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62DF-0CDB-4048-81D7-6B5144F06A09}" type="datetimeFigureOut">
              <a:rPr lang="en-IE" smtClean="0"/>
              <a:t>07/02/2024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D41-457A-4954-95B0-EE8F0E2A6472}" type="slidenum">
              <a:rPr lang="en-IE" smtClean="0"/>
              <a:t>‹#›</a:t>
            </a:fld>
            <a:endParaRPr lang="en-I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26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62DF-0CDB-4048-81D7-6B5144F06A09}" type="datetimeFigureOut">
              <a:rPr lang="en-IE" smtClean="0"/>
              <a:t>07/02/2024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D41-457A-4954-95B0-EE8F0E2A647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901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62DF-0CDB-4048-81D7-6B5144F06A09}" type="datetimeFigureOut">
              <a:rPr lang="en-IE" smtClean="0"/>
              <a:t>07/02/2024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D41-457A-4954-95B0-EE8F0E2A647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021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62DF-0CDB-4048-81D7-6B5144F06A09}" type="datetimeFigureOut">
              <a:rPr lang="en-IE" smtClean="0"/>
              <a:t>07/02/2024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D41-457A-4954-95B0-EE8F0E2A647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8448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62DF-0CDB-4048-81D7-6B5144F06A09}" type="datetimeFigureOut">
              <a:rPr lang="en-IE" smtClean="0"/>
              <a:t>07/02/2024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D41-457A-4954-95B0-EE8F0E2A6472}" type="slidenum">
              <a:rPr lang="en-IE" smtClean="0"/>
              <a:t>‹#›</a:t>
            </a:fld>
            <a:endParaRPr lang="en-I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10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62DF-0CDB-4048-81D7-6B5144F06A09}" type="datetimeFigureOut">
              <a:rPr lang="en-IE" smtClean="0"/>
              <a:t>07/02/2024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D41-457A-4954-95B0-EE8F0E2A647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7171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62DF-0CDB-4048-81D7-6B5144F06A09}" type="datetimeFigureOut">
              <a:rPr lang="en-IE" smtClean="0"/>
              <a:t>07/02/2024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D41-457A-4954-95B0-EE8F0E2A647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2465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62DF-0CDB-4048-81D7-6B5144F06A09}" type="datetimeFigureOut">
              <a:rPr lang="en-IE" smtClean="0"/>
              <a:t>07/02/2024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D41-457A-4954-95B0-EE8F0E2A647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9716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62DF-0CDB-4048-81D7-6B5144F06A09}" type="datetimeFigureOut">
              <a:rPr lang="en-IE" smtClean="0"/>
              <a:t>07/02/2024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D41-457A-4954-95B0-EE8F0E2A647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2212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262DF-0CDB-4048-81D7-6B5144F06A09}" type="datetimeFigureOut">
              <a:rPr lang="en-IE" smtClean="0"/>
              <a:t>07/02/2024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D4A0D41-457A-4954-95B0-EE8F0E2A647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539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62DF-0CDB-4048-81D7-6B5144F06A09}" type="datetimeFigureOut">
              <a:rPr lang="en-IE" smtClean="0"/>
              <a:t>07/02/2024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A0D41-457A-4954-95B0-EE8F0E2A647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4102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accent1">
                <a:lumMod val="40000"/>
                <a:lumOff val="60000"/>
              </a:schemeClr>
            </a:gs>
            <a:gs pos="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262DF-0CDB-4048-81D7-6B5144F06A09}" type="datetimeFigureOut">
              <a:rPr lang="en-IE" smtClean="0"/>
              <a:t>07/02/2024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D4A0D41-457A-4954-95B0-EE8F0E2A6472}" type="slidenum">
              <a:rPr lang="en-IE" smtClean="0"/>
              <a:t>‹#›</a:t>
            </a:fld>
            <a:endParaRPr lang="en-I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28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B64F-8918-F1B3-4E08-BFE089932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467" y="2023110"/>
            <a:ext cx="2469624" cy="2846070"/>
          </a:xfrm>
        </p:spPr>
        <p:txBody>
          <a:bodyPr anchor="ctr">
            <a:normAutofit/>
          </a:bodyPr>
          <a:lstStyle/>
          <a:p>
            <a:r>
              <a:rPr lang="en-GB" sz="3100" dirty="0"/>
              <a:t>2024 Public Realm &amp; Surface Water Improvement Works Programme</a:t>
            </a:r>
            <a:endParaRPr lang="en-IE" sz="3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8157E-A450-DEB8-D193-86A329D2C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627" y="5086350"/>
            <a:ext cx="2446465" cy="1178298"/>
          </a:xfrm>
        </p:spPr>
        <p:txBody>
          <a:bodyPr>
            <a:normAutofit/>
          </a:bodyPr>
          <a:lstStyle/>
          <a:p>
            <a:pPr algn="l"/>
            <a:r>
              <a:rPr lang="en-GB" sz="1600" dirty="0"/>
              <a:t>12/02/2024</a:t>
            </a:r>
          </a:p>
          <a:p>
            <a:pPr algn="l"/>
            <a:r>
              <a:rPr lang="en-GB" sz="1600" dirty="0"/>
              <a:t>February Council</a:t>
            </a:r>
            <a:endParaRPr lang="en-IE" sz="1600" dirty="0"/>
          </a:p>
        </p:txBody>
      </p:sp>
      <p:pic>
        <p:nvPicPr>
          <p:cNvPr id="11" name="Picture 10" descr="A circular road with trees and a building in the background&#10;&#10;Description automatically generated">
            <a:extLst>
              <a:ext uri="{FF2B5EF4-FFF2-40B4-BE49-F238E27FC236}">
                <a16:creationId xmlns:a16="http://schemas.microsoft.com/office/drawing/2014/main" id="{C07E2308-BA5C-8BBC-EAEA-69A984A19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7" b="5"/>
          <a:stretch/>
        </p:blipFill>
        <p:spPr>
          <a:xfrm>
            <a:off x="4054251" y="883463"/>
            <a:ext cx="3721608" cy="2542032"/>
          </a:xfrm>
          <a:prstGeom prst="rect">
            <a:avLst/>
          </a:prstGeom>
        </p:spPr>
      </p:pic>
      <p:pic>
        <p:nvPicPr>
          <p:cNvPr id="13" name="Picture 12" descr="A road with trees and a fence&#10;&#10;Description automatically generated">
            <a:extLst>
              <a:ext uri="{FF2B5EF4-FFF2-40B4-BE49-F238E27FC236}">
                <a16:creationId xmlns:a16="http://schemas.microsoft.com/office/drawing/2014/main" id="{FB914839-2BC5-D112-49AC-B50386E312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" b="3"/>
          <a:stretch/>
        </p:blipFill>
        <p:spPr>
          <a:xfrm>
            <a:off x="7910946" y="883463"/>
            <a:ext cx="3719192" cy="2542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53CE63-148A-51BA-493A-2EDEE9848A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91" r="6767" b="-1"/>
          <a:stretch/>
        </p:blipFill>
        <p:spPr>
          <a:xfrm>
            <a:off x="4054251" y="3548348"/>
            <a:ext cx="3721608" cy="2542032"/>
          </a:xfrm>
          <a:prstGeom prst="rect">
            <a:avLst/>
          </a:prstGeom>
        </p:spPr>
      </p:pic>
      <p:pic>
        <p:nvPicPr>
          <p:cNvPr id="9" name="Picture 8" descr="A brick patio with a fountain and flowers&#10;&#10;Description automatically generated with medium confidence">
            <a:extLst>
              <a:ext uri="{FF2B5EF4-FFF2-40B4-BE49-F238E27FC236}">
                <a16:creationId xmlns:a16="http://schemas.microsoft.com/office/drawing/2014/main" id="{4CFA6DD2-19C4-B4C6-5396-703D9ADA78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r="5" b="5"/>
          <a:stretch/>
        </p:blipFill>
        <p:spPr>
          <a:xfrm>
            <a:off x="7916372" y="3548347"/>
            <a:ext cx="3719192" cy="2542032"/>
          </a:xfrm>
          <a:prstGeom prst="rect">
            <a:avLst/>
          </a:prstGeom>
        </p:spPr>
      </p:pic>
      <p:pic>
        <p:nvPicPr>
          <p:cNvPr id="1028" name="Picture 4" descr="Mayor's Initiative takes place Thursday 17 June - SDCC">
            <a:extLst>
              <a:ext uri="{FF2B5EF4-FFF2-40B4-BE49-F238E27FC236}">
                <a16:creationId xmlns:a16="http://schemas.microsoft.com/office/drawing/2014/main" id="{5156CD2E-25DC-99D6-75C5-597CC654C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b="16235"/>
          <a:stretch/>
        </p:blipFill>
        <p:spPr bwMode="auto">
          <a:xfrm>
            <a:off x="247351" y="510546"/>
            <a:ext cx="3424845" cy="13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23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004613-AC59-849F-DA61-BE3AE188A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2" y="-691185"/>
            <a:ext cx="10515600" cy="1325563"/>
          </a:xfrm>
        </p:spPr>
        <p:txBody>
          <a:bodyPr>
            <a:normAutofit/>
          </a:bodyPr>
          <a:lstStyle/>
          <a:p>
            <a:r>
              <a:rPr lang="en-GB" sz="3100" dirty="0">
                <a:latin typeface="Aptos Display (Headings)"/>
              </a:rPr>
              <a:t>Tallaght  ACM</a:t>
            </a:r>
            <a:endParaRPr lang="en-IE" sz="3100" dirty="0">
              <a:latin typeface="Aptos Display (Headings)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497492-7D72-30DA-E52D-51E732CAFE09}"/>
              </a:ext>
            </a:extLst>
          </p:cNvPr>
          <p:cNvSpPr txBox="1"/>
          <p:nvPr/>
        </p:nvSpPr>
        <p:spPr>
          <a:xfrm>
            <a:off x="8938727" y="1689081"/>
            <a:ext cx="2803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IE" sz="1400" dirty="0">
                <a:effectLst/>
              </a:rPr>
              <a:t>Tymon Park – new railings and path</a:t>
            </a:r>
            <a:endParaRPr lang="en-IE" sz="1400" dirty="0">
              <a:effectLst/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668EC4-90C2-DFC9-648F-E94C5916007F}"/>
              </a:ext>
            </a:extLst>
          </p:cNvPr>
          <p:cNvSpPr txBox="1"/>
          <p:nvPr/>
        </p:nvSpPr>
        <p:spPr>
          <a:xfrm>
            <a:off x="8825674" y="6431220"/>
            <a:ext cx="29161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IE" sz="1400" dirty="0">
                <a:effectLst/>
              </a:rPr>
              <a:t>Aylesbury – New footpath</a:t>
            </a:r>
            <a:endParaRPr lang="en-IE" sz="1400" dirty="0">
              <a:effectLst/>
              <a:latin typeface="+mn-lt"/>
            </a:endParaRPr>
          </a:p>
        </p:txBody>
      </p:sp>
      <p:pic>
        <p:nvPicPr>
          <p:cNvPr id="10" name="Picture 9" descr="A path with trees on the side&#10;&#10;Description automatically generated">
            <a:extLst>
              <a:ext uri="{FF2B5EF4-FFF2-40B4-BE49-F238E27FC236}">
                <a16:creationId xmlns:a16="http://schemas.microsoft.com/office/drawing/2014/main" id="{86531FD9-30B7-EC09-5E89-A7E3D9A22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23" y="4349691"/>
            <a:ext cx="2880000" cy="192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C87964-414C-14DE-1749-E227428F3669}"/>
              </a:ext>
            </a:extLst>
          </p:cNvPr>
          <p:cNvSpPr txBox="1"/>
          <p:nvPr/>
        </p:nvSpPr>
        <p:spPr>
          <a:xfrm>
            <a:off x="8861822" y="3947749"/>
            <a:ext cx="28438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1400" dirty="0">
                <a:effectLst/>
              </a:rPr>
              <a:t>Pollinator Planting - Belgard </a:t>
            </a:r>
            <a:r>
              <a:rPr lang="en-GB" sz="1400" dirty="0" err="1">
                <a:effectLst/>
              </a:rPr>
              <a:t>Sq</a:t>
            </a:r>
            <a:endParaRPr lang="en-GB" sz="1400" dirty="0">
              <a:effectLst/>
              <a:latin typeface="+mn-lt"/>
            </a:endParaRPr>
          </a:p>
        </p:txBody>
      </p:sp>
      <p:pic>
        <p:nvPicPr>
          <p:cNvPr id="12" name="Picture 11" descr="People walking on a path&#10;&#10;Description automatically generated">
            <a:extLst>
              <a:ext uri="{FF2B5EF4-FFF2-40B4-BE49-F238E27FC236}">
                <a16:creationId xmlns:a16="http://schemas.microsoft.com/office/drawing/2014/main" id="{AF8CBF76-3F2D-0DBF-0990-21A22A32C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2632"/>
          <a:stretch/>
        </p:blipFill>
        <p:spPr>
          <a:xfrm>
            <a:off x="8861823" y="25447"/>
            <a:ext cx="2880000" cy="167116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881DB7-0861-0839-EA05-5D079A644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74833"/>
              </p:ext>
            </p:extLst>
          </p:nvPr>
        </p:nvGraphicFramePr>
        <p:xfrm>
          <a:off x="64142" y="634378"/>
          <a:ext cx="8626853" cy="588408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29560">
                  <a:extLst>
                    <a:ext uri="{9D8B030D-6E8A-4147-A177-3AD203B41FA5}">
                      <a16:colId xmlns:a16="http://schemas.microsoft.com/office/drawing/2014/main" val="25375420"/>
                    </a:ext>
                  </a:extLst>
                </a:gridCol>
                <a:gridCol w="1927003">
                  <a:extLst>
                    <a:ext uri="{9D8B030D-6E8A-4147-A177-3AD203B41FA5}">
                      <a16:colId xmlns:a16="http://schemas.microsoft.com/office/drawing/2014/main" val="3393674245"/>
                    </a:ext>
                  </a:extLst>
                </a:gridCol>
                <a:gridCol w="4068348">
                  <a:extLst>
                    <a:ext uri="{9D8B030D-6E8A-4147-A177-3AD203B41FA5}">
                      <a16:colId xmlns:a16="http://schemas.microsoft.com/office/drawing/2014/main" val="2413807249"/>
                    </a:ext>
                  </a:extLst>
                </a:gridCol>
                <a:gridCol w="1501942">
                  <a:extLst>
                    <a:ext uri="{9D8B030D-6E8A-4147-A177-3AD203B41FA5}">
                      <a16:colId xmlns:a16="http://schemas.microsoft.com/office/drawing/2014/main" val="2087523916"/>
                    </a:ext>
                  </a:extLst>
                </a:gridCol>
              </a:tblGrid>
              <a:tr h="1693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b="1" u="none" strike="noStrike">
                          <a:effectLst/>
                        </a:rPr>
                        <a:t> No</a:t>
                      </a:r>
                      <a:endParaRPr lang="en-I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b="1" u="none" strike="noStrike">
                          <a:effectLst/>
                        </a:rPr>
                        <a:t>Location</a:t>
                      </a:r>
                      <a:endParaRPr lang="en-I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b="1" u="none" strike="noStrike">
                          <a:effectLst/>
                        </a:rPr>
                        <a:t>Description of Works</a:t>
                      </a:r>
                      <a:endParaRPr lang="en-I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b="1" u="none" strike="noStrike" dirty="0">
                          <a:effectLst/>
                          <a:latin typeface="+mn-lt"/>
                        </a:rPr>
                        <a:t>Cost estimate</a:t>
                      </a:r>
                      <a:r>
                        <a:rPr lang="en-IE" sz="1100" b="1" u="none" strike="noStrike" dirty="0">
                          <a:effectLst/>
                        </a:rPr>
                        <a:t> </a:t>
                      </a:r>
                      <a:endParaRPr lang="en-I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1430952320"/>
                  </a:ext>
                </a:extLst>
              </a:tr>
              <a:tr h="4917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1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Seskin View Road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</a:rPr>
                        <a:t>Install footpath through the open space running adjacent to Seskin View Road &amp; The Wood, Millbrook Lawns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€40,000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2883394982"/>
                  </a:ext>
                </a:extLst>
              </a:tr>
              <a:tr h="3305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2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</a:rPr>
                        <a:t>Lios na Sidhe and Old Bawn Avenue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</a:rPr>
                        <a:t>Construct footpath on greenspace between Lios na Sidhe and Old Bawn Avenue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€30,000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250859645"/>
                  </a:ext>
                </a:extLst>
              </a:tr>
              <a:tr h="3305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3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Suncroft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</a:rPr>
                        <a:t>Construct loop footpath around open space, including tree planting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€45,000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2781927177"/>
                  </a:ext>
                </a:extLst>
              </a:tr>
              <a:tr h="3305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4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Aylesbury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</a:rPr>
                        <a:t>Install accessible footpath between Pineview to Kiltipper crossing Dalepark road.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€10,000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602522624"/>
                  </a:ext>
                </a:extLst>
              </a:tr>
              <a:tr h="4917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5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Sean Walsh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</a:rPr>
                        <a:t>Realign footpath in Sean Walsh park phase 2 adjacent to Cill cais with associated drainage and landscape works.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€20,000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938513110"/>
                  </a:ext>
                </a:extLst>
              </a:tr>
              <a:tr h="3305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6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Belgard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 dirty="0">
                          <a:effectLst/>
                        </a:rPr>
                        <a:t>Install public lighting along path across open space at Belgard Park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€25,000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3570027072"/>
                  </a:ext>
                </a:extLst>
              </a:tr>
              <a:tr h="3305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7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Cill Cais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</a:rPr>
                        <a:t>Install public lighting along Cill Cais pedestrian footpath through open space.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€20,000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12450887"/>
                  </a:ext>
                </a:extLst>
              </a:tr>
              <a:tr h="3305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8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</a:rPr>
                        <a:t>Open space at Scoil Santain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</a:rPr>
                        <a:t>Landscape improvements at open space in front of Scoil Santain.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€30,000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1076431643"/>
                  </a:ext>
                </a:extLst>
              </a:tr>
              <a:tr h="49178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9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 dirty="0">
                          <a:effectLst/>
                        </a:rPr>
                        <a:t>Sheehy Skeffington 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</a:rPr>
                        <a:t>Install kissing gates at the entrance that leads from the Cheeverstown Luas Stop into Sheehy Skeffington Meadows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€10,000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3112976422"/>
                  </a:ext>
                </a:extLst>
              </a:tr>
              <a:tr h="1693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10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Sean Walsh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</a:rPr>
                        <a:t>Install a dog run in Sean Walsh park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€50,000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3944596556"/>
                  </a:ext>
                </a:extLst>
              </a:tr>
              <a:tr h="1693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11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Belgard heights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Pollinator-friendly bulb planting.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€10,000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1386220475"/>
                  </a:ext>
                </a:extLst>
              </a:tr>
              <a:tr h="3305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12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</a:rPr>
                        <a:t>Castle Park to Bancroft Grove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</a:rPr>
                        <a:t>Overlay footpath between Castle Park and Bancroft Grove.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€30,000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1164282096"/>
                  </a:ext>
                </a:extLst>
              </a:tr>
              <a:tr h="1693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13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Ashfield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Surface footpath.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€5,000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1925937463"/>
                  </a:ext>
                </a:extLst>
              </a:tr>
              <a:tr h="3305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14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Ballymount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</a:rPr>
                        <a:t>Upgrade footpaths by stream, playground and pitch 93 to address water ponding issues.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€30,000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2147089368"/>
                  </a:ext>
                </a:extLst>
              </a:tr>
              <a:tr h="1693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15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Ballymount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</a:rPr>
                        <a:t>Widen footpaths in two locations.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€25,000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3700410679"/>
                  </a:ext>
                </a:extLst>
              </a:tr>
              <a:tr h="3305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16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Kilnamanagh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</a:rPr>
                        <a:t>Construct footpath loop around open space at Treepark Road adjacent to the M50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€50,000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1585116785"/>
                  </a:ext>
                </a:extLst>
              </a:tr>
              <a:tr h="16930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17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</a:rPr>
                        <a:t>Avonbeg/Homelawns/St Dominics open space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</a:rPr>
                        <a:t>Install boundary railing 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€50,000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1158492122"/>
                  </a:ext>
                </a:extLst>
              </a:tr>
              <a:tr h="169301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>
                          <a:effectLst/>
                        </a:rPr>
                        <a:t> 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>
                          <a:effectLst/>
                        </a:rPr>
                        <a:t> 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u="none" strike="noStrike">
                          <a:effectLst/>
                        </a:rPr>
                        <a:t> 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€480,000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5" marR="5755" marT="5755" marB="0" anchor="b"/>
                </a:tc>
                <a:extLst>
                  <a:ext uri="{0D108BD9-81ED-4DB2-BD59-A6C34878D82A}">
                    <a16:rowId xmlns:a16="http://schemas.microsoft.com/office/drawing/2014/main" val="1376094786"/>
                  </a:ext>
                </a:extLst>
              </a:tr>
            </a:tbl>
          </a:graphicData>
        </a:graphic>
      </p:graphicFrame>
      <p:pic>
        <p:nvPicPr>
          <p:cNvPr id="4" name="Picture 3" descr="A road with trees and a sign&#10;&#10;Description automatically generated">
            <a:extLst>
              <a:ext uri="{FF2B5EF4-FFF2-40B4-BE49-F238E27FC236}">
                <a16:creationId xmlns:a16="http://schemas.microsoft.com/office/drawing/2014/main" id="{1160BF9D-F30B-EB6E-A3FA-5A6D99A98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21" y="2027750"/>
            <a:ext cx="2879999" cy="19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35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042F4D-7B59-9A5D-E64F-B5C2A11BC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4420"/>
            <a:ext cx="8818213" cy="1325563"/>
          </a:xfrm>
        </p:spPr>
        <p:txBody>
          <a:bodyPr>
            <a:normAutofit/>
          </a:bodyPr>
          <a:lstStyle/>
          <a:p>
            <a:r>
              <a:rPr lang="en-GB" sz="3100" dirty="0">
                <a:latin typeface="Aptos Display (Headings)"/>
              </a:rPr>
              <a:t>Rathfarnham / Templeogue / Firhouse / </a:t>
            </a:r>
            <a:r>
              <a:rPr lang="en-GB" sz="3100" dirty="0" err="1">
                <a:latin typeface="Aptos Display (Headings)"/>
              </a:rPr>
              <a:t>Bohernabreena</a:t>
            </a:r>
            <a:r>
              <a:rPr lang="en-GB" sz="3100" dirty="0">
                <a:latin typeface="Aptos Display (Headings)"/>
              </a:rPr>
              <a:t> ACM</a:t>
            </a:r>
            <a:endParaRPr lang="en-IE" sz="3100" dirty="0">
              <a:latin typeface="Aptos Display (Headings)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142B122-EBFF-D9E8-57EE-1C9A4BFDB0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2" t="20704" r="14909" b="9450"/>
          <a:stretch/>
        </p:blipFill>
        <p:spPr bwMode="auto">
          <a:xfrm>
            <a:off x="8732275" y="87788"/>
            <a:ext cx="2880000" cy="16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B0CB64-1C90-BB98-1EDE-C8BFAB6539CF}"/>
              </a:ext>
            </a:extLst>
          </p:cNvPr>
          <p:cNvSpPr txBox="1"/>
          <p:nvPr/>
        </p:nvSpPr>
        <p:spPr>
          <a:xfrm>
            <a:off x="8732275" y="1694955"/>
            <a:ext cx="28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effectLst/>
                <a:latin typeface="+mn-lt"/>
              </a:rPr>
              <a:t>Carrigwood</a:t>
            </a:r>
            <a:r>
              <a:rPr lang="en-GB" sz="1400" dirty="0">
                <a:effectLst/>
                <a:latin typeface="+mn-lt"/>
              </a:rPr>
              <a:t> </a:t>
            </a:r>
            <a:r>
              <a:rPr lang="en-GB" sz="1400" dirty="0" err="1">
                <a:effectLst/>
                <a:latin typeface="+mn-lt"/>
              </a:rPr>
              <a:t>playspace</a:t>
            </a:r>
            <a:r>
              <a:rPr lang="en-GB" sz="1400" dirty="0"/>
              <a:t> slide</a:t>
            </a:r>
            <a:endParaRPr lang="en-IE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9A6282-E860-4ACB-09ED-6C77C63E4FF4}"/>
              </a:ext>
            </a:extLst>
          </p:cNvPr>
          <p:cNvSpPr txBox="1"/>
          <p:nvPr/>
        </p:nvSpPr>
        <p:spPr>
          <a:xfrm>
            <a:off x="8732275" y="4001849"/>
            <a:ext cx="28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ffectLst/>
                <a:latin typeface="+mn-lt"/>
              </a:rPr>
              <a:t>Bulb Planting – </a:t>
            </a:r>
            <a:r>
              <a:rPr lang="en-GB" sz="1400" dirty="0" err="1">
                <a:effectLst/>
                <a:latin typeface="+mn-lt"/>
              </a:rPr>
              <a:t>Spawell</a:t>
            </a:r>
            <a:r>
              <a:rPr lang="en-GB" sz="1400" dirty="0">
                <a:effectLst/>
                <a:latin typeface="+mn-lt"/>
              </a:rPr>
              <a:t> Roundabout </a:t>
            </a:r>
            <a:endParaRPr lang="en-IE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472A-EE30-EDF0-1B23-F5DAD0C536CF}"/>
              </a:ext>
            </a:extLst>
          </p:cNvPr>
          <p:cNvSpPr txBox="1"/>
          <p:nvPr/>
        </p:nvSpPr>
        <p:spPr>
          <a:xfrm>
            <a:off x="8843380" y="6120613"/>
            <a:ext cx="2603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effectLst/>
                <a:latin typeface="+mn-lt"/>
              </a:rPr>
              <a:t>Rathfarnham Castle Park </a:t>
            </a:r>
            <a:r>
              <a:rPr lang="en-IE" sz="1400" dirty="0"/>
              <a:t>– upgrade paths </a:t>
            </a:r>
          </a:p>
        </p:txBody>
      </p:sp>
      <p:pic>
        <p:nvPicPr>
          <p:cNvPr id="3" name="Picture 2" descr="A grass field with flowers and cars in the background&#10;&#10;Description automatically generated">
            <a:extLst>
              <a:ext uri="{FF2B5EF4-FFF2-40B4-BE49-F238E27FC236}">
                <a16:creationId xmlns:a16="http://schemas.microsoft.com/office/drawing/2014/main" id="{5C810EA9-6ABD-D8CC-2598-220A4CF0C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26897"/>
          <a:stretch/>
        </p:blipFill>
        <p:spPr>
          <a:xfrm>
            <a:off x="8732275" y="2038941"/>
            <a:ext cx="2880000" cy="2031240"/>
          </a:xfrm>
          <a:prstGeom prst="rect">
            <a:avLst/>
          </a:prstGeom>
        </p:spPr>
      </p:pic>
      <p:pic>
        <p:nvPicPr>
          <p:cNvPr id="7" name="Picture 6" descr="A person walking on a path with a bench and trees&#10;&#10;Description automatically generated">
            <a:extLst>
              <a:ext uri="{FF2B5EF4-FFF2-40B4-BE49-F238E27FC236}">
                <a16:creationId xmlns:a16="http://schemas.microsoft.com/office/drawing/2014/main" id="{7C0F6D3D-E210-4450-7854-28E8069B8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80" y="4393508"/>
            <a:ext cx="2603241" cy="1735494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F694A73-C3B9-5615-7065-B1A40C202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495867"/>
              </p:ext>
            </p:extLst>
          </p:nvPr>
        </p:nvGraphicFramePr>
        <p:xfrm>
          <a:off x="159391" y="1132413"/>
          <a:ext cx="8204432" cy="511738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74249">
                  <a:extLst>
                    <a:ext uri="{9D8B030D-6E8A-4147-A177-3AD203B41FA5}">
                      <a16:colId xmlns:a16="http://schemas.microsoft.com/office/drawing/2014/main" val="2641120435"/>
                    </a:ext>
                  </a:extLst>
                </a:gridCol>
                <a:gridCol w="2656112">
                  <a:extLst>
                    <a:ext uri="{9D8B030D-6E8A-4147-A177-3AD203B41FA5}">
                      <a16:colId xmlns:a16="http://schemas.microsoft.com/office/drawing/2014/main" val="3780012"/>
                    </a:ext>
                  </a:extLst>
                </a:gridCol>
                <a:gridCol w="3045674">
                  <a:extLst>
                    <a:ext uri="{9D8B030D-6E8A-4147-A177-3AD203B41FA5}">
                      <a16:colId xmlns:a16="http://schemas.microsoft.com/office/drawing/2014/main" val="2335216249"/>
                    </a:ext>
                  </a:extLst>
                </a:gridCol>
                <a:gridCol w="1428397">
                  <a:extLst>
                    <a:ext uri="{9D8B030D-6E8A-4147-A177-3AD203B41FA5}">
                      <a16:colId xmlns:a16="http://schemas.microsoft.com/office/drawing/2014/main" val="166306988"/>
                    </a:ext>
                  </a:extLst>
                </a:gridCol>
              </a:tblGrid>
              <a:tr h="4058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b="1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rtl="0" fontAlgn="ctr"/>
                      <a:r>
                        <a:rPr lang="en-IE" sz="1100" b="1" u="none" strike="noStrike" dirty="0">
                          <a:effectLst/>
                          <a:latin typeface="+mn-lt"/>
                        </a:rPr>
                        <a:t>Number</a:t>
                      </a:r>
                      <a:endParaRPr lang="en-IE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b="1" u="none" strike="noStrike">
                          <a:effectLst/>
                          <a:latin typeface="+mn-lt"/>
                        </a:rPr>
                        <a:t>Location</a:t>
                      </a:r>
                      <a:endParaRPr lang="en-IE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b="1" u="none" strike="noStrike">
                          <a:effectLst/>
                          <a:latin typeface="+mn-lt"/>
                        </a:rPr>
                        <a:t>Description of Works</a:t>
                      </a:r>
                      <a:endParaRPr lang="en-IE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1" u="none" strike="noStrike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 fontAlgn="b"/>
                      <a:r>
                        <a:rPr lang="en-IE" sz="1100" b="1" u="none" strike="noStrike" dirty="0">
                          <a:effectLst/>
                          <a:latin typeface="+mn-lt"/>
                        </a:rPr>
                        <a:t>Cost estimate</a:t>
                      </a:r>
                      <a:endParaRPr lang="en-IE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2677323889"/>
                  </a:ext>
                </a:extLst>
              </a:tr>
              <a:tr h="2078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Delaford Estate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Install walking loop around park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€40,000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1449002284"/>
                  </a:ext>
                </a:extLst>
              </a:tr>
              <a:tr h="2078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2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Riverside Cottages 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Install footpath along the river.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€40,000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1799700920"/>
                  </a:ext>
                </a:extLst>
              </a:tr>
              <a:tr h="4058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3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Carrigwood, Firhouse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Complete the loop &amp; connect the green space to the school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€40,000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3743108843"/>
                  </a:ext>
                </a:extLst>
              </a:tr>
              <a:tr h="2078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4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Tymon park 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Footpath upgrades in various locations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€25,000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66343019"/>
                  </a:ext>
                </a:extLst>
              </a:tr>
              <a:tr h="4058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5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Greenhills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Provide public lighting along the main pathway through Greenhills Park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€45,000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3437959599"/>
                  </a:ext>
                </a:extLst>
              </a:tr>
              <a:tr h="4058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6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Orwell Estate 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Provide public lighting along footpath across open space.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€25,000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3179498863"/>
                  </a:ext>
                </a:extLst>
              </a:tr>
              <a:tr h="2078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7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Dodder Valley park 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Upgrade entrances into Dodder Valley Park 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€40,000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293772757"/>
                  </a:ext>
                </a:extLst>
              </a:tr>
              <a:tr h="2078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8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Templeroan Roundabout, Knocklyon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Landscape planting upgrade 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€20,000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1705083450"/>
                  </a:ext>
                </a:extLst>
              </a:tr>
              <a:tr h="2078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9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Tymon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Install Boules Court near Templeogue Utd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€25,000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3744952585"/>
                  </a:ext>
                </a:extLst>
              </a:tr>
              <a:tr h="4058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10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Tymon Park entrance 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remove existing Kissing gate and install adjustable kissing gate at Limekiln Road entrance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€10,000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2951497324"/>
                  </a:ext>
                </a:extLst>
              </a:tr>
              <a:tr h="2078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11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Ely Arch 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Boundary improvements along Dodder Road Lower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€50,000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2307642581"/>
                  </a:ext>
                </a:extLst>
              </a:tr>
              <a:tr h="2078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12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Dangan Park 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Provide drainage and overly footpath through park.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€30,000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2388437286"/>
                  </a:ext>
                </a:extLst>
              </a:tr>
              <a:tr h="4058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13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Woodlawn Park Grove 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Footpath linking Woodlawn Park Grove &amp; Ballycullen Road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€10,000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2183598049"/>
                  </a:ext>
                </a:extLst>
              </a:tr>
              <a:tr h="2078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14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Dodder Valley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Overlay footpath at the rear of Scoil Carmel.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€40,000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2862441408"/>
                  </a:ext>
                </a:extLst>
              </a:tr>
              <a:tr h="4058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15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Firhouse/ Scoil Treasa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Provide link to footpath across open space from Scoil Treasa entrance.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€5,000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3841681355"/>
                  </a:ext>
                </a:extLst>
              </a:tr>
              <a:tr h="2078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16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Rathfarnham Castle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E" sz="1100" u="none" strike="noStrike">
                          <a:effectLst/>
                          <a:latin typeface="+mn-lt"/>
                        </a:rPr>
                        <a:t>Install sensory walk/garden.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€30,000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1943561095"/>
                  </a:ext>
                </a:extLst>
              </a:tr>
              <a:tr h="197965"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€475,000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81" marR="7781" marT="7781" marB="0" anchor="b"/>
                </a:tc>
                <a:extLst>
                  <a:ext uri="{0D108BD9-81ED-4DB2-BD59-A6C34878D82A}">
                    <a16:rowId xmlns:a16="http://schemas.microsoft.com/office/drawing/2014/main" val="4224066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2716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042F4D-7B59-9A5D-E64F-B5C2A11BC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4" y="-662782"/>
            <a:ext cx="10948332" cy="1325563"/>
          </a:xfrm>
        </p:spPr>
        <p:txBody>
          <a:bodyPr>
            <a:normAutofit/>
          </a:bodyPr>
          <a:lstStyle/>
          <a:p>
            <a:r>
              <a:rPr lang="en-IE" sz="31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Clondalkin/Newcastle/Rathcoole/</a:t>
            </a:r>
            <a:r>
              <a:rPr lang="en-IE" sz="31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Saggart</a:t>
            </a:r>
            <a:r>
              <a:rPr lang="en-IE" sz="31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/</a:t>
            </a:r>
            <a:r>
              <a:rPr lang="en-IE" sz="31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Brittas</a:t>
            </a:r>
            <a:r>
              <a:rPr lang="en-IE" sz="31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ACM</a:t>
            </a:r>
            <a:endParaRPr lang="en-IE" sz="3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9A6282-E860-4ACB-09ED-6C77C63E4FF4}"/>
              </a:ext>
            </a:extLst>
          </p:cNvPr>
          <p:cNvSpPr txBox="1"/>
          <p:nvPr/>
        </p:nvSpPr>
        <p:spPr>
          <a:xfrm>
            <a:off x="10209121" y="1685798"/>
            <a:ext cx="1664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effectLst/>
                <a:latin typeface="+mn-lt"/>
              </a:rPr>
              <a:t>Corkagh Park</a:t>
            </a:r>
          </a:p>
          <a:p>
            <a:pPr algn="ctr"/>
            <a:r>
              <a:rPr lang="en-GB" sz="1800" dirty="0">
                <a:effectLst/>
                <a:latin typeface="+mn-lt"/>
              </a:rPr>
              <a:t> –  lake path upgrade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EECA7-AC61-8FC3-F2DC-DE9B5D469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985" y="911228"/>
            <a:ext cx="1565845" cy="24724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BB6C97-8646-5252-F98D-DEA6DE8D4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740" y="3556635"/>
            <a:ext cx="2381250" cy="30575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68D8C9-96B5-B035-E403-669B3F8D7E83}"/>
              </a:ext>
            </a:extLst>
          </p:cNvPr>
          <p:cNvSpPr txBox="1"/>
          <p:nvPr/>
        </p:nvSpPr>
        <p:spPr>
          <a:xfrm>
            <a:off x="10527969" y="4308127"/>
            <a:ext cx="1664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effectLst/>
                <a:latin typeface="+mn-lt"/>
              </a:rPr>
              <a:t>Bawnogue Road</a:t>
            </a:r>
          </a:p>
          <a:p>
            <a:pPr algn="ctr"/>
            <a:r>
              <a:rPr lang="en-GB" sz="1800" dirty="0">
                <a:effectLst/>
                <a:latin typeface="+mn-lt"/>
              </a:rPr>
              <a:t>  –  </a:t>
            </a:r>
            <a:r>
              <a:rPr lang="en-GB" dirty="0"/>
              <a:t>n</a:t>
            </a:r>
            <a:r>
              <a:rPr lang="en-GB" sz="1800" dirty="0">
                <a:effectLst/>
                <a:latin typeface="+mn-lt"/>
              </a:rPr>
              <a:t>ew path</a:t>
            </a:r>
            <a:endParaRPr lang="en-IE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D70BC8C-76B8-D458-2581-9B054F455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218834"/>
              </p:ext>
            </p:extLst>
          </p:nvPr>
        </p:nvGraphicFramePr>
        <p:xfrm>
          <a:off x="104568" y="662780"/>
          <a:ext cx="7932085" cy="57547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2316">
                  <a:extLst>
                    <a:ext uri="{9D8B030D-6E8A-4147-A177-3AD203B41FA5}">
                      <a16:colId xmlns:a16="http://schemas.microsoft.com/office/drawing/2014/main" val="589753131"/>
                    </a:ext>
                  </a:extLst>
                </a:gridCol>
                <a:gridCol w="1994200">
                  <a:extLst>
                    <a:ext uri="{9D8B030D-6E8A-4147-A177-3AD203B41FA5}">
                      <a16:colId xmlns:a16="http://schemas.microsoft.com/office/drawing/2014/main" val="418353763"/>
                    </a:ext>
                  </a:extLst>
                </a:gridCol>
                <a:gridCol w="4411682">
                  <a:extLst>
                    <a:ext uri="{9D8B030D-6E8A-4147-A177-3AD203B41FA5}">
                      <a16:colId xmlns:a16="http://schemas.microsoft.com/office/drawing/2014/main" val="3503190617"/>
                    </a:ext>
                  </a:extLst>
                </a:gridCol>
                <a:gridCol w="1263887">
                  <a:extLst>
                    <a:ext uri="{9D8B030D-6E8A-4147-A177-3AD203B41FA5}">
                      <a16:colId xmlns:a16="http://schemas.microsoft.com/office/drawing/2014/main" val="2701449562"/>
                    </a:ext>
                  </a:extLst>
                </a:gridCol>
              </a:tblGrid>
              <a:tr h="705833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1" u="none" strike="noStrike">
                          <a:effectLst/>
                          <a:latin typeface="+mn-lt"/>
                        </a:rPr>
                        <a:t>No</a:t>
                      </a:r>
                      <a:endParaRPr lang="en-IE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1" u="none" strike="noStrike">
                          <a:effectLst/>
                          <a:latin typeface="+mn-lt"/>
                        </a:rPr>
                        <a:t>Location</a:t>
                      </a:r>
                      <a:endParaRPr lang="en-IE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1" u="none" strike="noStrike">
                          <a:effectLst/>
                          <a:latin typeface="+mn-lt"/>
                        </a:rPr>
                        <a:t>Description of Works</a:t>
                      </a:r>
                      <a:endParaRPr lang="en-IE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1" u="none" strike="noStrike" dirty="0">
                          <a:effectLst/>
                          <a:latin typeface="+mn-lt"/>
                        </a:rPr>
                        <a:t>Cost estimate</a:t>
                      </a:r>
                      <a:endParaRPr lang="en-IE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66495342"/>
                  </a:ext>
                </a:extLst>
              </a:tr>
              <a:tr h="28428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1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Corkagh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+mn-lt"/>
                        </a:rPr>
                        <a:t>Upgrade dog run - new fence, gates, accessible entrance &amp; seats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40000</a:t>
                      </a:r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61832061"/>
                  </a:ext>
                </a:extLst>
              </a:tr>
              <a:tr h="28428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2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Corkagh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+mn-lt"/>
                        </a:rPr>
                        <a:t>Landscape island bed outside entrance to St Johns Road car park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15000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03780594"/>
                  </a:ext>
                </a:extLst>
              </a:tr>
              <a:tr h="28428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3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Corkagh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Upgrade rose garden 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25000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02485601"/>
                  </a:ext>
                </a:extLst>
              </a:tr>
              <a:tr h="28428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4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Corkagh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Surface section back lane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45000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28367650"/>
                  </a:ext>
                </a:extLst>
              </a:tr>
              <a:tr h="28428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5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Corkagh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+mn-lt"/>
                        </a:rPr>
                        <a:t>Phase 2 of 3 surface lake path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45000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62931832"/>
                  </a:ext>
                </a:extLst>
              </a:tr>
              <a:tr h="28428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6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Corkagh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+mn-lt"/>
                        </a:rPr>
                        <a:t>Phase 3 of 3 surface lake path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45000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55069683"/>
                  </a:ext>
                </a:extLst>
              </a:tr>
              <a:tr h="28428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7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Corkagh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Mini woodland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30000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74260743"/>
                  </a:ext>
                </a:extLst>
              </a:tr>
              <a:tr h="50034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8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Knockmitten Park at Woodford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Surface section of path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5000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99690900"/>
                  </a:ext>
                </a:extLst>
              </a:tr>
              <a:tr h="28428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9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Clondalkin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+mn-lt"/>
                        </a:rPr>
                        <a:t>Widen and surface path east of Camac beside soccer pitch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35000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26887246"/>
                  </a:ext>
                </a:extLst>
              </a:tr>
              <a:tr h="28428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10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Clondalkin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+mn-lt"/>
                        </a:rPr>
                        <a:t>Fence around culvert - 35 metres x 1.4m high buff top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sng" strike="noStrike">
                          <a:effectLst/>
                          <a:latin typeface="+mn-lt"/>
                        </a:rPr>
                        <a:t>10000</a:t>
                      </a:r>
                      <a:endParaRPr lang="en-IE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74741698"/>
                  </a:ext>
                </a:extLst>
              </a:tr>
              <a:tr h="28428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11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Rathcoole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+mn-lt"/>
                        </a:rPr>
                        <a:t>Upgrade rose garden with perennials and roses.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50000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64197737"/>
                  </a:ext>
                </a:extLst>
              </a:tr>
              <a:tr h="28428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12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Rathcoole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Path upgrade works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30000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46741803"/>
                  </a:ext>
                </a:extLst>
              </a:tr>
              <a:tr h="28428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13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Monastery Gate Villas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+mn-lt"/>
                        </a:rPr>
                        <a:t>Public Lighting from Monastery Gate Villas to Monastery Road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20000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85930087"/>
                  </a:ext>
                </a:extLst>
              </a:tr>
              <a:tr h="28428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14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Castle Park open sapce 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+mn-lt"/>
                        </a:rPr>
                        <a:t>Boundary treatment and tree planting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60000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417668"/>
                  </a:ext>
                </a:extLst>
              </a:tr>
              <a:tr h="28428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15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Michael Collins open space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  <a:latin typeface="+mn-lt"/>
                        </a:rPr>
                        <a:t>Upgrade path leading to Clonburris National School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15000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64638815"/>
                  </a:ext>
                </a:extLst>
              </a:tr>
              <a:tr h="284288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16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Woodford open space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Pollinator Planting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  <a:latin typeface="+mn-lt"/>
                        </a:rPr>
                        <a:t>10000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01709989"/>
                  </a:ext>
                </a:extLst>
              </a:tr>
              <a:tr h="284288">
                <a:tc>
                  <a:txBody>
                    <a:bodyPr/>
                    <a:lstStyle/>
                    <a:p>
                      <a:pPr algn="ctr" fontAlgn="b"/>
                      <a:endParaRPr lang="en-I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  <a:latin typeface="+mn-lt"/>
                        </a:rPr>
                        <a:t>480,000</a:t>
                      </a:r>
                      <a:endParaRPr lang="en-IE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01424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173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042F4D-7B59-9A5D-E64F-B5C2A11BC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6" y="-662782"/>
            <a:ext cx="10515600" cy="1325563"/>
          </a:xfrm>
        </p:spPr>
        <p:txBody>
          <a:bodyPr>
            <a:normAutofit/>
          </a:bodyPr>
          <a:lstStyle/>
          <a:p>
            <a:r>
              <a:rPr lang="en-GB" sz="3100" dirty="0"/>
              <a:t>Lucan/Palmerstown/North Clondalkin ACM</a:t>
            </a:r>
            <a:endParaRPr lang="en-IE" sz="3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9A6282-E860-4ACB-09ED-6C77C63E4FF4}"/>
              </a:ext>
            </a:extLst>
          </p:cNvPr>
          <p:cNvSpPr txBox="1"/>
          <p:nvPr/>
        </p:nvSpPr>
        <p:spPr>
          <a:xfrm>
            <a:off x="8326733" y="4376196"/>
            <a:ext cx="330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effectLst/>
                <a:latin typeface="+mn-lt"/>
              </a:rPr>
              <a:t>Beech Park – new bench</a:t>
            </a:r>
            <a:endParaRPr lang="en-I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472A-EE30-EDF0-1B23-F5DAD0C536CF}"/>
              </a:ext>
            </a:extLst>
          </p:cNvPr>
          <p:cNvSpPr txBox="1"/>
          <p:nvPr/>
        </p:nvSpPr>
        <p:spPr>
          <a:xfrm>
            <a:off x="8705777" y="6441902"/>
            <a:ext cx="330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800" dirty="0">
                <a:effectLst/>
                <a:latin typeface="+mn-lt"/>
              </a:rPr>
              <a:t>Esker Glebe </a:t>
            </a:r>
            <a:r>
              <a:rPr lang="en-IE" dirty="0"/>
              <a:t>– new bridge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841585-B7BE-2A2E-0628-CC47F922A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733" y="2330137"/>
            <a:ext cx="3683932" cy="207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E595E6-C091-2704-5E71-223BEA8A8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890" y="4731714"/>
            <a:ext cx="3888901" cy="17824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486F0E0-7717-1CF2-E148-F4BDF039F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925795"/>
              </p:ext>
            </p:extLst>
          </p:nvPr>
        </p:nvGraphicFramePr>
        <p:xfrm>
          <a:off x="116209" y="863965"/>
          <a:ext cx="7803693" cy="532710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7290">
                  <a:extLst>
                    <a:ext uri="{9D8B030D-6E8A-4147-A177-3AD203B41FA5}">
                      <a16:colId xmlns:a16="http://schemas.microsoft.com/office/drawing/2014/main" val="4052464250"/>
                    </a:ext>
                  </a:extLst>
                </a:gridCol>
                <a:gridCol w="1879968">
                  <a:extLst>
                    <a:ext uri="{9D8B030D-6E8A-4147-A177-3AD203B41FA5}">
                      <a16:colId xmlns:a16="http://schemas.microsoft.com/office/drawing/2014/main" val="3938160131"/>
                    </a:ext>
                  </a:extLst>
                </a:gridCol>
                <a:gridCol w="4158972">
                  <a:extLst>
                    <a:ext uri="{9D8B030D-6E8A-4147-A177-3AD203B41FA5}">
                      <a16:colId xmlns:a16="http://schemas.microsoft.com/office/drawing/2014/main" val="98070964"/>
                    </a:ext>
                  </a:extLst>
                </a:gridCol>
                <a:gridCol w="1517463">
                  <a:extLst>
                    <a:ext uri="{9D8B030D-6E8A-4147-A177-3AD203B41FA5}">
                      <a16:colId xmlns:a16="http://schemas.microsoft.com/office/drawing/2014/main" val="2055803128"/>
                    </a:ext>
                  </a:extLst>
                </a:gridCol>
              </a:tblGrid>
              <a:tr h="413213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1" u="none" strike="noStrike">
                          <a:effectLst/>
                        </a:rPr>
                        <a:t>No</a:t>
                      </a:r>
                      <a:endParaRPr lang="en-IE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1" u="none" strike="noStrike">
                          <a:effectLst/>
                        </a:rPr>
                        <a:t>Location</a:t>
                      </a:r>
                      <a:endParaRPr lang="en-IE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1" u="none" strike="noStrike">
                          <a:effectLst/>
                        </a:rPr>
                        <a:t>Description of Works</a:t>
                      </a:r>
                      <a:endParaRPr lang="en-IE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b="1" u="none" strike="noStrike" dirty="0">
                          <a:effectLst/>
                        </a:rPr>
                        <a:t>Cost estimate</a:t>
                      </a:r>
                      <a:endParaRPr lang="en-IE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30012591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Hermitage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Upgrade vehicle entrance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sng" strike="noStrike">
                          <a:effectLst/>
                        </a:rPr>
                        <a:t>35000</a:t>
                      </a:r>
                      <a:endParaRPr lang="en-IE" sz="1100" b="0" i="0" u="sng" strike="noStrike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84799150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2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Hermitage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Path upgrade works throughout park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40000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0509394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3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St Finians Crescent open space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Path upgrade works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40000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77067746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4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Esker Glebe open space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New path between red bridge and post box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15000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03114848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5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Willsbrook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Path upgrade works throughout park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40000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45134069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6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Griffeen Valley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Upgrade Water font near playground/skatepark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20000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59214758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7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Griffeen Valley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Surface entrance path at The Old Forge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24223219"/>
                  </a:ext>
                </a:extLst>
              </a:tr>
              <a:tr h="446717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8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Griffeen Valley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Upgrade model car track area - Fence on RHS of Haydens Lane car park + new kerbing on LHS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30000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35816977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9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Griffeen Valley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Replace Yellow bridge &amp; upgrade entrance opposite Gaelscoil Eiscir Riada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50000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41310221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Griffeen Valley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Path upgrade works throughout  Newcastle Road/Esker Drive section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20000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93524880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11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Griffeen Valley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Mini Woodland near King Johns Bridge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25000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66520952"/>
                  </a:ext>
                </a:extLst>
              </a:tr>
              <a:tr h="446717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12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Tandys Lane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Upgrade 3 water fonts to solar units @ playground near car park, Calisthenics, playground near orchard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50000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10376074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13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Woodview Heights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Trees &amp; bulbs on open space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15000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21920771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14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Waterstown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New gates and pillars at lower car park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25000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88250087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15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Griffeen Road/Way roundabout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Bulb planting to include Galantus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59554515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16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Rochfort/Abbeydale roundabout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Bulb planting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01970659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17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Collinstown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Provide seating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32133243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18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Ballyowen Park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Provide seating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52885538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19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St Ronans Avenue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Resurface old section of black path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20000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959802"/>
                  </a:ext>
                </a:extLst>
              </a:tr>
              <a:tr h="223359"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 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 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>
                          <a:effectLst/>
                        </a:rPr>
                        <a:t> </a:t>
                      </a:r>
                      <a:endParaRPr lang="en-I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100" u="none" strike="noStrike" dirty="0">
                          <a:effectLst/>
                        </a:rPr>
                        <a:t>475,000</a:t>
                      </a:r>
                      <a:endParaRPr lang="en-I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9087363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C1A6B49-EC97-5BF0-5EE6-C67A64AE5412}"/>
              </a:ext>
            </a:extLst>
          </p:cNvPr>
          <p:cNvSpPr txBox="1"/>
          <p:nvPr/>
        </p:nvSpPr>
        <p:spPr>
          <a:xfrm>
            <a:off x="8651736" y="1895156"/>
            <a:ext cx="28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ffectLst/>
                <a:latin typeface="+mn-lt"/>
              </a:rPr>
              <a:t>Water Station </a:t>
            </a:r>
            <a:endParaRPr lang="en-IE" sz="1400" dirty="0"/>
          </a:p>
        </p:txBody>
      </p:sp>
      <p:pic>
        <p:nvPicPr>
          <p:cNvPr id="11" name="Picture 10" descr="A metal trash can with a blue lid&#10;&#10;Description automatically generated">
            <a:extLst>
              <a:ext uri="{FF2B5EF4-FFF2-40B4-BE49-F238E27FC236}">
                <a16:creationId xmlns:a16="http://schemas.microsoft.com/office/drawing/2014/main" id="{EE5AF75D-1B64-F9AC-DB5B-68607AE49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736" y="46766"/>
            <a:ext cx="1261145" cy="1891717"/>
          </a:xfrm>
          <a:prstGeom prst="rect">
            <a:avLst/>
          </a:prstGeom>
        </p:spPr>
      </p:pic>
      <p:pic>
        <p:nvPicPr>
          <p:cNvPr id="13" name="Picture 12" descr="A pole on a sidewalk&#10;&#10;Description automatically generated">
            <a:extLst>
              <a:ext uri="{FF2B5EF4-FFF2-40B4-BE49-F238E27FC236}">
                <a16:creationId xmlns:a16="http://schemas.microsoft.com/office/drawing/2014/main" id="{332926EE-78F3-BECD-5C66-4DDC55317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015" y="46766"/>
            <a:ext cx="1261145" cy="189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27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8C40-240D-A610-2D14-1D7104B10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836" y="-309013"/>
            <a:ext cx="6257926" cy="814111"/>
          </a:xfrm>
        </p:spPr>
        <p:txBody>
          <a:bodyPr>
            <a:normAutofit/>
          </a:bodyPr>
          <a:lstStyle/>
          <a:p>
            <a:pPr algn="ctr"/>
            <a:r>
              <a:rPr lang="en-GB" sz="3100" dirty="0">
                <a:solidFill>
                  <a:schemeClr val="tx1"/>
                </a:solidFill>
              </a:rPr>
              <a:t>Minor Projects under €500k</a:t>
            </a:r>
            <a:endParaRPr lang="en-IE" sz="3100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0A13810-500B-CE10-9C48-4EE615BC37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7995592"/>
              </p:ext>
            </p:extLst>
          </p:nvPr>
        </p:nvGraphicFramePr>
        <p:xfrm>
          <a:off x="358979" y="358730"/>
          <a:ext cx="7909638" cy="2392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194">
                  <a:extLst>
                    <a:ext uri="{9D8B030D-6E8A-4147-A177-3AD203B41FA5}">
                      <a16:colId xmlns:a16="http://schemas.microsoft.com/office/drawing/2014/main" val="3117480470"/>
                    </a:ext>
                  </a:extLst>
                </a:gridCol>
                <a:gridCol w="2306973">
                  <a:extLst>
                    <a:ext uri="{9D8B030D-6E8A-4147-A177-3AD203B41FA5}">
                      <a16:colId xmlns:a16="http://schemas.microsoft.com/office/drawing/2014/main" val="471882929"/>
                    </a:ext>
                  </a:extLst>
                </a:gridCol>
                <a:gridCol w="3967992">
                  <a:extLst>
                    <a:ext uri="{9D8B030D-6E8A-4147-A177-3AD203B41FA5}">
                      <a16:colId xmlns:a16="http://schemas.microsoft.com/office/drawing/2014/main" val="3472375536"/>
                    </a:ext>
                  </a:extLst>
                </a:gridCol>
                <a:gridCol w="1364479">
                  <a:extLst>
                    <a:ext uri="{9D8B030D-6E8A-4147-A177-3AD203B41FA5}">
                      <a16:colId xmlns:a16="http://schemas.microsoft.com/office/drawing/2014/main" val="3704423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Location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Description of Works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</a:t>
                      </a:r>
                      <a:endParaRPr lang="en-IE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9391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+mn-lt"/>
                        </a:rPr>
                        <a:t>1</a:t>
                      </a: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latin typeface="+mn-lt"/>
                        </a:rPr>
                        <a:t>Greentrees</a:t>
                      </a:r>
                      <a:r>
                        <a:rPr lang="en-GB" sz="1100" dirty="0">
                          <a:latin typeface="+mn-lt"/>
                        </a:rPr>
                        <a:t> Park (8 acres &amp; 5 Acres)</a:t>
                      </a:r>
                      <a:endParaRPr lang="en-IE" sz="1100" dirty="0">
                        <a:latin typeface="+mn-lt"/>
                      </a:endParaRPr>
                    </a:p>
                    <a:p>
                      <a:pPr algn="ctr"/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+mn-lt"/>
                        </a:rPr>
                        <a:t>Installation of walking/jogging exercise loop, seating, tree planting, associated landscaping. </a:t>
                      </a: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+mn-lt"/>
                        </a:rPr>
                        <a:t>€75,000 per park (€150k total)</a:t>
                      </a: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660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+mn-lt"/>
                        </a:rPr>
                        <a:t>2</a:t>
                      </a: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err="1">
                          <a:latin typeface="+mn-lt"/>
                        </a:rPr>
                        <a:t>Ballycragh</a:t>
                      </a:r>
                      <a:r>
                        <a:rPr lang="en-GB" sz="1100" dirty="0">
                          <a:latin typeface="+mn-lt"/>
                        </a:rPr>
                        <a:t> Park</a:t>
                      </a: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+mn-lt"/>
                        </a:rPr>
                        <a:t>Goal storage compound</a:t>
                      </a: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+mn-lt"/>
                        </a:rPr>
                        <a:t>€20,000</a:t>
                      </a: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905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+mn-lt"/>
                        </a:rPr>
                        <a:t>3</a:t>
                      </a: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err="1">
                          <a:latin typeface="+mn-lt"/>
                        </a:rPr>
                        <a:t>Greentrees</a:t>
                      </a:r>
                      <a:r>
                        <a:rPr lang="en-GB" sz="1100" dirty="0">
                          <a:latin typeface="+mn-lt"/>
                        </a:rPr>
                        <a:t> (5 acres)</a:t>
                      </a: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+mn-lt"/>
                        </a:rPr>
                        <a:t>Goal storage compound</a:t>
                      </a: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+mn-lt"/>
                        </a:rPr>
                        <a:t>€20,000</a:t>
                      </a:r>
                      <a:endParaRPr lang="en-IE" sz="1100" dirty="0"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312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+mn-lt"/>
                        </a:rPr>
                        <a:t>4</a:t>
                      </a: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100" dirty="0" err="1">
                          <a:latin typeface="+mn-lt"/>
                        </a:rPr>
                        <a:t>Kiltalown</a:t>
                      </a:r>
                      <a:r>
                        <a:rPr lang="en-IE" sz="1100" dirty="0">
                          <a:latin typeface="+mn-lt"/>
                        </a:rPr>
                        <a:t>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+mn-lt"/>
                        </a:rPr>
                        <a:t>Playground upgrade </a:t>
                      </a: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+mn-lt"/>
                        </a:rPr>
                        <a:t>€150,000</a:t>
                      </a: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382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>
                          <a:latin typeface="+mn-lt"/>
                        </a:rPr>
                        <a:t>5</a:t>
                      </a: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+mn-lt"/>
                        </a:rPr>
                        <a:t>5 x Water Stations </a:t>
                      </a: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+mn-lt"/>
                        </a:rPr>
                        <a:t>Supply delivery and installation of water stations in various locations throughout the county </a:t>
                      </a: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+mn-lt"/>
                        </a:rPr>
                        <a:t>€90,000</a:t>
                      </a:r>
                      <a:endParaRPr lang="en-IE" sz="11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201089"/>
                  </a:ext>
                </a:extLst>
              </a:tr>
            </a:tbl>
          </a:graphicData>
        </a:graphic>
      </p:graphicFrame>
      <p:pic>
        <p:nvPicPr>
          <p:cNvPr id="12" name="Picture 11" descr="A path with people walking on it&#10;&#10;Description automatically generated">
            <a:extLst>
              <a:ext uri="{FF2B5EF4-FFF2-40B4-BE49-F238E27FC236}">
                <a16:creationId xmlns:a16="http://schemas.microsoft.com/office/drawing/2014/main" id="{DA253BF6-4D2A-A5BB-299C-8D37B00CF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870" y="0"/>
            <a:ext cx="2700000" cy="1800000"/>
          </a:xfrm>
          <a:prstGeom prst="rect">
            <a:avLst/>
          </a:prstGeom>
        </p:spPr>
      </p:pic>
      <p:pic>
        <p:nvPicPr>
          <p:cNvPr id="17" name="Picture 16" descr="A group of people playing basketball on a court&#10;&#10;Description automatically generated">
            <a:extLst>
              <a:ext uri="{FF2B5EF4-FFF2-40B4-BE49-F238E27FC236}">
                <a16:creationId xmlns:a16="http://schemas.microsoft.com/office/drawing/2014/main" id="{7ABE7078-A1C5-84E5-CF48-8C82888E90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" r="6834" b="-3"/>
          <a:stretch/>
        </p:blipFill>
        <p:spPr>
          <a:xfrm>
            <a:off x="8594870" y="2134223"/>
            <a:ext cx="2700000" cy="2292068"/>
          </a:xfrm>
          <a:prstGeom prst="rect">
            <a:avLst/>
          </a:prstGeom>
        </p:spPr>
      </p:pic>
      <p:pic>
        <p:nvPicPr>
          <p:cNvPr id="19" name="Picture 18" descr="A group of yellow planters with trees and grass&#10;&#10;Description automatically generated">
            <a:extLst>
              <a:ext uri="{FF2B5EF4-FFF2-40B4-BE49-F238E27FC236}">
                <a16:creationId xmlns:a16="http://schemas.microsoft.com/office/drawing/2014/main" id="{42478132-D0AA-4D3C-A994-55FF9D9C5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73" y="4741823"/>
            <a:ext cx="2705637" cy="180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26F153-A9A0-0163-5C17-99780D6D7881}"/>
              </a:ext>
            </a:extLst>
          </p:cNvPr>
          <p:cNvSpPr txBox="1"/>
          <p:nvPr/>
        </p:nvSpPr>
        <p:spPr>
          <a:xfrm>
            <a:off x="8504870" y="1774661"/>
            <a:ext cx="28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ffectLst/>
                <a:latin typeface="+mn-lt"/>
              </a:rPr>
              <a:t>Grange Greenway - Water Station </a:t>
            </a:r>
            <a:endParaRPr lang="en-IE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141BA6-1890-0BFA-9551-1AB7FA27B659}"/>
              </a:ext>
            </a:extLst>
          </p:cNvPr>
          <p:cNvSpPr txBox="1"/>
          <p:nvPr/>
        </p:nvSpPr>
        <p:spPr>
          <a:xfrm>
            <a:off x="8414870" y="4372066"/>
            <a:ext cx="28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Dodder Valley Park - Basketball</a:t>
            </a:r>
            <a:endParaRPr lang="en-IE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37BF27-F585-BB0F-2428-3DD58D6D02C0}"/>
              </a:ext>
            </a:extLst>
          </p:cNvPr>
          <p:cNvSpPr txBox="1"/>
          <p:nvPr/>
        </p:nvSpPr>
        <p:spPr>
          <a:xfrm>
            <a:off x="8502051" y="6496446"/>
            <a:ext cx="288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Firhouse Village - Accessible Planter</a:t>
            </a:r>
            <a:endParaRPr lang="en-IE" sz="1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182239-309B-DC53-325C-3EA0CD8269B7}"/>
              </a:ext>
            </a:extLst>
          </p:cNvPr>
          <p:cNvSpPr txBox="1">
            <a:spLocks/>
          </p:cNvSpPr>
          <p:nvPr/>
        </p:nvSpPr>
        <p:spPr>
          <a:xfrm>
            <a:off x="52191" y="2485934"/>
            <a:ext cx="8523215" cy="8141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100" dirty="0">
                <a:solidFill>
                  <a:schemeClr val="tx1"/>
                </a:solidFill>
              </a:rPr>
              <a:t>Sports Capital Projects to be delivered in 2024</a:t>
            </a:r>
            <a:endParaRPr lang="en-IE" sz="3100" dirty="0">
              <a:solidFill>
                <a:schemeClr val="tx1"/>
              </a:solidFill>
            </a:endParaRPr>
          </a:p>
        </p:txBody>
      </p:sp>
      <p:pic>
        <p:nvPicPr>
          <p:cNvPr id="7" name="Picture 6" descr="A group of boys playing football&#10;&#10;Description automatically generated">
            <a:extLst>
              <a:ext uri="{FF2B5EF4-FFF2-40B4-BE49-F238E27FC236}">
                <a16:creationId xmlns:a16="http://schemas.microsoft.com/office/drawing/2014/main" id="{E422108C-B70E-FAB6-0547-3A5690513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5" y="4741823"/>
            <a:ext cx="2286198" cy="18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971CA0-FFAF-9D21-A202-CCABBBAF326B}"/>
              </a:ext>
            </a:extLst>
          </p:cNvPr>
          <p:cNvSpPr txBox="1"/>
          <p:nvPr/>
        </p:nvSpPr>
        <p:spPr>
          <a:xfrm>
            <a:off x="578841" y="6476018"/>
            <a:ext cx="298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Templeogue United FC - pitch upgrade</a:t>
            </a:r>
            <a:endParaRPr lang="en-IE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90ED19-C373-1FC7-F491-9B87C3C67456}"/>
              </a:ext>
            </a:extLst>
          </p:cNvPr>
          <p:cNvSpPr txBox="1"/>
          <p:nvPr/>
        </p:nvSpPr>
        <p:spPr>
          <a:xfrm>
            <a:off x="4860423" y="6476018"/>
            <a:ext cx="3146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St </a:t>
            </a:r>
            <a:r>
              <a:rPr lang="en-GB" sz="1400" dirty="0" err="1"/>
              <a:t>Judes</a:t>
            </a:r>
            <a:r>
              <a:rPr lang="en-GB" sz="1400" dirty="0"/>
              <a:t> GAA – pitch upgrade</a:t>
            </a:r>
            <a:endParaRPr lang="en-IE" sz="1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FC6A1E4-6A78-075A-C9DB-1F1E91025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192467"/>
              </p:ext>
            </p:extLst>
          </p:nvPr>
        </p:nvGraphicFramePr>
        <p:xfrm>
          <a:off x="358980" y="3223760"/>
          <a:ext cx="7909639" cy="150757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8919">
                  <a:extLst>
                    <a:ext uri="{9D8B030D-6E8A-4147-A177-3AD203B41FA5}">
                      <a16:colId xmlns:a16="http://schemas.microsoft.com/office/drawing/2014/main" val="4258435496"/>
                    </a:ext>
                  </a:extLst>
                </a:gridCol>
                <a:gridCol w="2316406">
                  <a:extLst>
                    <a:ext uri="{9D8B030D-6E8A-4147-A177-3AD203B41FA5}">
                      <a16:colId xmlns:a16="http://schemas.microsoft.com/office/drawing/2014/main" val="1477447467"/>
                    </a:ext>
                  </a:extLst>
                </a:gridCol>
                <a:gridCol w="3995166">
                  <a:extLst>
                    <a:ext uri="{9D8B030D-6E8A-4147-A177-3AD203B41FA5}">
                      <a16:colId xmlns:a16="http://schemas.microsoft.com/office/drawing/2014/main" val="3374332303"/>
                    </a:ext>
                  </a:extLst>
                </a:gridCol>
                <a:gridCol w="1359148">
                  <a:extLst>
                    <a:ext uri="{9D8B030D-6E8A-4147-A177-3AD203B41FA5}">
                      <a16:colId xmlns:a16="http://schemas.microsoft.com/office/drawing/2014/main" val="968107193"/>
                    </a:ext>
                  </a:extLst>
                </a:gridCol>
              </a:tblGrid>
              <a:tr h="191178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Bef>
                          <a:spcPts val="1125"/>
                        </a:spcBef>
                        <a:spcAft>
                          <a:spcPts val="1125"/>
                        </a:spcAft>
                      </a:pPr>
                      <a:r>
                        <a:rPr lang="en-IE" sz="1100" kern="0" dirty="0">
                          <a:effectLst/>
                        </a:rPr>
                        <a:t> 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0" dirty="0">
                          <a:effectLst/>
                        </a:rPr>
                        <a:t>Location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0">
                          <a:effectLst/>
                        </a:rPr>
                        <a:t>Description of the works</a:t>
                      </a:r>
                      <a:endParaRPr lang="en-I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0">
                          <a:effectLst/>
                        </a:rPr>
                        <a:t>Cost estimate</a:t>
                      </a:r>
                      <a:endParaRPr lang="en-I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3727930223"/>
                  </a:ext>
                </a:extLst>
              </a:tr>
              <a:tr h="341260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0">
                          <a:effectLst/>
                        </a:rPr>
                        <a:t>1</a:t>
                      </a:r>
                      <a:endParaRPr lang="en-I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100" dirty="0">
                          <a:effectLst/>
                        </a:rPr>
                        <a:t>Dodder Valley Park GAA pitch 98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0" dirty="0">
                          <a:effectLst/>
                        </a:rPr>
                        <a:t>Level pitch and drainage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0">
                          <a:effectLst/>
                        </a:rPr>
                        <a:t> €154,427</a:t>
                      </a:r>
                      <a:endParaRPr lang="en-I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2969726078"/>
                  </a:ext>
                </a:extLst>
              </a:tr>
              <a:tr h="341260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0">
                          <a:effectLst/>
                        </a:rPr>
                        <a:t>2</a:t>
                      </a:r>
                      <a:endParaRPr lang="en-I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100">
                          <a:effectLst/>
                        </a:rPr>
                        <a:t>Butler McGee Park Soccer Pitch 74</a:t>
                      </a:r>
                      <a:endParaRPr lang="en-I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0" dirty="0">
                          <a:effectLst/>
                        </a:rPr>
                        <a:t>Drainage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0">
                          <a:effectLst/>
                        </a:rPr>
                        <a:t>€133,000</a:t>
                      </a:r>
                      <a:endParaRPr lang="en-I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1558626690"/>
                  </a:ext>
                </a:extLst>
              </a:tr>
              <a:tr h="191178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0">
                          <a:effectLst/>
                        </a:rPr>
                        <a:t>3</a:t>
                      </a:r>
                      <a:endParaRPr lang="en-I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fi-FI" sz="1100" kern="100" dirty="0">
                          <a:effectLst/>
                        </a:rPr>
                        <a:t>Glenaulin Park GAA Pitch 24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0" dirty="0">
                          <a:effectLst/>
                        </a:rPr>
                        <a:t>Level &amp; small drainage works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0" dirty="0">
                          <a:effectLst/>
                        </a:rPr>
                        <a:t>€45,000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4030192979"/>
                  </a:ext>
                </a:extLst>
              </a:tr>
              <a:tr h="191178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0">
                          <a:effectLst/>
                        </a:rPr>
                        <a:t>4</a:t>
                      </a:r>
                      <a:endParaRPr lang="en-I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 dirty="0">
                          <a:effectLst/>
                        </a:rPr>
                        <a:t>Griffeen Park GAA Pitch 13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0">
                          <a:effectLst/>
                        </a:rPr>
                        <a:t>Level &amp; small drainage works</a:t>
                      </a:r>
                      <a:endParaRPr lang="en-I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0" dirty="0">
                          <a:effectLst/>
                        </a:rPr>
                        <a:t>€160,000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4229641862"/>
                  </a:ext>
                </a:extLst>
              </a:tr>
            </a:tbl>
          </a:graphicData>
        </a:graphic>
      </p:graphicFrame>
      <p:pic>
        <p:nvPicPr>
          <p:cNvPr id="1026" name="Picture 2" descr="Photos from U17 Hurling vs Nh Jude – Sep 2022 – FAUGHS GAA CLUB">
            <a:extLst>
              <a:ext uri="{FF2B5EF4-FFF2-40B4-BE49-F238E27FC236}">
                <a16:creationId xmlns:a16="http://schemas.microsoft.com/office/drawing/2014/main" id="{6917B62D-3CC9-9839-FC64-D8F2298A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605" y="4742973"/>
            <a:ext cx="2700002" cy="18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285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E1276F-5470-DCE8-0767-240D72CB3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724"/>
            <a:ext cx="12192000" cy="5718135"/>
          </a:xfrm>
          <a:prstGeom prst="rect">
            <a:avLst/>
          </a:prstGeom>
        </p:spPr>
      </p:pic>
      <p:pic>
        <p:nvPicPr>
          <p:cNvPr id="7" name="Picture 4" descr="Mayor's Initiative takes place Thursday 17 June - SDCC">
            <a:extLst>
              <a:ext uri="{FF2B5EF4-FFF2-40B4-BE49-F238E27FC236}">
                <a16:creationId xmlns:a16="http://schemas.microsoft.com/office/drawing/2014/main" id="{D29C9B2E-EC59-667D-BCD5-3961BD674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b="16235"/>
          <a:stretch/>
        </p:blipFill>
        <p:spPr bwMode="auto">
          <a:xfrm>
            <a:off x="10171322" y="5917768"/>
            <a:ext cx="2020678" cy="79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ayor's Initiative takes place Thursday 17 June - SDCC">
            <a:extLst>
              <a:ext uri="{FF2B5EF4-FFF2-40B4-BE49-F238E27FC236}">
                <a16:creationId xmlns:a16="http://schemas.microsoft.com/office/drawing/2014/main" id="{25A1EF27-4882-7757-96C2-72606A9F5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b="16235"/>
          <a:stretch/>
        </p:blipFill>
        <p:spPr bwMode="auto">
          <a:xfrm>
            <a:off x="0" y="5917768"/>
            <a:ext cx="2020678" cy="79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977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EDBE0-BF37-6633-2C9D-B2A7739A0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505FFFE-148C-36F8-FC5D-F7D6BF8EE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8847"/>
            <a:ext cx="10515600" cy="1325563"/>
          </a:xfrm>
        </p:spPr>
        <p:txBody>
          <a:bodyPr>
            <a:normAutofit/>
          </a:bodyPr>
          <a:lstStyle/>
          <a:p>
            <a:r>
              <a:rPr lang="en-GB" sz="3100" dirty="0">
                <a:latin typeface="Aptos Display (Headings)"/>
              </a:rPr>
              <a:t>SURFACE WATER MINOR WORKS PROGRAMME 2024</a:t>
            </a:r>
            <a:endParaRPr lang="en-IE" sz="3100" dirty="0">
              <a:latin typeface="Aptos Display (Headings)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5A48552-E0C0-1259-D31C-9D011A70C4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80435"/>
              </p:ext>
            </p:extLst>
          </p:nvPr>
        </p:nvGraphicFramePr>
        <p:xfrm>
          <a:off x="615821" y="1063689"/>
          <a:ext cx="10702212" cy="4629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7404">
                  <a:extLst>
                    <a:ext uri="{9D8B030D-6E8A-4147-A177-3AD203B41FA5}">
                      <a16:colId xmlns:a16="http://schemas.microsoft.com/office/drawing/2014/main" val="866751323"/>
                    </a:ext>
                  </a:extLst>
                </a:gridCol>
                <a:gridCol w="3567404">
                  <a:extLst>
                    <a:ext uri="{9D8B030D-6E8A-4147-A177-3AD203B41FA5}">
                      <a16:colId xmlns:a16="http://schemas.microsoft.com/office/drawing/2014/main" val="1966059089"/>
                    </a:ext>
                  </a:extLst>
                </a:gridCol>
                <a:gridCol w="3567404">
                  <a:extLst>
                    <a:ext uri="{9D8B030D-6E8A-4147-A177-3AD203B41FA5}">
                      <a16:colId xmlns:a16="http://schemas.microsoft.com/office/drawing/2014/main" val="3795150667"/>
                    </a:ext>
                  </a:extLst>
                </a:gridCol>
              </a:tblGrid>
              <a:tr h="261482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400" b="1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Location</a:t>
                      </a:r>
                      <a:endParaRPr lang="en-I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400" b="1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Project</a:t>
                      </a:r>
                      <a:endParaRPr lang="en-I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400" b="1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Projected Exp. For 2024</a:t>
                      </a:r>
                      <a:endParaRPr lang="en-IE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465208008"/>
                  </a:ext>
                </a:extLst>
              </a:tr>
              <a:tr h="434531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Newcastle /Rathcoole 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Clean, Repair and upgrade surface water pipe – follow on works from Surface Water Study</a:t>
                      </a:r>
                      <a:endParaRPr lang="en-IE" sz="105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5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€140,000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2009597791"/>
                  </a:ext>
                </a:extLst>
              </a:tr>
              <a:tr h="435941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Stocking Well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kern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Survey and possible upgrade surface water network</a:t>
                      </a:r>
                      <a:endParaRPr lang="en-I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€50,000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3734247488"/>
                  </a:ext>
                </a:extLst>
              </a:tr>
              <a:tr h="435941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Tay Lane, Rathcoole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Regrade road to allow installation of upsized surface water pipework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€15,000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582927322"/>
                  </a:ext>
                </a:extLst>
              </a:tr>
              <a:tr h="5856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Rathcoole Park</a:t>
                      </a:r>
                      <a:endParaRPr lang="en-IE" sz="105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0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Regrade river bank – to alleviate overspill during heavy rain fall 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€5,000</a:t>
                      </a:r>
                      <a:endParaRPr lang="en-IE" sz="105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2791185656"/>
                  </a:ext>
                </a:extLst>
              </a:tr>
              <a:tr h="498338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Lucan Village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surface water pipeline required to facilitate and improve road drainage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€100,000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3154348998"/>
                  </a:ext>
                </a:extLst>
              </a:tr>
              <a:tr h="650572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kern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Butterfield Park</a:t>
                      </a:r>
                      <a:endParaRPr lang="en-I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surface water sewer to allow separation of surface water and foul sewage to alleviate foul sewer flooding.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€65,000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4004819992"/>
                  </a:ext>
                </a:extLst>
              </a:tr>
              <a:tr h="802803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kern="0" dirty="0" err="1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Cloverhill</a:t>
                      </a:r>
                      <a:r>
                        <a:rPr lang="en-IE" sz="115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Road (Palmerstown Woods)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surface water pipeline required to provide improved drainage. Project will coordinate with a Roads project in same location.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€100,000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2158227114"/>
                  </a:ext>
                </a:extLst>
              </a:tr>
              <a:tr h="261482"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b="1" kern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I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b="1" kern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E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800"/>
                        </a:spcAft>
                      </a:pPr>
                      <a:r>
                        <a:rPr lang="en-IE" sz="1150" b="1" kern="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€475,000</a:t>
                      </a:r>
                      <a:endParaRPr lang="en-IE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/>
                </a:tc>
                <a:extLst>
                  <a:ext uri="{0D108BD9-81ED-4DB2-BD59-A6C34878D82A}">
                    <a16:rowId xmlns:a16="http://schemas.microsoft.com/office/drawing/2014/main" val="1683639507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CAD352C-329A-10A3-9875-35EB3BC1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280" y="5769966"/>
            <a:ext cx="1545753" cy="58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9031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6452</TotalTime>
  <Words>1372</Words>
  <Application>Microsoft Office PowerPoint</Application>
  <PresentationFormat>Widescreen</PresentationFormat>
  <Paragraphs>399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 Display (Headings)</vt:lpstr>
      <vt:lpstr>Arial</vt:lpstr>
      <vt:lpstr>Calibri</vt:lpstr>
      <vt:lpstr>Calibri Light</vt:lpstr>
      <vt:lpstr>Verdana</vt:lpstr>
      <vt:lpstr>Retrospect</vt:lpstr>
      <vt:lpstr>2024 Public Realm &amp; Surface Water Improvement Works Programme</vt:lpstr>
      <vt:lpstr>Tallaght  ACM</vt:lpstr>
      <vt:lpstr>Rathfarnham / Templeogue / Firhouse / Bohernabreena ACM</vt:lpstr>
      <vt:lpstr>Clondalkin/Newcastle/Rathcoole/Saggart/Brittas ACM</vt:lpstr>
      <vt:lpstr>Lucan/Palmerstown/North Clondalkin ACM</vt:lpstr>
      <vt:lpstr>Minor Projects under €500k</vt:lpstr>
      <vt:lpstr>PowerPoint Presentation</vt:lpstr>
      <vt:lpstr>SURFACE WATER MINOR WORKS PROGRAMME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Public Realm 2024 Improvement Works Programme </dc:title>
  <dc:creator>Brendan Redmond</dc:creator>
  <cp:lastModifiedBy>Brendan Redmond</cp:lastModifiedBy>
  <cp:revision>25</cp:revision>
  <dcterms:created xsi:type="dcterms:W3CDTF">2024-01-22T15:45:27Z</dcterms:created>
  <dcterms:modified xsi:type="dcterms:W3CDTF">2024-02-07T17:33:49Z</dcterms:modified>
</cp:coreProperties>
</file>