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325" r:id="rId3"/>
    <p:sldId id="313" r:id="rId4"/>
    <p:sldId id="327" r:id="rId5"/>
    <p:sldId id="318" r:id="rId6"/>
    <p:sldId id="323" r:id="rId7"/>
    <p:sldId id="315" r:id="rId8"/>
    <p:sldId id="316" r:id="rId9"/>
    <p:sldId id="317" r:id="rId10"/>
    <p:sldId id="326" r:id="rId11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4F81BD"/>
    <a:srgbClr val="D95E00"/>
    <a:srgbClr val="D0D8E8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>
      <p:cViewPr varScale="1">
        <p:scale>
          <a:sx n="108" d="100"/>
          <a:sy n="108" d="100"/>
        </p:scale>
        <p:origin x="17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ousing\refusals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ousing\refusals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ousing\refusals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Property Owner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Category of Stock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Refusal Reason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08/02/2024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08/02/2024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AA54-DCE2-45ED-AFCA-EED14EA80985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3EF4-BA8C-48CD-8ACE-A1859A29A9D0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E87-87C4-4EDA-AE0F-AC156E6BBAB4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96DE-7953-42DE-86B7-907C9EEB35F3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5A9C-DBC4-4008-8DDD-853DDEAE3ACC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D430-FA4C-478C-9978-AD026E29A509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CF5-CE1F-4D27-A21B-A8D5D269773B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2D98-D8A3-47B1-865E-B9DB341164B3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854-5569-4E7B-AD92-107A11125D69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EBAD-794E-4A3B-B181-E8A5E04A68AD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35C0-94B2-4809-87BD-FCF641210681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95FA-CCE5-42FB-B86E-75F7E28D96D3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09800"/>
            <a:ext cx="8915400" cy="3810000"/>
          </a:xfrm>
          <a:noFill/>
          <a:ln/>
        </p:spPr>
        <p:txBody>
          <a:bodyPr>
            <a:normAutofit/>
          </a:bodyPr>
          <a:lstStyle/>
          <a:p>
            <a:r>
              <a:rPr lang="en-IE" sz="4300" b="1" dirty="0">
                <a:solidFill>
                  <a:schemeClr val="bg1"/>
                </a:solidFill>
              </a:rPr>
              <a:t>Homeless/Allocations Update </a:t>
            </a:r>
          </a:p>
          <a:p>
            <a:r>
              <a:rPr lang="en-IE" sz="4300" b="1" dirty="0">
                <a:solidFill>
                  <a:schemeClr val="bg1"/>
                </a:solidFill>
              </a:rPr>
              <a:t>December 2023</a:t>
            </a:r>
          </a:p>
          <a:p>
            <a:r>
              <a:rPr lang="en-IE" sz="3600" b="1" dirty="0">
                <a:solidFill>
                  <a:schemeClr val="bg1"/>
                </a:solidFill>
              </a:rPr>
              <a:t>(including Homeless Presentations &amp; Exits)</a:t>
            </a:r>
          </a:p>
          <a:p>
            <a:r>
              <a:rPr lang="en-IE" sz="3600" b="1" dirty="0">
                <a:solidFill>
                  <a:schemeClr val="bg1"/>
                </a:solidFill>
              </a:rPr>
              <a:t>Housing Strategic Policy Committee</a:t>
            </a:r>
          </a:p>
          <a:p>
            <a:r>
              <a:rPr lang="en-IE" sz="3600" b="1" dirty="0">
                <a:solidFill>
                  <a:schemeClr val="bg1"/>
                </a:solidFill>
              </a:rPr>
              <a:t>8</a:t>
            </a:r>
            <a:r>
              <a:rPr lang="en-IE" sz="3600" b="1" baseline="30000" dirty="0">
                <a:solidFill>
                  <a:schemeClr val="bg1"/>
                </a:solidFill>
              </a:rPr>
              <a:t>th</a:t>
            </a:r>
            <a:r>
              <a:rPr lang="en-IE" sz="3600" b="1" dirty="0">
                <a:solidFill>
                  <a:schemeClr val="bg1"/>
                </a:solidFill>
              </a:rPr>
              <a:t> February 2024 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1C0F8C-A338-0E53-169E-3BFA1D588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6"/>
    </mc:Choice>
    <mc:Fallback xmlns="">
      <p:transition spd="slow" advTm="10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0" y="-1905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id="{344D4473-A25D-43BC-A8DE-B6043686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23" y="1295401"/>
            <a:ext cx="8457943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Medical Approval List (including Transfers)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03C79C-7A9B-AEDD-D19D-9D0BD233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00385"/>
              </p:ext>
            </p:extLst>
          </p:nvPr>
        </p:nvGraphicFramePr>
        <p:xfrm>
          <a:off x="381000" y="1905000"/>
          <a:ext cx="8029258" cy="1981200"/>
        </p:xfrm>
        <a:graphic>
          <a:graphicData uri="http://schemas.openxmlformats.org/drawingml/2006/table">
            <a:tbl>
              <a:tblPr firstRow="1" firstCol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val="3383807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61716906"/>
                    </a:ext>
                  </a:extLst>
                </a:gridCol>
                <a:gridCol w="1259726">
                  <a:extLst>
                    <a:ext uri="{9D8B030D-6E8A-4147-A177-3AD203B41FA5}">
                      <a16:colId xmlns:a16="http://schemas.microsoft.com/office/drawing/2014/main" val="3256121759"/>
                    </a:ext>
                  </a:extLst>
                </a:gridCol>
                <a:gridCol w="1178674">
                  <a:extLst>
                    <a:ext uri="{9D8B030D-6E8A-4147-A177-3AD203B41FA5}">
                      <a16:colId xmlns:a16="http://schemas.microsoft.com/office/drawing/2014/main" val="358355555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798093038"/>
                    </a:ext>
                  </a:extLst>
                </a:gridCol>
                <a:gridCol w="180658">
                  <a:extLst>
                    <a:ext uri="{9D8B030D-6E8A-4147-A177-3AD203B41FA5}">
                      <a16:colId xmlns:a16="http://schemas.microsoft.com/office/drawing/2014/main" val="153760006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Medical list 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Physical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Physical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Intellectual/Sensory/MH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43172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Ground Floor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Wheelchair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Standard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66379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102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North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07809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180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South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56003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139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Both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77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94684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114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2739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526AD1-8F64-7F39-5C22-927EC97A7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82160"/>
              </p:ext>
            </p:extLst>
          </p:nvPr>
        </p:nvGraphicFramePr>
        <p:xfrm>
          <a:off x="380999" y="4038600"/>
          <a:ext cx="7848600" cy="1934175"/>
        </p:xfrm>
        <a:graphic>
          <a:graphicData uri="http://schemas.openxmlformats.org/drawingml/2006/table">
            <a:tbl>
              <a:tblPr firstRow="1" firstCol="1" bandRow="1"/>
              <a:tblGrid>
                <a:gridCol w="1600201">
                  <a:extLst>
                    <a:ext uri="{9D8B030D-6E8A-4147-A177-3AD203B41FA5}">
                      <a16:colId xmlns:a16="http://schemas.microsoft.com/office/drawing/2014/main" val="12664683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442561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4801352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34155295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3379828640"/>
                    </a:ext>
                  </a:extLst>
                </a:gridCol>
              </a:tblGrid>
              <a:tr h="458503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Supported Living 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Physical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Physical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Intellectual/Sensory/MH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344961"/>
                  </a:ext>
                </a:extLst>
              </a:tr>
              <a:tr h="289299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Ground Floor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Standard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258070"/>
                  </a:ext>
                </a:extLst>
              </a:tr>
              <a:tr h="289299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North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702919"/>
                  </a:ext>
                </a:extLst>
              </a:tr>
              <a:tr h="289299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107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South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102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956615"/>
                  </a:ext>
                </a:extLst>
              </a:tr>
              <a:tr h="289299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128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both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117303"/>
                  </a:ext>
                </a:extLst>
              </a:tr>
              <a:tr h="289299">
                <a:tc>
                  <a:txBody>
                    <a:bodyPr/>
                    <a:lstStyle/>
                    <a:p>
                      <a:pPr algn="ctr"/>
                      <a:r>
                        <a:rPr lang="en-I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33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222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38713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E65D37-5272-43EC-BCFA-2D16B613E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8"/>
    </mc:Choice>
    <mc:Fallback xmlns="">
      <p:transition spd="slow" advTm="26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4763" y="-119836"/>
            <a:ext cx="9148763" cy="69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34155" y="388291"/>
            <a:ext cx="8619867" cy="586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Social Housing List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31</a:t>
            </a:r>
            <a:r>
              <a:rPr lang="en-US" altLang="en-US" b="1" baseline="30000" dirty="0">
                <a:solidFill>
                  <a:srgbClr val="D95E00"/>
                </a:solidFill>
              </a:rPr>
              <a:t>st</a:t>
            </a:r>
            <a:r>
              <a:rPr lang="en-US" altLang="en-US" b="1" dirty="0">
                <a:solidFill>
                  <a:srgbClr val="D95E00"/>
                </a:solidFill>
              </a:rPr>
              <a:t> December 2023</a:t>
            </a:r>
            <a:endParaRPr lang="en-IE" sz="2000" dirty="0">
              <a:solidFill>
                <a:srgbClr val="51626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F5E89-62E8-4622-A0B9-74D26590E276}"/>
              </a:ext>
            </a:extLst>
          </p:cNvPr>
          <p:cNvSpPr/>
          <p:nvPr/>
        </p:nvSpPr>
        <p:spPr>
          <a:xfrm>
            <a:off x="152400" y="4686968"/>
            <a:ext cx="4608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New Applications 2023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3927292-F5B2-2A85-0BEC-E58EEFE85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187078"/>
              </p:ext>
            </p:extLst>
          </p:nvPr>
        </p:nvGraphicFramePr>
        <p:xfrm>
          <a:off x="195132" y="1524000"/>
          <a:ext cx="8564604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468">
                  <a:extLst>
                    <a:ext uri="{9D8B030D-6E8A-4147-A177-3AD203B41FA5}">
                      <a16:colId xmlns:a16="http://schemas.microsoft.com/office/drawing/2014/main" val="419489512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682906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86852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314460178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3877998562"/>
                    </a:ext>
                  </a:extLst>
                </a:gridCol>
                <a:gridCol w="1474381">
                  <a:extLst>
                    <a:ext uri="{9D8B030D-6E8A-4147-A177-3AD203B41FA5}">
                      <a16:colId xmlns:a16="http://schemas.microsoft.com/office/drawing/2014/main" val="366517834"/>
                    </a:ext>
                  </a:extLst>
                </a:gridCol>
              </a:tblGrid>
              <a:tr h="3048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Total Current Number of Applications</a:t>
                      </a:r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6,199</a:t>
                      </a:r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639376"/>
                  </a:ext>
                </a:extLst>
              </a:tr>
              <a:tr h="137866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Housing Need by Bedroom Size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E9EDF4"/>
                          </a:solidFill>
                          <a:latin typeface="+mn-lt"/>
                        </a:rPr>
                        <a:t>North of Naas Road Only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South of Naas Road Only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Both North &amp; South of Naas Road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Total</a:t>
                      </a:r>
                    </a:p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Households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Ad/Ch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4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1-bed</a:t>
                      </a:r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792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1241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1086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3,119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3,632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316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2-bed</a:t>
                      </a:r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747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2,032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2691/2778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157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3-bed</a:t>
                      </a:r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302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917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1534/2723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4226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4-bed</a:t>
                      </a:r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131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199/585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4959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+mn-lt"/>
                        </a:rPr>
                        <a:t>Totals</a:t>
                      </a:r>
                      <a:endParaRPr lang="en-IE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1,770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2,240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2,189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6,199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8,056/6,086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42298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0DEC66-E66C-E966-2119-1088B06F2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147559"/>
              </p:ext>
            </p:extLst>
          </p:nvPr>
        </p:nvGraphicFramePr>
        <p:xfrm>
          <a:off x="195132" y="5234738"/>
          <a:ext cx="8619870" cy="1530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316">
                  <a:extLst>
                    <a:ext uri="{9D8B030D-6E8A-4147-A177-3AD203B41FA5}">
                      <a16:colId xmlns:a16="http://schemas.microsoft.com/office/drawing/2014/main" val="2468755512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748270952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3709381246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3474423236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1379097385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884369368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3811174451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293838660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1267236566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2530106453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3098158767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3210889308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2322386317"/>
                    </a:ext>
                  </a:extLst>
                </a:gridCol>
                <a:gridCol w="574658">
                  <a:extLst>
                    <a:ext uri="{9D8B030D-6E8A-4147-A177-3AD203B41FA5}">
                      <a16:colId xmlns:a16="http://schemas.microsoft.com/office/drawing/2014/main" val="3317939597"/>
                    </a:ext>
                  </a:extLst>
                </a:gridCol>
              </a:tblGrid>
              <a:tr h="227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Jan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Feb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Mar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Apr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May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Jun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July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Aug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Sep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Oct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Nov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Dec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Total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extLst>
                  <a:ext uri="{0D108BD9-81ED-4DB2-BD59-A6C34878D82A}">
                    <a16:rowId xmlns:a16="http://schemas.microsoft.com/office/drawing/2014/main" val="4159872999"/>
                  </a:ext>
                </a:extLst>
              </a:tr>
              <a:tr h="46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Social Housing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205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164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155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144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243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216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232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215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236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236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211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142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2399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extLst>
                  <a:ext uri="{0D108BD9-81ED-4DB2-BD59-A6C34878D82A}">
                    <a16:rowId xmlns:a16="http://schemas.microsoft.com/office/drawing/2014/main" val="172961646"/>
                  </a:ext>
                </a:extLst>
              </a:tr>
              <a:tr h="702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HAP Approvals YTD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37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45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55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56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61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85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106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112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120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128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134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149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/>
                </a:tc>
                <a:extLst>
                  <a:ext uri="{0D108BD9-81ED-4DB2-BD59-A6C34878D82A}">
                    <a16:rowId xmlns:a16="http://schemas.microsoft.com/office/drawing/2014/main" val="3167341679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07530F-74E7-66A5-AFCC-2873F1166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8"/>
    </mc:Choice>
    <mc:Fallback xmlns="">
      <p:transition spd="slow" advTm="22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91513" y="115524"/>
            <a:ext cx="9148763" cy="62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28600" y="914400"/>
            <a:ext cx="8382000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Allocations Report 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ABD058-7611-FDBD-3B0B-67A509C97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88294"/>
              </p:ext>
            </p:extLst>
          </p:nvPr>
        </p:nvGraphicFramePr>
        <p:xfrm>
          <a:off x="365684" y="1600200"/>
          <a:ext cx="8092516" cy="464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182">
                  <a:extLst>
                    <a:ext uri="{9D8B030D-6E8A-4147-A177-3AD203B41FA5}">
                      <a16:colId xmlns:a16="http://schemas.microsoft.com/office/drawing/2014/main" val="1243016889"/>
                    </a:ext>
                  </a:extLst>
                </a:gridCol>
                <a:gridCol w="1417667">
                  <a:extLst>
                    <a:ext uri="{9D8B030D-6E8A-4147-A177-3AD203B41FA5}">
                      <a16:colId xmlns:a16="http://schemas.microsoft.com/office/drawing/2014/main" val="3724289275"/>
                    </a:ext>
                  </a:extLst>
                </a:gridCol>
                <a:gridCol w="1417667">
                  <a:extLst>
                    <a:ext uri="{9D8B030D-6E8A-4147-A177-3AD203B41FA5}">
                      <a16:colId xmlns:a16="http://schemas.microsoft.com/office/drawing/2014/main" val="840207403"/>
                    </a:ext>
                  </a:extLst>
                </a:gridCol>
              </a:tblGrid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Category</a:t>
                      </a:r>
                      <a:endParaRPr lang="en-I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2022</a:t>
                      </a:r>
                      <a:endParaRPr lang="en-I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2023</a:t>
                      </a:r>
                      <a:endParaRPr lang="en-I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359577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CBL-General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>
                          <a:effectLst/>
                        </a:rPr>
                        <a:t>188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128345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CBL-HAP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80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1419285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CBL-RAS Fixed T/F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3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2571147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CBL-Homeless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763206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Priority – Welfare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>
                          <a:effectLst/>
                        </a:rPr>
                        <a:t>0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85742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Homeless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71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8323278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Medical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>
                          <a:effectLst/>
                        </a:rPr>
                        <a:t>80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4467570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Age Friendly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55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275527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Tenant in Situ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>
                          <a:effectLst/>
                        </a:rPr>
                        <a:t>0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264790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Total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>
                          <a:effectLst/>
                        </a:rPr>
                        <a:t>477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2458437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Transfers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>
                          <a:effectLst/>
                        </a:rPr>
                        <a:t>81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1031916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RAS NTQ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>
                          <a:effectLst/>
                        </a:rPr>
                        <a:t>49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99504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C0E483-82CB-9F23-7087-1DE5EE36D608}"/>
              </a:ext>
            </a:extLst>
          </p:cNvPr>
          <p:cNvSpPr txBox="1"/>
          <p:nvPr/>
        </p:nvSpPr>
        <p:spPr>
          <a:xfrm>
            <a:off x="365684" y="6557810"/>
            <a:ext cx="260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15 Medical transfers</a:t>
            </a:r>
            <a:endParaRPr lang="en-IE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02EA16-42DB-3160-240C-48B62F61F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2E8157-DB95-8BC4-711F-AD6B98B00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AC9B3C7-1E05-E757-C616-3E359AAB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04" y="381000"/>
            <a:ext cx="4471696" cy="34655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>
                <a:latin typeface="+mn-lt"/>
                <a:ea typeface="+mn-ea"/>
              </a:rPr>
              <a:t>Images from recently tenanted Age Friendly development at Maplewood, Springfield and Targeted Leasing Initiative at Two Oaks, </a:t>
            </a:r>
            <a:r>
              <a:rPr lang="en-US" altLang="en-US" sz="2400" b="1" dirty="0" err="1">
                <a:latin typeface="+mn-lt"/>
                <a:ea typeface="+mn-ea"/>
              </a:rPr>
              <a:t>Knocklyon</a:t>
            </a:r>
            <a:r>
              <a:rPr lang="en-US" altLang="en-US" sz="2400" b="1" dirty="0">
                <a:latin typeface="+mn-lt"/>
                <a:ea typeface="+mn-ea"/>
              </a:rPr>
              <a:t>.</a:t>
            </a:r>
          </a:p>
        </p:txBody>
      </p:sp>
      <p:pic>
        <p:nvPicPr>
          <p:cNvPr id="11" name="Picture 10" descr="A group of people standing in front of a building holding a sign&#10;&#10;Description automatically generated">
            <a:extLst>
              <a:ext uri="{FF2B5EF4-FFF2-40B4-BE49-F238E27FC236}">
                <a16:creationId xmlns:a16="http://schemas.microsoft.com/office/drawing/2014/main" id="{BE7E1B26-6964-ED6B-84EF-43EDE827A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9090" b="-4"/>
          <a:stretch/>
        </p:blipFill>
        <p:spPr>
          <a:xfrm>
            <a:off x="6339726" y="3681465"/>
            <a:ext cx="2810949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6" descr="A person and child holding a key in front of a large rock&#10;&#10;Description automatically generated">
            <a:extLst>
              <a:ext uri="{FF2B5EF4-FFF2-40B4-BE49-F238E27FC236}">
                <a16:creationId xmlns:a16="http://schemas.microsoft.com/office/drawing/2014/main" id="{7DB9B0CD-3D85-8864-29EC-6DADF4C3F4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4" r="5192" b="2"/>
          <a:stretch/>
        </p:blipFill>
        <p:spPr>
          <a:xfrm>
            <a:off x="4048707" y="2457970"/>
            <a:ext cx="2593775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B4C91-4095-E201-84BF-410C5E0CE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4185" b="-3"/>
          <a:stretch/>
        </p:blipFill>
        <p:spPr>
          <a:xfrm>
            <a:off x="5715768" y="-5"/>
            <a:ext cx="3434907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41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0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838200"/>
            <a:ext cx="8382000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Allocations Report 2023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D95E00"/>
                </a:solidFill>
              </a:rPr>
              <a:t>By Bedroom Size/Electoral Area and Avg Time on List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D95E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CB5FCA-5351-5EF1-5D69-FBA4221C9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16366"/>
              </p:ext>
            </p:extLst>
          </p:nvPr>
        </p:nvGraphicFramePr>
        <p:xfrm>
          <a:off x="609600" y="2057401"/>
          <a:ext cx="7620000" cy="4068762"/>
        </p:xfrm>
        <a:graphic>
          <a:graphicData uri="http://schemas.openxmlformats.org/drawingml/2006/table">
            <a:tbl>
              <a:tblPr firstRow="1" firstCol="1" bandRow="1"/>
              <a:tblGrid>
                <a:gridCol w="3309981">
                  <a:extLst>
                    <a:ext uri="{9D8B030D-6E8A-4147-A177-3AD203B41FA5}">
                      <a16:colId xmlns:a16="http://schemas.microsoft.com/office/drawing/2014/main" val="74964976"/>
                    </a:ext>
                  </a:extLst>
                </a:gridCol>
                <a:gridCol w="802847">
                  <a:extLst>
                    <a:ext uri="{9D8B030D-6E8A-4147-A177-3AD203B41FA5}">
                      <a16:colId xmlns:a16="http://schemas.microsoft.com/office/drawing/2014/main" val="1455590841"/>
                    </a:ext>
                  </a:extLst>
                </a:gridCol>
                <a:gridCol w="802847">
                  <a:extLst>
                    <a:ext uri="{9D8B030D-6E8A-4147-A177-3AD203B41FA5}">
                      <a16:colId xmlns:a16="http://schemas.microsoft.com/office/drawing/2014/main" val="133974324"/>
                    </a:ext>
                  </a:extLst>
                </a:gridCol>
                <a:gridCol w="802847">
                  <a:extLst>
                    <a:ext uri="{9D8B030D-6E8A-4147-A177-3AD203B41FA5}">
                      <a16:colId xmlns:a16="http://schemas.microsoft.com/office/drawing/2014/main" val="2101713949"/>
                    </a:ext>
                  </a:extLst>
                </a:gridCol>
                <a:gridCol w="915526">
                  <a:extLst>
                    <a:ext uri="{9D8B030D-6E8A-4147-A177-3AD203B41FA5}">
                      <a16:colId xmlns:a16="http://schemas.microsoft.com/office/drawing/2014/main" val="3605965760"/>
                    </a:ext>
                  </a:extLst>
                </a:gridCol>
                <a:gridCol w="985952">
                  <a:extLst>
                    <a:ext uri="{9D8B030D-6E8A-4147-A177-3AD203B41FA5}">
                      <a16:colId xmlns:a16="http://schemas.microsoft.com/office/drawing/2014/main" val="3912741177"/>
                    </a:ext>
                  </a:extLst>
                </a:gridCol>
              </a:tblGrid>
              <a:tr h="348751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Electoral Area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1-Bed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2-Bed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3-Bed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4-Bed+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03309"/>
                  </a:ext>
                </a:extLst>
              </a:tr>
              <a:tr h="348751">
                <a:tc>
                  <a:txBody>
                    <a:bodyPr/>
                    <a:lstStyle/>
                    <a:p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Tallaght Central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54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56405"/>
                  </a:ext>
                </a:extLst>
              </a:tr>
              <a:tr h="348751">
                <a:tc>
                  <a:txBody>
                    <a:bodyPr/>
                    <a:lstStyle/>
                    <a:p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Tallaght South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58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146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7852"/>
                  </a:ext>
                </a:extLst>
              </a:tr>
              <a:tr h="348751">
                <a:tc>
                  <a:txBody>
                    <a:bodyPr/>
                    <a:lstStyle/>
                    <a:p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Clondalkin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198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644856"/>
                  </a:ext>
                </a:extLst>
              </a:tr>
              <a:tr h="348751">
                <a:tc>
                  <a:txBody>
                    <a:bodyPr/>
                    <a:lstStyle/>
                    <a:p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Lucan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09103"/>
                  </a:ext>
                </a:extLst>
              </a:tr>
              <a:tr h="348751">
                <a:tc>
                  <a:txBody>
                    <a:bodyPr/>
                    <a:lstStyle/>
                    <a:p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Palmerstown/Fonthill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76933"/>
                  </a:ext>
                </a:extLst>
              </a:tr>
              <a:tr h="348751">
                <a:tc>
                  <a:txBody>
                    <a:bodyPr/>
                    <a:lstStyle/>
                    <a:p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Firhouse/Bohernabreena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278333"/>
                  </a:ext>
                </a:extLst>
              </a:tr>
              <a:tr h="348751">
                <a:tc>
                  <a:txBody>
                    <a:bodyPr/>
                    <a:lstStyle/>
                    <a:p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Rathfarnham/Templeogue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14557"/>
                  </a:ext>
                </a:extLst>
              </a:tr>
              <a:tr h="348751">
                <a:tc>
                  <a:txBody>
                    <a:bodyPr/>
                    <a:lstStyle/>
                    <a:p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189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184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535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70539"/>
                  </a:ext>
                </a:extLst>
              </a:tr>
              <a:tr h="348751">
                <a:tc>
                  <a:txBody>
                    <a:bodyPr/>
                    <a:lstStyle/>
                    <a:p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Time on List for Allocations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1-Bed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2-Bed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3-Bed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4-Bed+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Overall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54541"/>
                  </a:ext>
                </a:extLst>
              </a:tr>
              <a:tr h="348751">
                <a:tc>
                  <a:txBody>
                    <a:bodyPr/>
                    <a:lstStyle/>
                    <a:p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Average Time On List (years)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8.8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9.7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9.6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10.2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9.6</a:t>
                      </a:r>
                      <a:endParaRPr lang="en-I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84435"/>
                  </a:ext>
                </a:extLst>
              </a:tr>
              <a:tr h="232501"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(excluding Transfers)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139" marR="611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035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C57F5D8-4E16-BECA-778A-D8A9BB8F5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40" y="1600200"/>
            <a:ext cx="113755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C7F7EE-F960-86FE-1D87-0E20DC1882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0"/>
    </mc:Choice>
    <mc:Fallback xmlns="">
      <p:transition spd="slow" advTm="15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76200" y="76200"/>
            <a:ext cx="9148763" cy="50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81000" y="838200"/>
            <a:ext cx="8382000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Refusals of Properties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193 refusals in 2022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180 refusals in 2023 to date of which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22 refusals from families in EA.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D749B6A-E745-7055-CD18-61020EE40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761149"/>
              </p:ext>
            </p:extLst>
          </p:nvPr>
        </p:nvGraphicFramePr>
        <p:xfrm>
          <a:off x="-152400" y="3038061"/>
          <a:ext cx="2819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15A2871-186C-0350-D47A-46BECB6A5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926636"/>
              </p:ext>
            </p:extLst>
          </p:nvPr>
        </p:nvGraphicFramePr>
        <p:xfrm>
          <a:off x="1948306" y="3048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A02173D-1129-6F24-672B-1F2671458A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297753"/>
              </p:ext>
            </p:extLst>
          </p:nvPr>
        </p:nvGraphicFramePr>
        <p:xfrm>
          <a:off x="4726513" y="30380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DA7C20-EF84-1C9B-7CF6-3E5DB3DF9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8"/>
    </mc:Choice>
    <mc:Fallback xmlns="">
      <p:transition spd="slow" advTm="25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8873" y="627"/>
            <a:ext cx="9148763" cy="67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483428D-CD09-41F5-BF01-47B00780E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05682"/>
              </p:ext>
            </p:extLst>
          </p:nvPr>
        </p:nvGraphicFramePr>
        <p:xfrm>
          <a:off x="53709" y="1266679"/>
          <a:ext cx="9014091" cy="2415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7328">
                  <a:extLst>
                    <a:ext uri="{9D8B030D-6E8A-4147-A177-3AD203B41FA5}">
                      <a16:colId xmlns:a16="http://schemas.microsoft.com/office/drawing/2014/main" val="1661031084"/>
                    </a:ext>
                  </a:extLst>
                </a:gridCol>
                <a:gridCol w="560723">
                  <a:extLst>
                    <a:ext uri="{9D8B030D-6E8A-4147-A177-3AD203B41FA5}">
                      <a16:colId xmlns:a16="http://schemas.microsoft.com/office/drawing/2014/main" val="3188549448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3906943898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207014619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3318799638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1032589594"/>
                    </a:ext>
                  </a:extLst>
                </a:gridCol>
                <a:gridCol w="449031">
                  <a:extLst>
                    <a:ext uri="{9D8B030D-6E8A-4147-A177-3AD203B41FA5}">
                      <a16:colId xmlns:a16="http://schemas.microsoft.com/office/drawing/2014/main" val="4217551041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1758368084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684422215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1324725245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825404550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1224884374"/>
                    </a:ext>
                  </a:extLst>
                </a:gridCol>
                <a:gridCol w="632188">
                  <a:extLst>
                    <a:ext uri="{9D8B030D-6E8A-4147-A177-3AD203B41FA5}">
                      <a16:colId xmlns:a16="http://schemas.microsoft.com/office/drawing/2014/main" val="2749811159"/>
                    </a:ext>
                  </a:extLst>
                </a:gridCol>
              </a:tblGrid>
              <a:tr h="592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+mn-lt"/>
                        </a:rPr>
                        <a:t>Homeless Register 2023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7864217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No. of Homeless Households</a:t>
                      </a:r>
                      <a:endParaRPr lang="en-I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513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511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506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698*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4401757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Single Male</a:t>
                      </a:r>
                      <a:endParaRPr lang="en-I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0832631"/>
                  </a:ext>
                </a:extLst>
              </a:tr>
              <a:tr h="370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Single Female</a:t>
                      </a:r>
                      <a:endParaRPr lang="en-I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24644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New Presentations to Clinic</a:t>
                      </a:r>
                      <a:endParaRPr lang="en-I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160106"/>
                  </a:ext>
                </a:extLst>
              </a:tr>
              <a:tr h="358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Homeless Allocations</a:t>
                      </a:r>
                      <a:endParaRPr lang="en-I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87663189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0E19098-9B2E-4B1B-88C8-213C3A624F62}"/>
              </a:ext>
            </a:extLst>
          </p:cNvPr>
          <p:cNvSpPr/>
          <p:nvPr/>
        </p:nvSpPr>
        <p:spPr>
          <a:xfrm>
            <a:off x="203515" y="685800"/>
            <a:ext cx="3874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Homeless Register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A4DC66-7E48-4645-879B-E1FCB3B3E6D4}"/>
              </a:ext>
            </a:extLst>
          </p:cNvPr>
          <p:cNvSpPr/>
          <p:nvPr/>
        </p:nvSpPr>
        <p:spPr>
          <a:xfrm>
            <a:off x="203514" y="3666092"/>
            <a:ext cx="4883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 Accommodate 2023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32D8969-7E93-4BFE-AB43-19DCB7EAB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79325"/>
              </p:ext>
            </p:extLst>
          </p:nvPr>
        </p:nvGraphicFramePr>
        <p:xfrm>
          <a:off x="80177" y="4223212"/>
          <a:ext cx="887930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906">
                  <a:extLst>
                    <a:ext uri="{9D8B030D-6E8A-4147-A177-3AD203B41FA5}">
                      <a16:colId xmlns:a16="http://schemas.microsoft.com/office/drawing/2014/main" val="321251091"/>
                    </a:ext>
                  </a:extLst>
                </a:gridCol>
                <a:gridCol w="476006">
                  <a:extLst>
                    <a:ext uri="{9D8B030D-6E8A-4147-A177-3AD203B41FA5}">
                      <a16:colId xmlns:a16="http://schemas.microsoft.com/office/drawing/2014/main" val="1118452372"/>
                    </a:ext>
                  </a:extLst>
                </a:gridCol>
                <a:gridCol w="514594">
                  <a:extLst>
                    <a:ext uri="{9D8B030D-6E8A-4147-A177-3AD203B41FA5}">
                      <a16:colId xmlns:a16="http://schemas.microsoft.com/office/drawing/2014/main" val="3685870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307464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450706195"/>
                    </a:ext>
                  </a:extLst>
                </a:gridCol>
                <a:gridCol w="577958">
                  <a:extLst>
                    <a:ext uri="{9D8B030D-6E8A-4147-A177-3AD203B41FA5}">
                      <a16:colId xmlns:a16="http://schemas.microsoft.com/office/drawing/2014/main" val="304449181"/>
                    </a:ext>
                  </a:extLst>
                </a:gridCol>
                <a:gridCol w="509532">
                  <a:extLst>
                    <a:ext uri="{9D8B030D-6E8A-4147-A177-3AD203B41FA5}">
                      <a16:colId xmlns:a16="http://schemas.microsoft.com/office/drawing/2014/main" val="3350213674"/>
                    </a:ext>
                  </a:extLst>
                </a:gridCol>
                <a:gridCol w="512710">
                  <a:extLst>
                    <a:ext uri="{9D8B030D-6E8A-4147-A177-3AD203B41FA5}">
                      <a16:colId xmlns:a16="http://schemas.microsoft.com/office/drawing/2014/main" val="2423429459"/>
                    </a:ext>
                  </a:extLst>
                </a:gridCol>
                <a:gridCol w="513617">
                  <a:extLst>
                    <a:ext uri="{9D8B030D-6E8A-4147-A177-3AD203B41FA5}">
                      <a16:colId xmlns:a16="http://schemas.microsoft.com/office/drawing/2014/main" val="1597252179"/>
                    </a:ext>
                  </a:extLst>
                </a:gridCol>
                <a:gridCol w="551383">
                  <a:extLst>
                    <a:ext uri="{9D8B030D-6E8A-4147-A177-3AD203B41FA5}">
                      <a16:colId xmlns:a16="http://schemas.microsoft.com/office/drawing/2014/main" val="183888604"/>
                    </a:ext>
                  </a:extLst>
                </a:gridCol>
                <a:gridCol w="456984">
                  <a:extLst>
                    <a:ext uri="{9D8B030D-6E8A-4147-A177-3AD203B41FA5}">
                      <a16:colId xmlns:a16="http://schemas.microsoft.com/office/drawing/2014/main" val="1011421396"/>
                    </a:ext>
                  </a:extLst>
                </a:gridCol>
                <a:gridCol w="496307">
                  <a:extLst>
                    <a:ext uri="{9D8B030D-6E8A-4147-A177-3AD203B41FA5}">
                      <a16:colId xmlns:a16="http://schemas.microsoft.com/office/drawing/2014/main" val="3172257853"/>
                    </a:ext>
                  </a:extLst>
                </a:gridCol>
                <a:gridCol w="496307">
                  <a:extLst>
                    <a:ext uri="{9D8B030D-6E8A-4147-A177-3AD203B41FA5}">
                      <a16:colId xmlns:a16="http://schemas.microsoft.com/office/drawing/2014/main" val="3654763968"/>
                    </a:ext>
                  </a:extLst>
                </a:gridCol>
              </a:tblGrid>
              <a:tr h="5184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Households in Self-Accommodate by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Oct</a:t>
                      </a:r>
                      <a:endParaRPr lang="en-IE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Nov</a:t>
                      </a:r>
                      <a:endParaRPr lang="en-IE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Dec</a:t>
                      </a:r>
                      <a:endParaRPr lang="en-IE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093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latin typeface="+mn-lt"/>
                        </a:rPr>
                        <a:t>No. of Households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100</a:t>
                      </a:r>
                      <a:endParaRPr lang="en-IE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111</a:t>
                      </a:r>
                      <a:endParaRPr lang="en-I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+mn-lt"/>
                        </a:rPr>
                        <a:t>124</a:t>
                      </a:r>
                      <a:endParaRPr lang="en-IE" sz="110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+mn-lt"/>
                        </a:rPr>
                        <a:t>129</a:t>
                      </a:r>
                      <a:endParaRPr lang="en-IE" sz="110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+mn-lt"/>
                        </a:rPr>
                        <a:t>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+mn-lt"/>
                        </a:rPr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+mn-lt"/>
                        </a:rPr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+mn-lt"/>
                        </a:rPr>
                        <a:t>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+mn-lt"/>
                        </a:rPr>
                        <a:t>173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99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273717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0978002-01D8-0C5B-7037-5A11ABCB4FA8}"/>
              </a:ext>
            </a:extLst>
          </p:cNvPr>
          <p:cNvSpPr/>
          <p:nvPr/>
        </p:nvSpPr>
        <p:spPr>
          <a:xfrm>
            <a:off x="203514" y="5298933"/>
            <a:ext cx="4775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Rough Sleeper Count November 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0A14A4-CD57-550A-F586-8EA5CFAA2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09232"/>
              </p:ext>
            </p:extLst>
          </p:nvPr>
        </p:nvGraphicFramePr>
        <p:xfrm>
          <a:off x="2717800" y="5936466"/>
          <a:ext cx="3708400" cy="804695"/>
        </p:xfrm>
        <a:graphic>
          <a:graphicData uri="http://schemas.openxmlformats.org/drawingml/2006/table">
            <a:tbl>
              <a:tblPr firstRow="1" bandRow="1"/>
              <a:tblGrid>
                <a:gridCol w="2984500">
                  <a:extLst>
                    <a:ext uri="{9D8B030D-6E8A-4147-A177-3AD203B41FA5}">
                      <a16:colId xmlns:a16="http://schemas.microsoft.com/office/drawing/2014/main" val="137017017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197162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Nov-23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40547"/>
                  </a:ext>
                </a:extLst>
              </a:tr>
              <a:tr h="3254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Found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85636"/>
                  </a:ext>
                </a:extLst>
              </a:tr>
              <a:tr h="2563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 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18002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231C48-1C7D-BA45-B46E-ADF128BB0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69"/>
    </mc:Choice>
    <mc:Fallback xmlns="">
      <p:transition spd="slow" advTm="29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348114" y="553294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Homeless Need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D95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of Housing List)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34F3592-B40A-46FA-8021-C303DFEC0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79644"/>
              </p:ext>
            </p:extLst>
          </p:nvPr>
        </p:nvGraphicFramePr>
        <p:xfrm>
          <a:off x="348114" y="1600199"/>
          <a:ext cx="8440526" cy="2207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798">
                  <a:extLst>
                    <a:ext uri="{9D8B030D-6E8A-4147-A177-3AD203B41FA5}">
                      <a16:colId xmlns:a16="http://schemas.microsoft.com/office/drawing/2014/main" val="580238948"/>
                    </a:ext>
                  </a:extLst>
                </a:gridCol>
                <a:gridCol w="986899">
                  <a:extLst>
                    <a:ext uri="{9D8B030D-6E8A-4147-A177-3AD203B41FA5}">
                      <a16:colId xmlns:a16="http://schemas.microsoft.com/office/drawing/2014/main" val="3242437071"/>
                    </a:ext>
                  </a:extLst>
                </a:gridCol>
                <a:gridCol w="910984">
                  <a:extLst>
                    <a:ext uri="{9D8B030D-6E8A-4147-A177-3AD203B41FA5}">
                      <a16:colId xmlns:a16="http://schemas.microsoft.com/office/drawing/2014/main" val="4216880810"/>
                    </a:ext>
                  </a:extLst>
                </a:gridCol>
                <a:gridCol w="910984">
                  <a:extLst>
                    <a:ext uri="{9D8B030D-6E8A-4147-A177-3AD203B41FA5}">
                      <a16:colId xmlns:a16="http://schemas.microsoft.com/office/drawing/2014/main" val="1858699444"/>
                    </a:ext>
                  </a:extLst>
                </a:gridCol>
                <a:gridCol w="835069">
                  <a:extLst>
                    <a:ext uri="{9D8B030D-6E8A-4147-A177-3AD203B41FA5}">
                      <a16:colId xmlns:a16="http://schemas.microsoft.com/office/drawing/2014/main" val="628396852"/>
                    </a:ext>
                  </a:extLst>
                </a:gridCol>
                <a:gridCol w="849792">
                  <a:extLst>
                    <a:ext uri="{9D8B030D-6E8A-4147-A177-3AD203B41FA5}">
                      <a16:colId xmlns:a16="http://schemas.microsoft.com/office/drawing/2014/main" val="3210520521"/>
                    </a:ext>
                  </a:extLst>
                </a:gridCol>
              </a:tblGrid>
              <a:tr h="562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+mn-lt"/>
                        </a:rPr>
                        <a:t> Housing List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+mn-lt"/>
                        </a:rPr>
                        <a:t>1-bed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2-bed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3-bed</a:t>
                      </a:r>
                      <a:endParaRPr lang="en-I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4-bed</a:t>
                      </a:r>
                      <a:endParaRPr lang="en-I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I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3192075"/>
                  </a:ext>
                </a:extLst>
              </a:tr>
              <a:tr h="3111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Housing N</a:t>
                      </a:r>
                      <a:r>
                        <a:rPr lang="en-IE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eed</a:t>
                      </a:r>
                      <a:r>
                        <a:rPr lang="en-I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(incl. Homeless)</a:t>
                      </a: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6,199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972139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Housing Need % Breakdown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100%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257116"/>
                  </a:ext>
                </a:extLst>
              </a:tr>
              <a:tr h="3369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Homeless Housing Need</a:t>
                      </a:r>
                      <a:endParaRPr lang="en-I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8510090"/>
                  </a:ext>
                </a:extLst>
              </a:tr>
              <a:tr h="371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Homeless % Breakdown</a:t>
                      </a:r>
                      <a:endParaRPr lang="en-I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478653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% Homeless of Overall Housing Need</a:t>
                      </a:r>
                      <a:endParaRPr lang="en-I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754253"/>
                  </a:ext>
                </a:extLst>
              </a:tr>
            </a:tbl>
          </a:graphicData>
        </a:graphic>
      </p:graphicFrame>
      <p:sp>
        <p:nvSpPr>
          <p:cNvPr id="13" name="Rectangle 18">
            <a:extLst>
              <a:ext uri="{FF2B5EF4-FFF2-40B4-BE49-F238E27FC236}">
                <a16:creationId xmlns:a16="http://schemas.microsoft.com/office/drawing/2014/main" id="{344D4473-A25D-43BC-A8DE-B6043686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14" y="3979280"/>
            <a:ext cx="8457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Exits from Emergency Accommodation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D95E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B3D530E3-198C-481A-BB4A-0FC4147DA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14856"/>
              </p:ext>
            </p:extLst>
          </p:nvPr>
        </p:nvGraphicFramePr>
        <p:xfrm>
          <a:off x="354645" y="4491567"/>
          <a:ext cx="777239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955">
                  <a:extLst>
                    <a:ext uri="{9D8B030D-6E8A-4147-A177-3AD203B41FA5}">
                      <a16:colId xmlns:a16="http://schemas.microsoft.com/office/drawing/2014/main" val="7042672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799348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850013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09574184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53301875"/>
                    </a:ext>
                  </a:extLst>
                </a:gridCol>
                <a:gridCol w="1269044">
                  <a:extLst>
                    <a:ext uri="{9D8B030D-6E8A-4147-A177-3AD203B41FA5}">
                      <a16:colId xmlns:a16="http://schemas.microsoft.com/office/drawing/2014/main" val="112342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2022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2023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652003"/>
                  </a:ext>
                </a:extLst>
              </a:tr>
              <a:tr h="162533">
                <a:tc>
                  <a:txBody>
                    <a:bodyPr/>
                    <a:lstStyle/>
                    <a:p>
                      <a:r>
                        <a:rPr lang="en-IE" sz="2000" dirty="0"/>
                        <a:t>Allocations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203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71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172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71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dirty="0"/>
                        <a:t>Homeless HAP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146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64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74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40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/>
                        <a:t>Total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135</a:t>
                      </a:r>
                      <a:endParaRPr lang="en-I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246</a:t>
                      </a:r>
                      <a:endParaRPr lang="en-I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04210"/>
                  </a:ext>
                </a:extLst>
              </a:tr>
              <a:tr h="192218">
                <a:tc>
                  <a:txBody>
                    <a:bodyPr/>
                    <a:lstStyle/>
                    <a:p>
                      <a:r>
                        <a:rPr lang="en-IE" sz="2000" b="1" dirty="0"/>
                        <a:t>Preventative HAP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230</a:t>
                      </a:r>
                      <a:endParaRPr lang="en-I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234</a:t>
                      </a:r>
                      <a:endParaRPr lang="en-I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27149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902B9C-865A-E7E5-E383-7F39A8AFD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0"/>
    </mc:Choice>
    <mc:Fallback xmlns="">
      <p:transition spd="slow" advTm="20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11089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43188" y="506685"/>
            <a:ext cx="571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800" b="1" dirty="0">
              <a:solidFill>
                <a:srgbClr val="D95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b="1" dirty="0">
                <a:solidFill>
                  <a:srgbClr val="D95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Friendly Housing Demand &amp; Rightsizing Opportunities 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344D4473-A25D-43BC-A8DE-B6043686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23" y="3552777"/>
            <a:ext cx="8457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72AD67C-014A-40FB-A760-3307BDC4F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18688"/>
              </p:ext>
            </p:extLst>
          </p:nvPr>
        </p:nvGraphicFramePr>
        <p:xfrm>
          <a:off x="319167" y="2133600"/>
          <a:ext cx="853260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247">
                  <a:extLst>
                    <a:ext uri="{9D8B030D-6E8A-4147-A177-3AD203B41FA5}">
                      <a16:colId xmlns:a16="http://schemas.microsoft.com/office/drawing/2014/main" val="2686359481"/>
                    </a:ext>
                  </a:extLst>
                </a:gridCol>
                <a:gridCol w="1852362">
                  <a:extLst>
                    <a:ext uri="{9D8B030D-6E8A-4147-A177-3AD203B41FA5}">
                      <a16:colId xmlns:a16="http://schemas.microsoft.com/office/drawing/2014/main" val="76520412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IE" sz="22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653747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IE" sz="2200" dirty="0"/>
                        <a:t>Current Rightsizing Applications (age 55+)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112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735781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2200"/>
                        <a:t>EOI’s </a:t>
                      </a:r>
                      <a:r>
                        <a:rPr lang="en-GB" sz="2200" dirty="0"/>
                        <a:t>from Private Homeowners (Community List)</a:t>
                      </a:r>
                      <a:endParaRPr lang="en-I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93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22685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dirty="0"/>
                        <a:t>Housing List (1ad/2ad (age 55+))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817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12829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dirty="0"/>
                        <a:t>Underoccupied 3-bed &amp; 4-bed Tenancies (age 55+)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1,154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14890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878B51-ADE7-8CBB-A3A8-56A1DAD36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8"/>
    </mc:Choice>
    <mc:Fallback xmlns="">
      <p:transition spd="slow" advTm="26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19959</TotalTime>
  <Words>733</Words>
  <Application>Microsoft Office PowerPoint</Application>
  <PresentationFormat>On-screen Show (4:3)</PresentationFormat>
  <Paragraphs>463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Adult</dc:creator>
  <cp:lastModifiedBy>Fiona Hendley</cp:lastModifiedBy>
  <cp:revision>562</cp:revision>
  <cp:lastPrinted>2023-09-12T08:16:05Z</cp:lastPrinted>
  <dcterms:created xsi:type="dcterms:W3CDTF">2006-08-16T00:00:00Z</dcterms:created>
  <dcterms:modified xsi:type="dcterms:W3CDTF">2024-02-08T15:26:44Z</dcterms:modified>
</cp:coreProperties>
</file>