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2" r:id="rId4"/>
    <p:sldId id="261" r:id="rId5"/>
    <p:sldId id="264" r:id="rId6"/>
    <p:sldId id="267" r:id="rId7"/>
    <p:sldId id="266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-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312E97-316C-4ECE-B56D-CA6F125F18AC}" type="datetimeFigureOut">
              <a:rPr lang="en-IE" smtClean="0"/>
              <a:t>07/02/2024</a:t>
            </a:fld>
            <a:endParaRPr lang="en-I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EDE84-9053-415A-A968-F8F16F7A5FB1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995202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IE" altLang="en-US" dirty="0"/>
              <a:t>Give CC and Comms figures for Emma, talk of how our county is the most engaged on social media during events like this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D0F8EA1-E49A-4F23-966D-23DE83D1E6DB}" type="slidenum">
              <a:rPr lang="en-IE" altLang="en-US" sz="1200" smtClean="0"/>
              <a:pPr/>
              <a:t>8</a:t>
            </a:fld>
            <a:endParaRPr lang="en-IE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195604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07/02/2024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7283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07/02/2024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955147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07/02/2024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184873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07/02/2024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37867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07/02/2024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92272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07/02/2024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77121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07/02/2024</a:t>
            </a:fld>
            <a:endParaRPr lang="en-I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796258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07/02/2024</a:t>
            </a:fld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16717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07/02/2024</a:t>
            </a:fld>
            <a:endParaRPr lang="en-I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02164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07/02/2024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725088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07/02/2024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765743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9FA53-8AA2-4A42-8B99-A9F627A02A8E}" type="datetimeFigureOut">
              <a:rPr lang="en-IE" smtClean="0"/>
              <a:t>07/02/2024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3BCEA-7158-425D-A1DA-D4A92F78616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30199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file:///\\sdcc-cifs\hscd\Housing\Travunit\Traveller%20Accommodation%20Prog%20TAP\TAP%202025%20-%202029\Assessment%20of%20Need\Assessment%20of%20Needs%20TAP%202025-2029.xlsx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file:///\\sdcc-cifs\hscd\Housing\Travunit\Traveller%20Accommodation%20Prog%20TAP\TAP%202025%20-%202029\TAP%20Project%20Management%202025%20to%202029.xlsx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72426" y="1125537"/>
            <a:ext cx="8749585" cy="4921035"/>
          </a:xfrm>
          <a:noFill/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IE" altLang="en-US" sz="4800" dirty="0">
                <a:solidFill>
                  <a:schemeClr val="bg1"/>
                </a:solidFill>
              </a:rPr>
              <a:t> </a:t>
            </a:r>
          </a:p>
          <a:p>
            <a:pPr algn="l" eaLnBrk="1" hangingPunct="1">
              <a:lnSpc>
                <a:spcPct val="90000"/>
              </a:lnSpc>
            </a:pPr>
            <a:endParaRPr lang="en-IE" altLang="en-US" sz="4800" dirty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IE" altLang="en-US" sz="4800" dirty="0">
                <a:solidFill>
                  <a:schemeClr val="bg1"/>
                </a:solidFill>
              </a:rPr>
              <a:t>	Traveller Accommodation Programme (TAP)</a:t>
            </a:r>
          </a:p>
          <a:p>
            <a:pPr eaLnBrk="1" hangingPunct="1">
              <a:lnSpc>
                <a:spcPct val="90000"/>
              </a:lnSpc>
            </a:pPr>
            <a:r>
              <a:rPr lang="en-IE" altLang="en-US" sz="4800" dirty="0">
                <a:solidFill>
                  <a:schemeClr val="bg1"/>
                </a:solidFill>
              </a:rPr>
              <a:t>2025-2029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919288" y="5734050"/>
            <a:ext cx="83058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429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579" y="-16477"/>
            <a:ext cx="10515600" cy="631653"/>
          </a:xfrm>
        </p:spPr>
        <p:txBody>
          <a:bodyPr>
            <a:normAutofit fontScale="90000"/>
          </a:bodyPr>
          <a:lstStyle/>
          <a:p>
            <a:pPr algn="ctr"/>
            <a:r>
              <a:rPr lang="en-IE" dirty="0"/>
              <a:t>Key Dates and Implementation of TAP (2025-2029)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5527288"/>
              </p:ext>
            </p:extLst>
          </p:nvPr>
        </p:nvGraphicFramePr>
        <p:xfrm>
          <a:off x="1281869" y="794760"/>
          <a:ext cx="9848480" cy="5852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66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818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9457">
                <a:tc>
                  <a:txBody>
                    <a:bodyPr/>
                    <a:lstStyle/>
                    <a:p>
                      <a:r>
                        <a:rPr lang="en-IE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Summary of 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9051">
                <a:tc>
                  <a:txBody>
                    <a:bodyPr/>
                    <a:lstStyle/>
                    <a:p>
                      <a:r>
                        <a:rPr lang="en-GB" dirty="0"/>
                        <a:t>January 2024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One months’ notice given to</a:t>
                      </a:r>
                      <a:r>
                        <a:rPr lang="en-IE" baseline="0" dirty="0"/>
                        <a:t> adjoining local authorities, HSE, LTACC, Local Traveller Development Groups, AHB’s and Community bodies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457">
                <a:tc>
                  <a:txBody>
                    <a:bodyPr/>
                    <a:lstStyle/>
                    <a:p>
                      <a:r>
                        <a:rPr lang="en-GB" dirty="0"/>
                        <a:t>February 2024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Closing Date for submissions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777978"/>
                  </a:ext>
                </a:extLst>
              </a:tr>
              <a:tr h="359457">
                <a:tc>
                  <a:txBody>
                    <a:bodyPr/>
                    <a:lstStyle/>
                    <a:p>
                      <a:r>
                        <a:rPr lang="en-IE" dirty="0"/>
                        <a:t>Feb/Mar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Conduct Needs Assessment</a:t>
                      </a:r>
                      <a:r>
                        <a:rPr lang="en-IE" baseline="0" dirty="0"/>
                        <a:t>  - </a:t>
                      </a:r>
                    </a:p>
                    <a:p>
                      <a:r>
                        <a:rPr lang="en-IE" baseline="0" dirty="0"/>
                        <a:t>Existing and projected accommodation needs</a:t>
                      </a:r>
                    </a:p>
                    <a:p>
                      <a:r>
                        <a:rPr lang="en-IE" baseline="0" dirty="0"/>
                        <a:t>Types of accommodation required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457">
                <a:tc>
                  <a:txBody>
                    <a:bodyPr/>
                    <a:lstStyle/>
                    <a:p>
                      <a:r>
                        <a:rPr lang="en-GB" dirty="0"/>
                        <a:t>Mar/Apr 2024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Analysis of results of assessment of need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454651"/>
                  </a:ext>
                </a:extLst>
              </a:tr>
              <a:tr h="359457">
                <a:tc>
                  <a:txBody>
                    <a:bodyPr/>
                    <a:lstStyle/>
                    <a:p>
                      <a:r>
                        <a:rPr lang="en-GB" dirty="0"/>
                        <a:t>M</a:t>
                      </a:r>
                      <a:r>
                        <a:rPr lang="en-IE" dirty="0"/>
                        <a:t>ay/June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Preparation of Draft Traveller Accommodation Programme to include - </a:t>
                      </a:r>
                    </a:p>
                    <a:p>
                      <a:r>
                        <a:rPr lang="en-IE" dirty="0"/>
                        <a:t>Summary Form showing needs for all categories of Traveller accommodation</a:t>
                      </a:r>
                    </a:p>
                    <a:p>
                      <a:r>
                        <a:rPr lang="en-IE" dirty="0"/>
                        <a:t>Policy statement and strategy</a:t>
                      </a:r>
                    </a:p>
                    <a:p>
                      <a:r>
                        <a:rPr lang="en-IE" dirty="0"/>
                        <a:t>Measures to implement the programme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9051"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  <a:r>
                        <a:rPr lang="en-IE" baseline="30000" dirty="0"/>
                        <a:t>st</a:t>
                      </a:r>
                      <a:r>
                        <a:rPr lang="en-IE" dirty="0"/>
                        <a:t> July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Publish notice</a:t>
                      </a:r>
                      <a:r>
                        <a:rPr lang="en-IE" baseline="0" dirty="0"/>
                        <a:t> in newspapers- </a:t>
                      </a:r>
                    </a:p>
                    <a:p>
                      <a:r>
                        <a:rPr lang="en-IE" baseline="0" dirty="0"/>
                        <a:t>Draft programme displayed and made available for inspection  &amp; circulated to all stakeholders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9135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579" y="-16477"/>
            <a:ext cx="10515600" cy="631653"/>
          </a:xfrm>
        </p:spPr>
        <p:txBody>
          <a:bodyPr>
            <a:normAutofit fontScale="90000"/>
          </a:bodyPr>
          <a:lstStyle/>
          <a:p>
            <a:pPr algn="ctr"/>
            <a:r>
              <a:rPr lang="en-IE" dirty="0"/>
              <a:t>Key Dates and Implementation of TAP (2025-2029)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262448"/>
              </p:ext>
            </p:extLst>
          </p:nvPr>
        </p:nvGraphicFramePr>
        <p:xfrm>
          <a:off x="1281869" y="794761"/>
          <a:ext cx="9848480" cy="521466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66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818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4139">
                <a:tc>
                  <a:txBody>
                    <a:bodyPr/>
                    <a:lstStyle/>
                    <a:p>
                      <a:r>
                        <a:rPr lang="en-IE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Summary of 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9919">
                <a:tc>
                  <a:txBody>
                    <a:bodyPr/>
                    <a:lstStyle/>
                    <a:p>
                      <a:r>
                        <a:rPr lang="en-IE" baseline="0" dirty="0"/>
                        <a:t>30th Aug 2024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Latest date for</a:t>
                      </a:r>
                      <a:r>
                        <a:rPr lang="en-IE" baseline="0" dirty="0"/>
                        <a:t> receipt of written submissions on draft programme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9743">
                <a:tc>
                  <a:txBody>
                    <a:bodyPr/>
                    <a:lstStyle/>
                    <a:p>
                      <a:r>
                        <a:rPr lang="en-IE" dirty="0"/>
                        <a:t>1</a:t>
                      </a:r>
                      <a:r>
                        <a:rPr lang="en-IE" baseline="30000" dirty="0"/>
                        <a:t>st</a:t>
                      </a:r>
                      <a:r>
                        <a:rPr lang="en-IE" dirty="0"/>
                        <a:t> Oct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Submission</a:t>
                      </a:r>
                      <a:r>
                        <a:rPr lang="en-IE" baseline="0" dirty="0"/>
                        <a:t> of draft programme to Elected members for adoption 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777978"/>
                  </a:ext>
                </a:extLst>
              </a:tr>
              <a:tr h="759743">
                <a:tc>
                  <a:txBody>
                    <a:bodyPr/>
                    <a:lstStyle/>
                    <a:p>
                      <a:r>
                        <a:rPr lang="en-IE" dirty="0"/>
                        <a:t>31</a:t>
                      </a:r>
                      <a:r>
                        <a:rPr lang="en-IE" baseline="30000" dirty="0"/>
                        <a:t>st</a:t>
                      </a:r>
                      <a:r>
                        <a:rPr lang="en-IE" dirty="0"/>
                        <a:t> Dec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Latest</a:t>
                      </a:r>
                      <a:r>
                        <a:rPr lang="en-IE" baseline="0" dirty="0"/>
                        <a:t> date for adoption of programme 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9743">
                <a:tc>
                  <a:txBody>
                    <a:bodyPr/>
                    <a:lstStyle/>
                    <a:p>
                      <a:r>
                        <a:rPr lang="en-GB" dirty="0"/>
                        <a:t>21</a:t>
                      </a:r>
                      <a:r>
                        <a:rPr lang="en-GB" baseline="30000" dirty="0"/>
                        <a:t>st</a:t>
                      </a:r>
                      <a:r>
                        <a:rPr lang="en-GB" dirty="0"/>
                        <a:t> Jan 2025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Latest date for adjournment of council meetings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454651"/>
                  </a:ext>
                </a:extLst>
              </a:tr>
              <a:tr h="986978">
                <a:tc>
                  <a:txBody>
                    <a:bodyPr/>
                    <a:lstStyle/>
                    <a:p>
                      <a:r>
                        <a:rPr lang="en-GB" dirty="0"/>
                        <a:t>21</a:t>
                      </a:r>
                      <a:r>
                        <a:rPr lang="en-GB" baseline="30000" dirty="0"/>
                        <a:t>st</a:t>
                      </a:r>
                      <a:r>
                        <a:rPr lang="en-GB" dirty="0"/>
                        <a:t> Feb 2025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If failure to adopt by Elected members,  a further 1 month is allowed before the programme, as may be modified, is adopted by Chief Executive Order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9919">
                <a:tc>
                  <a:txBody>
                    <a:bodyPr/>
                    <a:lstStyle/>
                    <a:p>
                      <a:r>
                        <a:rPr lang="en-GB" dirty="0"/>
                        <a:t>Following adoption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Publication and submission to the Minister of </a:t>
                      </a:r>
                      <a:r>
                        <a:rPr lang="en-GB" u="none" dirty="0"/>
                        <a:t>adopted programme</a:t>
                      </a:r>
                    </a:p>
                    <a:p>
                      <a:r>
                        <a:rPr lang="en-GB" u="none" dirty="0"/>
                        <a:t>Will be reviewed at least once during lifetime of the programme</a:t>
                      </a:r>
                    </a:p>
                    <a:p>
                      <a:endParaRPr lang="en-IE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1262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579" y="-16477"/>
            <a:ext cx="10515600" cy="631653"/>
          </a:xfrm>
        </p:spPr>
        <p:txBody>
          <a:bodyPr>
            <a:normAutofit fontScale="90000"/>
          </a:bodyPr>
          <a:lstStyle/>
          <a:p>
            <a:pPr algn="ctr"/>
            <a:r>
              <a:rPr lang="en-IE" dirty="0"/>
              <a:t>Progress to Date (TAP 2025-2029)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002964"/>
              </p:ext>
            </p:extLst>
          </p:nvPr>
        </p:nvGraphicFramePr>
        <p:xfrm>
          <a:off x="1281869" y="794760"/>
          <a:ext cx="9250204" cy="33832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68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818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9457">
                <a:tc>
                  <a:txBody>
                    <a:bodyPr/>
                    <a:lstStyle/>
                    <a:p>
                      <a:r>
                        <a:rPr lang="en-IE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Summary of 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9051">
                <a:tc>
                  <a:txBody>
                    <a:bodyPr/>
                    <a:lstStyle/>
                    <a:p>
                      <a:r>
                        <a:rPr lang="en-GB" dirty="0"/>
                        <a:t>January 2024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Notice given of the Preparation of the Draft Traveller Accommodation Programme 2025-29 to </a:t>
                      </a:r>
                      <a:r>
                        <a:rPr lang="en-IE" baseline="0" dirty="0"/>
                        <a:t>adjoining local authorities, HSE, LTACC, Local Traveller Development Groups, AHB’s, including CENA and Community bodies</a:t>
                      </a:r>
                      <a:r>
                        <a:rPr lang="en-IE" dirty="0"/>
                        <a:t> 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457">
                <a:tc>
                  <a:txBody>
                    <a:bodyPr/>
                    <a:lstStyle/>
                    <a:p>
                      <a:r>
                        <a:rPr lang="en-GB" dirty="0"/>
                        <a:t>8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February 2024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Closing Date for submissions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777978"/>
                  </a:ext>
                </a:extLst>
              </a:tr>
              <a:tr h="212798">
                <a:tc>
                  <a:txBody>
                    <a:bodyPr/>
                    <a:lstStyle/>
                    <a:p>
                      <a:r>
                        <a:rPr lang="en-IE" dirty="0"/>
                        <a:t>February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Commencement of Assessment of Need</a:t>
                      </a:r>
                    </a:p>
                    <a:p>
                      <a:endParaRPr lang="en-IE" dirty="0"/>
                    </a:p>
                    <a:p>
                      <a:endParaRPr lang="en-IE" dirty="0"/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6949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579" y="-16477"/>
            <a:ext cx="10515600" cy="631653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Assessment of Need </a:t>
            </a:r>
            <a:endParaRPr lang="en-IE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451523"/>
              </p:ext>
            </p:extLst>
          </p:nvPr>
        </p:nvGraphicFramePr>
        <p:xfrm>
          <a:off x="1257300" y="794761"/>
          <a:ext cx="9873049" cy="5029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73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2610">
                <a:tc>
                  <a:txBody>
                    <a:bodyPr/>
                    <a:lstStyle/>
                    <a:p>
                      <a:r>
                        <a:rPr lang="en-IE" dirty="0"/>
                        <a:t>Summary of Actions to be completed: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5429">
                <a:tc>
                  <a:txBody>
                    <a:bodyPr/>
                    <a:lstStyle/>
                    <a:p>
                      <a:r>
                        <a:rPr lang="en-IE" baseline="0" dirty="0"/>
                        <a:t>Estimate of accommodation needs of Travellers living in South Dublin during TAP 2025 – 2029: </a:t>
                      </a:r>
                    </a:p>
                    <a:p>
                      <a:endParaRPr lang="en-IE" baseline="0" dirty="0"/>
                    </a:p>
                    <a:p>
                      <a:r>
                        <a:rPr lang="en-IE" baseline="0" dirty="0"/>
                        <a:t>To be determined: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E" baseline="0" dirty="0"/>
                        <a:t>Existing needs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E" baseline="0" dirty="0"/>
                        <a:t>Projected needs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610">
                <a:tc>
                  <a:txBody>
                    <a:bodyPr/>
                    <a:lstStyle/>
                    <a:p>
                      <a:r>
                        <a:rPr lang="en-GB" dirty="0"/>
                        <a:t>The Assessment of Need must have taken into account the preferred options as outlined in the Summary of Social Housing Assessments, including housing options below:</a:t>
                      </a:r>
                    </a:p>
                    <a:p>
                      <a:endParaRPr lang="en-IE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E" dirty="0"/>
                        <a:t>Standard Local Authority Housing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E" dirty="0"/>
                        <a:t>Approved Housing Body Housing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E" dirty="0"/>
                        <a:t>Traveller Specific accommodation – group housing schemes and halting sites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E" dirty="0"/>
                        <a:t>Private Rented Accommodation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E" dirty="0"/>
                        <a:t>Need for Transient sites</a:t>
                      </a:r>
                    </a:p>
                    <a:p>
                      <a:endParaRPr lang="en-IE" dirty="0"/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777978"/>
                  </a:ext>
                </a:extLst>
              </a:tr>
              <a:tr h="332610">
                <a:tc>
                  <a:txBody>
                    <a:bodyPr/>
                    <a:lstStyle/>
                    <a:p>
                      <a:r>
                        <a:rPr lang="en-GB" dirty="0"/>
                        <a:t> 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4259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712E4B-50F6-278D-9B92-61817ED4D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dirty="0"/>
              <a:t>TAP 2025 to 2029 </a:t>
            </a:r>
            <a:br>
              <a:rPr lang="en-US" sz="6000" dirty="0"/>
            </a:br>
            <a:r>
              <a:rPr lang="en-US" sz="6000" dirty="0">
                <a:hlinkClick r:id="rId2" action="ppaction://hlinkfile"/>
              </a:rPr>
              <a:t>Assessment of Needs</a:t>
            </a:r>
            <a:br>
              <a:rPr lang="en-US" sz="6000" dirty="0"/>
            </a:br>
            <a:endParaRPr lang="en-US" sz="6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92034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9AFC454B-A080-4D23-B177-6D5356C6E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9427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58029" y="333478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Arc 34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474479" y="1096414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950786-B26B-B6FF-194F-EC55D5C59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7476" y="1710550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2025 to 2029 TAP </a:t>
            </a:r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Project Management Chart</a:t>
            </a:r>
            <a:endParaRPr lang="en-US" sz="6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22647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9400" y="115888"/>
            <a:ext cx="2720975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7B173FA-C17B-15DD-177F-1E07576419DE}"/>
              </a:ext>
            </a:extLst>
          </p:cNvPr>
          <p:cNvSpPr txBox="1"/>
          <p:nvPr/>
        </p:nvSpPr>
        <p:spPr>
          <a:xfrm>
            <a:off x="595618" y="1628775"/>
            <a:ext cx="10461072" cy="5436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I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Consultatio</a:t>
            </a:r>
            <a:r>
              <a:rPr lang="en-GB" sz="24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with the LTACC is key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2400" b="1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Involved at each step from Notice of Assessment of Needs </a:t>
            </a:r>
            <a:r>
              <a:rPr lang="en-GB" sz="24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</a:t>
            </a:r>
            <a:r>
              <a:rPr lang="en-GB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preparation of Draft </a:t>
            </a:r>
            <a:r>
              <a:rPr lang="en-GB" sz="24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en-GB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rogramme and Adoption of Programme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24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Facilitate consultation between Local Authority and members of the Traveller Community in South Dublin Administrative Area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24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Advise on any aspect of accommodation for members of </a:t>
            </a:r>
            <a:r>
              <a:rPr lang="en-GB" sz="24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GB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Traveller Community in South Dublin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E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49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</TotalTime>
  <Words>490</Words>
  <Application>Microsoft Office PowerPoint</Application>
  <PresentationFormat>Widescreen</PresentationFormat>
  <Paragraphs>78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Key Dates and Implementation of TAP (2025-2029)</vt:lpstr>
      <vt:lpstr>Key Dates and Implementation of TAP (2025-2029)</vt:lpstr>
      <vt:lpstr>Progress to Date (TAP 2025-2029)</vt:lpstr>
      <vt:lpstr>Assessment of Need </vt:lpstr>
      <vt:lpstr>TAP 2025 to 2029  Assessment of Needs </vt:lpstr>
      <vt:lpstr>2025 to 2029 TAP Project Management Chart</vt:lpstr>
      <vt:lpstr>PowerPoint Presentation</vt:lpstr>
    </vt:vector>
  </TitlesOfParts>
  <Company>South Dublin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Elaine Leech</dc:creator>
  <cp:lastModifiedBy>Mary Connell</cp:lastModifiedBy>
  <cp:revision>26</cp:revision>
  <dcterms:created xsi:type="dcterms:W3CDTF">2018-11-16T13:02:35Z</dcterms:created>
  <dcterms:modified xsi:type="dcterms:W3CDTF">2024-02-07T15:59:46Z</dcterms:modified>
</cp:coreProperties>
</file>