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3"/>
  </p:notesMasterIdLst>
  <p:sldIdLst>
    <p:sldId id="301" r:id="rId2"/>
    <p:sldId id="289" r:id="rId3"/>
    <p:sldId id="313" r:id="rId4"/>
    <p:sldId id="307" r:id="rId5"/>
    <p:sldId id="314" r:id="rId6"/>
    <p:sldId id="302" r:id="rId7"/>
    <p:sldId id="312" r:id="rId8"/>
    <p:sldId id="316" r:id="rId9"/>
    <p:sldId id="305" r:id="rId10"/>
    <p:sldId id="315" r:id="rId11"/>
    <p:sldId id="30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D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604" autoAdjust="0"/>
  </p:normalViewPr>
  <p:slideViewPr>
    <p:cSldViewPr snapToGrid="0">
      <p:cViewPr varScale="1">
        <p:scale>
          <a:sx n="103" d="100"/>
          <a:sy n="103" d="100"/>
        </p:scale>
        <p:origin x="138" y="348"/>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Support for the Project</c:v>
                </c:pt>
              </c:strCache>
            </c:strRef>
          </c:tx>
          <c:dPt>
            <c:idx val="0"/>
            <c:bubble3D val="0"/>
            <c:spPr>
              <a:solidFill>
                <a:srgbClr val="00B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B6E-4213-BF27-65BC901E8395}"/>
              </c:ext>
            </c:extLst>
          </c:dPt>
          <c:dPt>
            <c:idx val="1"/>
            <c:bubble3D val="0"/>
            <c:spPr>
              <a:solidFill>
                <a:srgbClr val="24D0CC"/>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B6E-4213-BF27-65BC901E839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Yes</c:v>
                </c:pt>
                <c:pt idx="1">
                  <c:v>Yes with Changes</c:v>
                </c:pt>
              </c:strCache>
              <c:extLst/>
            </c:strRef>
          </c:cat>
          <c:val>
            <c:numRef>
              <c:f>Sheet1!$B$2:$B$4</c:f>
              <c:numCache>
                <c:formatCode>General</c:formatCode>
                <c:ptCount val="2"/>
                <c:pt idx="0">
                  <c:v>6</c:v>
                </c:pt>
                <c:pt idx="1">
                  <c:v>4</c:v>
                </c:pt>
              </c:numCache>
              <c:extLst/>
            </c:numRef>
          </c:val>
          <c:extLst>
            <c:ext xmlns:c16="http://schemas.microsoft.com/office/drawing/2014/chart" uri="{C3380CC4-5D6E-409C-BE32-E72D297353CC}">
              <c16:uniqueId val="{00000004-7B6E-4213-BF27-65BC901E839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1443A-182B-4C29-B438-023C1A074197}" type="datetimeFigureOut">
              <a:rPr lang="en-IE" smtClean="0"/>
              <a:t>06/02/2024</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6ED03-A955-4B3A-8E52-DFADD0314DA6}" type="slidenum">
              <a:rPr lang="en-IE" smtClean="0"/>
              <a:t>‹#›</a:t>
            </a:fld>
            <a:endParaRPr lang="en-IE" dirty="0"/>
          </a:p>
        </p:txBody>
      </p:sp>
    </p:spTree>
    <p:extLst>
      <p:ext uri="{BB962C8B-B14F-4D97-AF65-F5344CB8AC3E}">
        <p14:creationId xmlns:p14="http://schemas.microsoft.com/office/powerpoint/2010/main" val="290989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86DB5C9-A23C-4AD4-9EC9-AE71294F77E2}" type="slidenum">
              <a:rPr lang="en-US" altLang="en-US" sz="1200" smtClean="0"/>
              <a:pPr/>
              <a:t>1</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604260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10</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409249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11</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335777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2</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6675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3</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313653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4</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222276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5</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420641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6</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354639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7</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158804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8</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418208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65AD4A-577E-4AAE-A5EA-33CC50B97D9B}" type="slidenum">
              <a:rPr lang="en-US" altLang="en-US" sz="1200" smtClean="0"/>
              <a:pPr/>
              <a:t>9</a:t>
            </a:fld>
            <a:endParaRPr lang="en-US" alt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marL="171450" indent="-171450">
              <a:buFont typeface="Arial" panose="020B0604020202020204" pitchFamily="34" charset="0"/>
              <a:buChar char="•"/>
            </a:pPr>
            <a:endParaRPr lang="en-IE" baseline="0" dirty="0"/>
          </a:p>
        </p:txBody>
      </p:sp>
    </p:spTree>
    <p:extLst>
      <p:ext uri="{BB962C8B-B14F-4D97-AF65-F5344CB8AC3E}">
        <p14:creationId xmlns:p14="http://schemas.microsoft.com/office/powerpoint/2010/main" val="107251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8443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32754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6498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8897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662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461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0656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8424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6943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1872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5372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30198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2"/>
          <p:cNvSpPr>
            <a:spLocks noGrp="1" noChangeArrowheads="1"/>
          </p:cNvSpPr>
          <p:nvPr>
            <p:ph type="subTitle" idx="1"/>
          </p:nvPr>
        </p:nvSpPr>
        <p:spPr>
          <a:xfrm>
            <a:off x="1906588" y="2687638"/>
            <a:ext cx="8305800" cy="1752600"/>
          </a:xfrm>
          <a:noFill/>
        </p:spPr>
        <p:txBody>
          <a:bodyPr>
            <a:normAutofit/>
          </a:bodyPr>
          <a:lstStyle/>
          <a:p>
            <a:pPr algn="l" eaLnBrk="1" hangingPunct="1"/>
            <a:r>
              <a:rPr lang="en-US" altLang="en-US" sz="4400" dirty="0">
                <a:solidFill>
                  <a:schemeClr val="bg1"/>
                </a:solidFill>
              </a:rPr>
              <a:t>Bawnogue District Centre Enhancement Scheme</a:t>
            </a:r>
          </a:p>
        </p:txBody>
      </p:sp>
      <p:sp>
        <p:nvSpPr>
          <p:cNvPr id="43012" name="Rectangle 33"/>
          <p:cNvSpPr>
            <a:spLocks noChangeArrowheads="1"/>
          </p:cNvSpPr>
          <p:nvPr/>
        </p:nvSpPr>
        <p:spPr bwMode="auto">
          <a:xfrm>
            <a:off x="1905000" y="4941889"/>
            <a:ext cx="8305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2400" dirty="0">
                <a:solidFill>
                  <a:schemeClr val="bg1"/>
                </a:solidFill>
              </a:rPr>
              <a:t>Part 8 – For Approval</a:t>
            </a:r>
          </a:p>
          <a:p>
            <a:pPr eaLnBrk="1" hangingPunct="1">
              <a:buFontTx/>
              <a:buNone/>
            </a:pPr>
            <a:r>
              <a:rPr lang="en-US" altLang="en-US" sz="2400" dirty="0">
                <a:solidFill>
                  <a:schemeClr val="bg1"/>
                </a:solidFill>
              </a:rPr>
              <a:t>February 2024</a:t>
            </a:r>
          </a:p>
        </p:txBody>
      </p:sp>
    </p:spTree>
    <p:extLst>
      <p:ext uri="{BB962C8B-B14F-4D97-AF65-F5344CB8AC3E}">
        <p14:creationId xmlns:p14="http://schemas.microsoft.com/office/powerpoint/2010/main" val="51547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9698092"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3600" b="1" dirty="0">
                <a:solidFill>
                  <a:srgbClr val="D95E00"/>
                </a:solidFill>
              </a:rPr>
              <a:t>Next Steps</a:t>
            </a:r>
          </a:p>
          <a:p>
            <a:pPr marL="0" indent="0">
              <a:buNone/>
            </a:pPr>
            <a:endParaRPr lang="en-US" b="1" dirty="0">
              <a:solidFill>
                <a:srgbClr val="D95E00"/>
              </a:solidFill>
              <a:cs typeface="Arial" panose="020B0604020202020204" pitchFamily="34" charset="0"/>
            </a:endParaRPr>
          </a:p>
          <a:p>
            <a:r>
              <a:rPr lang="en-US" altLang="en-US" sz="1800" dirty="0">
                <a:solidFill>
                  <a:srgbClr val="51626F"/>
                </a:solidFill>
                <a:cs typeface="Arial" panose="020B0604020202020204" pitchFamily="34" charset="0"/>
              </a:rPr>
              <a:t>Subject to Part 8 Approval, the scheme will progress to detailed design and subsequently to tender in Q3 of 2024 with a view to commencing construction in Q1 of 2025.</a:t>
            </a:r>
          </a:p>
          <a:p>
            <a:endParaRPr lang="en-US" altLang="en-US" sz="1800" dirty="0">
              <a:solidFill>
                <a:srgbClr val="51626F"/>
              </a:solidFill>
              <a:cs typeface="Arial" panose="020B0604020202020204" pitchFamily="34" charset="0"/>
            </a:endParaRPr>
          </a:p>
          <a:p>
            <a:r>
              <a:rPr lang="en-US" altLang="en-US" sz="1800" dirty="0">
                <a:solidFill>
                  <a:srgbClr val="51626F"/>
                </a:solidFill>
                <a:cs typeface="Arial" panose="020B0604020202020204" pitchFamily="34" charset="0"/>
              </a:rPr>
              <a:t>A detailed cost control exercise will be required to ensure the scheme can be delivered in line with the available budget and this will impact scheme options such as materials, landscaping etc. </a:t>
            </a:r>
            <a:endParaRPr lang="en-US" altLang="en-US" sz="2400" dirty="0">
              <a:solidFill>
                <a:srgbClr val="51626F"/>
              </a:solidFill>
            </a:endParaRPr>
          </a:p>
        </p:txBody>
      </p:sp>
    </p:spTree>
    <p:extLst>
      <p:ext uri="{BB962C8B-B14F-4D97-AF65-F5344CB8AC3E}">
        <p14:creationId xmlns:p14="http://schemas.microsoft.com/office/powerpoint/2010/main" val="401296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8EA43F-8EDC-AA82-753A-6C47B0E50AE5}"/>
              </a:ext>
            </a:extLst>
          </p:cNvPr>
          <p:cNvSpPr txBox="1"/>
          <p:nvPr/>
        </p:nvSpPr>
        <p:spPr>
          <a:xfrm>
            <a:off x="9250017" y="6150114"/>
            <a:ext cx="6241774" cy="707886"/>
          </a:xfrm>
          <a:prstGeom prst="rect">
            <a:avLst/>
          </a:prstGeom>
          <a:noFill/>
        </p:spPr>
        <p:txBody>
          <a:bodyPr wrap="square">
            <a:spAutoFit/>
          </a:bodyPr>
          <a:lstStyle/>
          <a:p>
            <a:pPr eaLnBrk="1" hangingPunct="1">
              <a:buFontTx/>
              <a:buNone/>
            </a:pPr>
            <a:r>
              <a:rPr lang="en-US" altLang="en-US" sz="4000" b="1" dirty="0">
                <a:solidFill>
                  <a:srgbClr val="D95E00"/>
                </a:solidFill>
              </a:rPr>
              <a:t>Thank You</a:t>
            </a:r>
          </a:p>
        </p:txBody>
      </p:sp>
      <p:pic>
        <p:nvPicPr>
          <p:cNvPr id="2" name="Picture 1">
            <a:extLst>
              <a:ext uri="{FF2B5EF4-FFF2-40B4-BE49-F238E27FC236}">
                <a16:creationId xmlns:a16="http://schemas.microsoft.com/office/drawing/2014/main" id="{DC27413C-EEAE-9F6D-7A74-C3788798E6DC}"/>
              </a:ext>
            </a:extLst>
          </p:cNvPr>
          <p:cNvPicPr>
            <a:picLocks noChangeAspect="1"/>
          </p:cNvPicPr>
          <p:nvPr/>
        </p:nvPicPr>
        <p:blipFill rotWithShape="1">
          <a:blip r:embed="rId3"/>
          <a:srcRect t="3774" b="5881"/>
          <a:stretch/>
        </p:blipFill>
        <p:spPr>
          <a:xfrm>
            <a:off x="475477" y="179826"/>
            <a:ext cx="11082020" cy="6125405"/>
          </a:xfrm>
          <a:prstGeom prst="rect">
            <a:avLst/>
          </a:prstGeom>
          <a:ln>
            <a:solidFill>
              <a:schemeClr val="tx1"/>
            </a:solidFill>
          </a:ln>
        </p:spPr>
      </p:pic>
    </p:spTree>
    <p:extLst>
      <p:ext uri="{BB962C8B-B14F-4D97-AF65-F5344CB8AC3E}">
        <p14:creationId xmlns:p14="http://schemas.microsoft.com/office/powerpoint/2010/main" val="86178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170020" y="785018"/>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b="1" dirty="0">
                <a:solidFill>
                  <a:srgbClr val="D95E00"/>
                </a:solidFill>
              </a:rPr>
              <a:t>Site Location</a:t>
            </a:r>
          </a:p>
          <a:p>
            <a:pPr eaLnBrk="1" hangingPunct="1">
              <a:buFontTx/>
              <a:buNone/>
            </a:pPr>
            <a:endParaRPr lang="en-US" altLang="en-US" sz="2000" dirty="0">
              <a:solidFill>
                <a:srgbClr val="51626F"/>
              </a:solidFill>
            </a:endParaRPr>
          </a:p>
        </p:txBody>
      </p:sp>
      <p:pic>
        <p:nvPicPr>
          <p:cNvPr id="2" name="Picture 1" descr="A aerial view of a city&#10;&#10;Description automatically generated">
            <a:extLst>
              <a:ext uri="{FF2B5EF4-FFF2-40B4-BE49-F238E27FC236}">
                <a16:creationId xmlns:a16="http://schemas.microsoft.com/office/drawing/2014/main" id="{1C0520FF-6DC1-C11F-7923-57C916B640A9}"/>
              </a:ext>
            </a:extLst>
          </p:cNvPr>
          <p:cNvPicPr>
            <a:picLocks noChangeAspect="1"/>
          </p:cNvPicPr>
          <p:nvPr/>
        </p:nvPicPr>
        <p:blipFill>
          <a:blip r:embed="rId4"/>
          <a:stretch>
            <a:fillRect/>
          </a:stretch>
        </p:blipFill>
        <p:spPr>
          <a:xfrm>
            <a:off x="255295" y="1717357"/>
            <a:ext cx="9069998" cy="4807429"/>
          </a:xfrm>
          <a:prstGeom prst="rect">
            <a:avLst/>
          </a:prstGeom>
        </p:spPr>
      </p:pic>
    </p:spTree>
    <p:extLst>
      <p:ext uri="{BB962C8B-B14F-4D97-AF65-F5344CB8AC3E}">
        <p14:creationId xmlns:p14="http://schemas.microsoft.com/office/powerpoint/2010/main" val="303417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170020" y="785018"/>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b="1" dirty="0">
                <a:solidFill>
                  <a:srgbClr val="D95E00"/>
                </a:solidFill>
              </a:rPr>
              <a:t>Scheme Proposal</a:t>
            </a:r>
          </a:p>
          <a:p>
            <a:pPr eaLnBrk="1" hangingPunct="1">
              <a:buFontTx/>
              <a:buNone/>
            </a:pPr>
            <a:endParaRPr lang="en-US" altLang="en-US" sz="2000" dirty="0">
              <a:solidFill>
                <a:srgbClr val="51626F"/>
              </a:solidFill>
            </a:endParaRPr>
          </a:p>
        </p:txBody>
      </p:sp>
      <p:pic>
        <p:nvPicPr>
          <p:cNvPr id="3" name="Picture 2">
            <a:extLst>
              <a:ext uri="{FF2B5EF4-FFF2-40B4-BE49-F238E27FC236}">
                <a16:creationId xmlns:a16="http://schemas.microsoft.com/office/drawing/2014/main" id="{210EC5B2-DFE6-9D42-2F4F-461E95A22313}"/>
              </a:ext>
            </a:extLst>
          </p:cNvPr>
          <p:cNvPicPr>
            <a:picLocks noChangeAspect="1"/>
          </p:cNvPicPr>
          <p:nvPr/>
        </p:nvPicPr>
        <p:blipFill rotWithShape="1">
          <a:blip r:embed="rId4"/>
          <a:srcRect t="3774" b="5881"/>
          <a:stretch/>
        </p:blipFill>
        <p:spPr>
          <a:xfrm>
            <a:off x="576580" y="1576368"/>
            <a:ext cx="9364590" cy="5176124"/>
          </a:xfrm>
          <a:prstGeom prst="rect">
            <a:avLst/>
          </a:prstGeom>
        </p:spPr>
      </p:pic>
    </p:spTree>
    <p:extLst>
      <p:ext uri="{BB962C8B-B14F-4D97-AF65-F5344CB8AC3E}">
        <p14:creationId xmlns:p14="http://schemas.microsoft.com/office/powerpoint/2010/main" val="138312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61949" y="1042200"/>
            <a:ext cx="5735365"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b="1" dirty="0">
                <a:solidFill>
                  <a:srgbClr val="D95E00"/>
                </a:solidFill>
              </a:rPr>
              <a:t>Summary</a:t>
            </a:r>
            <a:endParaRPr lang="en-US" altLang="en-US" sz="2800" b="1" dirty="0">
              <a:solidFill>
                <a:srgbClr val="D95E00"/>
              </a:solidFill>
            </a:endParaRPr>
          </a:p>
          <a:p>
            <a:pPr eaLnBrk="1" hangingPunct="1">
              <a:buFontTx/>
              <a:buNone/>
            </a:pPr>
            <a:endParaRPr lang="en-US" sz="2000" b="1" dirty="0">
              <a:solidFill>
                <a:srgbClr val="D95E00"/>
              </a:solidFill>
              <a:cs typeface="Arial" panose="020B0604020202020204" pitchFamily="34" charset="0"/>
            </a:endParaRPr>
          </a:p>
          <a:p>
            <a:r>
              <a:rPr lang="en-US" sz="2000" dirty="0">
                <a:cs typeface="Arial" panose="020B0604020202020204" pitchFamily="34" charset="0"/>
              </a:rPr>
              <a:t>February 2023</a:t>
            </a:r>
          </a:p>
          <a:p>
            <a:pPr lvl="1"/>
            <a:r>
              <a:rPr lang="en-US" sz="1600" dirty="0">
                <a:cs typeface="Arial" panose="020B0604020202020204" pitchFamily="34" charset="0"/>
              </a:rPr>
              <a:t>Commencement of Preliminary Design Process</a:t>
            </a:r>
          </a:p>
          <a:p>
            <a:r>
              <a:rPr lang="en-US" sz="2000" dirty="0">
                <a:cs typeface="Arial" panose="020B0604020202020204" pitchFamily="34" charset="0"/>
              </a:rPr>
              <a:t>May 2023</a:t>
            </a:r>
          </a:p>
          <a:p>
            <a:pPr lvl="1"/>
            <a:r>
              <a:rPr lang="en-US" sz="1600" dirty="0">
                <a:cs typeface="Arial" panose="020B0604020202020204" pitchFamily="34" charset="0"/>
              </a:rPr>
              <a:t>Internal Workshop with SDCC Staff / Departments</a:t>
            </a:r>
          </a:p>
          <a:p>
            <a:r>
              <a:rPr lang="en-IE" sz="2000" dirty="0">
                <a:cs typeface="Arial" panose="020B0604020202020204" pitchFamily="34" charset="0"/>
              </a:rPr>
              <a:t>May &amp; June 2023</a:t>
            </a:r>
          </a:p>
          <a:p>
            <a:pPr lvl="1"/>
            <a:r>
              <a:rPr lang="en-IE" sz="1600" dirty="0">
                <a:cs typeface="Arial" panose="020B0604020202020204" pitchFamily="34" charset="0"/>
              </a:rPr>
              <a:t>Two Stakeholder Workshops (Informal Consultation)</a:t>
            </a:r>
          </a:p>
          <a:p>
            <a:pPr lvl="1"/>
            <a:r>
              <a:rPr lang="en-IE" sz="1600" dirty="0">
                <a:cs typeface="Arial" panose="020B0604020202020204" pitchFamily="34" charset="0"/>
              </a:rPr>
              <a:t>Attended by</a:t>
            </a:r>
          </a:p>
          <a:p>
            <a:pPr lvl="2"/>
            <a:r>
              <a:rPr lang="en-IE" sz="1200" dirty="0">
                <a:cs typeface="Arial" panose="020B0604020202020204" pitchFamily="34" charset="0"/>
              </a:rPr>
              <a:t>Traders</a:t>
            </a:r>
          </a:p>
          <a:p>
            <a:pPr lvl="2"/>
            <a:r>
              <a:rPr lang="en-IE" sz="1200" dirty="0">
                <a:cs typeface="Arial" panose="020B0604020202020204" pitchFamily="34" charset="0"/>
              </a:rPr>
              <a:t>Residents</a:t>
            </a:r>
          </a:p>
          <a:p>
            <a:pPr lvl="2"/>
            <a:r>
              <a:rPr lang="en-IE" sz="1200" dirty="0">
                <a:cs typeface="Arial" panose="020B0604020202020204" pitchFamily="34" charset="0"/>
              </a:rPr>
              <a:t>Councillors</a:t>
            </a:r>
          </a:p>
          <a:p>
            <a:pPr lvl="2"/>
            <a:r>
              <a:rPr lang="en-IE" sz="1200" dirty="0">
                <a:cs typeface="Arial" panose="020B0604020202020204" pitchFamily="34" charset="0"/>
              </a:rPr>
              <a:t>Creche</a:t>
            </a:r>
          </a:p>
          <a:p>
            <a:pPr lvl="2"/>
            <a:r>
              <a:rPr lang="en-IE" sz="1200" dirty="0">
                <a:cs typeface="Arial" panose="020B0604020202020204" pitchFamily="34" charset="0"/>
              </a:rPr>
              <a:t>ACE Enterprise</a:t>
            </a:r>
          </a:p>
          <a:p>
            <a:r>
              <a:rPr lang="en-IE" sz="2000" dirty="0">
                <a:cs typeface="Arial" panose="020B0604020202020204" pitchFamily="34" charset="0"/>
              </a:rPr>
              <a:t>November &amp; December 2023</a:t>
            </a:r>
          </a:p>
          <a:p>
            <a:pPr lvl="1"/>
            <a:r>
              <a:rPr lang="en-IE" sz="1600" dirty="0">
                <a:cs typeface="Arial" panose="020B0604020202020204" pitchFamily="34" charset="0"/>
              </a:rPr>
              <a:t>Statutory Public Consultation – 8</a:t>
            </a:r>
            <a:r>
              <a:rPr lang="en-IE" sz="1600" baseline="30000" dirty="0">
                <a:cs typeface="Arial" panose="020B0604020202020204" pitchFamily="34" charset="0"/>
              </a:rPr>
              <a:t>th</a:t>
            </a:r>
            <a:r>
              <a:rPr lang="en-IE" sz="1600" dirty="0">
                <a:cs typeface="Arial" panose="020B0604020202020204" pitchFamily="34" charset="0"/>
              </a:rPr>
              <a:t> Sept. – 20</a:t>
            </a:r>
            <a:r>
              <a:rPr lang="en-IE" sz="1600" baseline="30000" dirty="0">
                <a:cs typeface="Arial" panose="020B0604020202020204" pitchFamily="34" charset="0"/>
              </a:rPr>
              <a:t>th</a:t>
            </a:r>
            <a:r>
              <a:rPr lang="en-IE" sz="1600" dirty="0">
                <a:cs typeface="Arial" panose="020B0604020202020204" pitchFamily="34" charset="0"/>
              </a:rPr>
              <a:t> Oct.</a:t>
            </a:r>
          </a:p>
          <a:p>
            <a:r>
              <a:rPr lang="en-IE" sz="2000" dirty="0">
                <a:cs typeface="Arial" panose="020B0604020202020204" pitchFamily="34" charset="0"/>
              </a:rPr>
              <a:t>February 2024</a:t>
            </a:r>
          </a:p>
          <a:p>
            <a:pPr lvl="1"/>
            <a:r>
              <a:rPr lang="en-IE" sz="1600" dirty="0">
                <a:cs typeface="Arial" panose="020B0604020202020204" pitchFamily="34" charset="0"/>
              </a:rPr>
              <a:t>Part VIII Report brought to Council</a:t>
            </a: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pic>
        <p:nvPicPr>
          <p:cNvPr id="4" name="Picture 3">
            <a:extLst>
              <a:ext uri="{FF2B5EF4-FFF2-40B4-BE49-F238E27FC236}">
                <a16:creationId xmlns:a16="http://schemas.microsoft.com/office/drawing/2014/main" id="{ADC1F1E8-0BD4-B732-584B-F5C042F7DA7F}"/>
              </a:ext>
            </a:extLst>
          </p:cNvPr>
          <p:cNvPicPr>
            <a:picLocks noChangeAspect="1"/>
          </p:cNvPicPr>
          <p:nvPr/>
        </p:nvPicPr>
        <p:blipFill>
          <a:blip r:embed="rId4"/>
          <a:stretch>
            <a:fillRect/>
          </a:stretch>
        </p:blipFill>
        <p:spPr>
          <a:xfrm>
            <a:off x="6096000" y="2330134"/>
            <a:ext cx="5997315" cy="2907544"/>
          </a:xfrm>
          <a:prstGeom prst="rect">
            <a:avLst/>
          </a:prstGeom>
        </p:spPr>
      </p:pic>
    </p:spTree>
    <p:extLst>
      <p:ext uri="{BB962C8B-B14F-4D97-AF65-F5344CB8AC3E}">
        <p14:creationId xmlns:p14="http://schemas.microsoft.com/office/powerpoint/2010/main" val="405577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Statutory Consultation</a:t>
            </a:r>
          </a:p>
          <a:p>
            <a:pPr marL="457200" lvl="1" indent="0">
              <a:buNone/>
            </a:pPr>
            <a:endParaRPr lang="en-US" sz="3200" b="1" dirty="0">
              <a:solidFill>
                <a:srgbClr val="D95E00"/>
              </a:solidFill>
              <a:cs typeface="Arial" panose="020B0604020202020204" pitchFamily="34" charset="0"/>
            </a:endParaRPr>
          </a:p>
          <a:p>
            <a:r>
              <a:rPr lang="en-US" sz="2000" dirty="0">
                <a:cs typeface="Arial" panose="020B0604020202020204" pitchFamily="34" charset="0"/>
              </a:rPr>
              <a:t>Legal Notices erected</a:t>
            </a:r>
          </a:p>
          <a:p>
            <a:r>
              <a:rPr lang="en-US" sz="2000" dirty="0">
                <a:cs typeface="Arial" panose="020B0604020202020204" pitchFamily="34" charset="0"/>
              </a:rPr>
              <a:t>Newspaper Advertisement (The Echo)</a:t>
            </a:r>
          </a:p>
          <a:p>
            <a:r>
              <a:rPr lang="en-US" sz="2000" dirty="0" err="1">
                <a:cs typeface="Arial" panose="020B0604020202020204" pitchFamily="34" charset="0"/>
              </a:rPr>
              <a:t>Corriboard</a:t>
            </a:r>
            <a:r>
              <a:rPr lang="en-US" sz="2000" dirty="0">
                <a:cs typeface="Arial" panose="020B0604020202020204" pitchFamily="34" charset="0"/>
              </a:rPr>
              <a:t> Signage erected locally</a:t>
            </a:r>
          </a:p>
          <a:p>
            <a:r>
              <a:rPr lang="en-US" sz="2000" dirty="0">
                <a:cs typeface="Arial" panose="020B0604020202020204" pitchFamily="34" charset="0"/>
              </a:rPr>
              <a:t>Drawings and Particulars on display in Bawnogue ~community </a:t>
            </a:r>
            <a:r>
              <a:rPr lang="en-US" sz="2000" dirty="0" err="1">
                <a:cs typeface="Arial" panose="020B0604020202020204" pitchFamily="34" charset="0"/>
              </a:rPr>
              <a:t>centre</a:t>
            </a:r>
            <a:r>
              <a:rPr lang="en-US" sz="2000" dirty="0">
                <a:cs typeface="Arial" panose="020B0604020202020204" pitchFamily="34" charset="0"/>
              </a:rPr>
              <a:t> and online via SDCC Consultation Portal</a:t>
            </a:r>
          </a:p>
          <a:p>
            <a:r>
              <a:rPr lang="en-US" sz="2000" dirty="0">
                <a:cs typeface="Arial" panose="020B0604020202020204" pitchFamily="34" charset="0"/>
              </a:rPr>
              <a:t>Two drop-in sessions held in the community </a:t>
            </a:r>
            <a:r>
              <a:rPr lang="en-US" sz="2000" dirty="0" err="1">
                <a:cs typeface="Arial" panose="020B0604020202020204" pitchFamily="34" charset="0"/>
              </a:rPr>
              <a:t>centre</a:t>
            </a:r>
            <a:r>
              <a:rPr lang="en-US" sz="2000" dirty="0">
                <a:cs typeface="Arial" panose="020B0604020202020204" pitchFamily="34" charset="0"/>
              </a:rPr>
              <a:t> to discuss proposals</a:t>
            </a:r>
            <a:r>
              <a:rPr lang="en-US" sz="2000" dirty="0">
                <a:solidFill>
                  <a:srgbClr val="FF0000"/>
                </a:solidFill>
                <a:cs typeface="Arial" panose="020B0604020202020204" pitchFamily="34" charset="0"/>
              </a:rPr>
              <a:t> </a:t>
            </a:r>
          </a:p>
          <a:p>
            <a:pPr lvl="1"/>
            <a:r>
              <a:rPr lang="en-US" sz="1600" dirty="0">
                <a:cs typeface="Arial" panose="020B0604020202020204" pitchFamily="34" charset="0"/>
              </a:rPr>
              <a:t>(sessions attended by approximately 70 people)</a:t>
            </a:r>
          </a:p>
          <a:p>
            <a:r>
              <a:rPr lang="en-US" sz="2000" dirty="0">
                <a:cs typeface="Arial" panose="020B0604020202020204" pitchFamily="34" charset="0"/>
              </a:rPr>
              <a:t>Regular Social Media Posts.</a:t>
            </a:r>
          </a:p>
          <a:p>
            <a:r>
              <a:rPr lang="en-US" sz="2000" dirty="0">
                <a:cs typeface="Arial" panose="020B0604020202020204" pitchFamily="34" charset="0"/>
              </a:rPr>
              <a:t>Notification to prescribed bodies, access groups and local schools.</a:t>
            </a:r>
          </a:p>
          <a:p>
            <a:pPr marL="0" indent="0">
              <a:buNone/>
            </a:pPr>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spTree>
    <p:extLst>
      <p:ext uri="{BB962C8B-B14F-4D97-AF65-F5344CB8AC3E}">
        <p14:creationId xmlns:p14="http://schemas.microsoft.com/office/powerpoint/2010/main" val="44419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6209003"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Statutory Consultation Summary</a:t>
            </a:r>
          </a:p>
          <a:p>
            <a:pPr marL="457200" lvl="1" indent="0">
              <a:buNone/>
            </a:pPr>
            <a:endParaRPr lang="en-US" sz="3200" b="1" dirty="0">
              <a:solidFill>
                <a:srgbClr val="D95E00"/>
              </a:solidFill>
              <a:cs typeface="Arial" panose="020B0604020202020204" pitchFamily="34" charset="0"/>
            </a:endParaRPr>
          </a:p>
          <a:p>
            <a:r>
              <a:rPr lang="en-US" sz="2000" dirty="0">
                <a:cs typeface="Arial" panose="020B0604020202020204" pitchFamily="34" charset="0"/>
              </a:rPr>
              <a:t>Online Survey (via SDCC Consultation Portal)</a:t>
            </a:r>
          </a:p>
          <a:p>
            <a:pPr lvl="1"/>
            <a:r>
              <a:rPr lang="en-US" sz="1600" dirty="0">
                <a:cs typeface="Arial" panose="020B0604020202020204" pitchFamily="34" charset="0"/>
              </a:rPr>
              <a:t>10 Responses</a:t>
            </a:r>
          </a:p>
          <a:p>
            <a:pPr lvl="2"/>
            <a:r>
              <a:rPr lang="en-US" sz="1400" dirty="0">
                <a:cs typeface="Arial" panose="020B0604020202020204" pitchFamily="34" charset="0"/>
              </a:rPr>
              <a:t>6 in support of the scheme</a:t>
            </a:r>
          </a:p>
          <a:p>
            <a:pPr lvl="2"/>
            <a:r>
              <a:rPr lang="en-US" sz="1400" dirty="0">
                <a:cs typeface="Arial" panose="020B0604020202020204" pitchFamily="34" charset="0"/>
              </a:rPr>
              <a:t>4 in support of the scheme with changes</a:t>
            </a:r>
          </a:p>
          <a:p>
            <a:pPr lvl="2"/>
            <a:r>
              <a:rPr lang="en-US" sz="1400" dirty="0">
                <a:cs typeface="Arial" panose="020B0604020202020204" pitchFamily="34" charset="0"/>
              </a:rPr>
              <a:t>0 against the scheme</a:t>
            </a:r>
          </a:p>
          <a:p>
            <a:pPr marL="914400" lvl="2" indent="0">
              <a:buNone/>
            </a:pPr>
            <a:endParaRPr lang="en-US" sz="2000" dirty="0">
              <a:cs typeface="Arial" panose="020B0604020202020204" pitchFamily="34" charset="0"/>
            </a:endParaRPr>
          </a:p>
          <a:p>
            <a:r>
              <a:rPr lang="en-US" sz="2000" dirty="0">
                <a:cs typeface="Arial" panose="020B0604020202020204" pitchFamily="34" charset="0"/>
              </a:rPr>
              <a:t>Submissions (via SDCC Consultation Portal and email/post)</a:t>
            </a:r>
          </a:p>
          <a:p>
            <a:pPr lvl="1"/>
            <a:r>
              <a:rPr lang="en-US" sz="1600" dirty="0">
                <a:cs typeface="Arial" panose="020B0604020202020204" pitchFamily="34" charset="0"/>
              </a:rPr>
              <a:t>5 Submissions Received</a:t>
            </a:r>
          </a:p>
          <a:p>
            <a:pPr lvl="2"/>
            <a:r>
              <a:rPr lang="en-US" sz="1400" dirty="0">
                <a:cs typeface="Arial" panose="020B0604020202020204" pitchFamily="34" charset="0"/>
              </a:rPr>
              <a:t>2 in support of the scheme</a:t>
            </a:r>
          </a:p>
          <a:p>
            <a:pPr lvl="2"/>
            <a:r>
              <a:rPr lang="en-US" sz="1400" dirty="0">
                <a:cs typeface="Arial" panose="020B0604020202020204" pitchFamily="34" charset="0"/>
              </a:rPr>
              <a:t>1 in support of the scheme with changes</a:t>
            </a:r>
          </a:p>
          <a:p>
            <a:pPr lvl="2"/>
            <a:r>
              <a:rPr lang="en-US" sz="1400" dirty="0">
                <a:cs typeface="Arial" panose="020B0604020202020204" pitchFamily="34" charset="0"/>
              </a:rPr>
              <a:t>0 against the scheme</a:t>
            </a:r>
          </a:p>
          <a:p>
            <a:pPr marL="914400" lvl="2" indent="0">
              <a:buNone/>
            </a:pPr>
            <a:r>
              <a:rPr lang="en-US" sz="1400" dirty="0">
                <a:cs typeface="Arial" panose="020B0604020202020204" pitchFamily="34" charset="0"/>
              </a:rPr>
              <a:t>(Note – Excludes responses that made no selection)</a:t>
            </a:r>
          </a:p>
          <a:p>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graphicFrame>
        <p:nvGraphicFramePr>
          <p:cNvPr id="2" name="Chart 1">
            <a:extLst>
              <a:ext uri="{FF2B5EF4-FFF2-40B4-BE49-F238E27FC236}">
                <a16:creationId xmlns:a16="http://schemas.microsoft.com/office/drawing/2014/main" id="{A8B91091-BCD3-6D73-5226-C6873A38DD4B}"/>
              </a:ext>
            </a:extLst>
          </p:cNvPr>
          <p:cNvGraphicFramePr/>
          <p:nvPr>
            <p:extLst>
              <p:ext uri="{D42A27DB-BD31-4B8C-83A1-F6EECF244321}">
                <p14:modId xmlns:p14="http://schemas.microsoft.com/office/powerpoint/2010/main" val="1244467398"/>
              </p:ext>
            </p:extLst>
          </p:nvPr>
        </p:nvGraphicFramePr>
        <p:xfrm>
          <a:off x="6453808" y="1960541"/>
          <a:ext cx="7169427" cy="44527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9E7B850A-8C53-2EE0-07B5-DB519EA0DA27}"/>
              </a:ext>
            </a:extLst>
          </p:cNvPr>
          <p:cNvGraphicFramePr/>
          <p:nvPr>
            <p:extLst>
              <p:ext uri="{D42A27DB-BD31-4B8C-83A1-F6EECF244321}">
                <p14:modId xmlns:p14="http://schemas.microsoft.com/office/powerpoint/2010/main" val="456605893"/>
              </p:ext>
            </p:extLst>
          </p:nvPr>
        </p:nvGraphicFramePr>
        <p:xfrm>
          <a:off x="6548927" y="2282146"/>
          <a:ext cx="5486400" cy="320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5758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Key Issues Raised</a:t>
            </a:r>
          </a:p>
          <a:p>
            <a:pPr marL="457200" lvl="1" indent="0">
              <a:buNone/>
            </a:pPr>
            <a:endParaRPr lang="en-US" sz="3200" b="1" dirty="0">
              <a:solidFill>
                <a:srgbClr val="D95E00"/>
              </a:solidFill>
              <a:cs typeface="Arial" panose="020B0604020202020204" pitchFamily="34" charset="0"/>
            </a:endParaRPr>
          </a:p>
          <a:p>
            <a:r>
              <a:rPr lang="en-US" sz="2000" dirty="0">
                <a:cs typeface="Arial" panose="020B0604020202020204" pitchFamily="34" charset="0"/>
              </a:rPr>
              <a:t>Concerns with Traffic Volume</a:t>
            </a:r>
          </a:p>
          <a:p>
            <a:r>
              <a:rPr lang="en-US" sz="2000" dirty="0">
                <a:cs typeface="Arial" panose="020B0604020202020204" pitchFamily="34" charset="0"/>
              </a:rPr>
              <a:t>Anti-Social </a:t>
            </a:r>
            <a:r>
              <a:rPr lang="en-US" sz="2000" dirty="0" err="1">
                <a:cs typeface="Arial" panose="020B0604020202020204" pitchFamily="34" charset="0"/>
              </a:rPr>
              <a:t>Behaviour</a:t>
            </a:r>
            <a:r>
              <a:rPr lang="en-US" sz="2000" dirty="0">
                <a:cs typeface="Arial" panose="020B0604020202020204" pitchFamily="34" charset="0"/>
              </a:rPr>
              <a:t> and Street Lighting</a:t>
            </a:r>
          </a:p>
          <a:p>
            <a:r>
              <a:rPr lang="en-US" sz="2000" dirty="0">
                <a:cs typeface="Arial" panose="020B0604020202020204" pitchFamily="34" charset="0"/>
              </a:rPr>
              <a:t>Traffic Calming and Road Narrowing</a:t>
            </a:r>
          </a:p>
          <a:p>
            <a:r>
              <a:rPr lang="en-US" sz="2000" dirty="0">
                <a:cs typeface="Arial" panose="020B0604020202020204" pitchFamily="34" charset="0"/>
              </a:rPr>
              <a:t>Request for a Playground</a:t>
            </a:r>
          </a:p>
          <a:p>
            <a:r>
              <a:rPr lang="en-US" sz="2000" dirty="0">
                <a:cs typeface="Arial" panose="020B0604020202020204" pitchFamily="34" charset="0"/>
              </a:rPr>
              <a:t>Reduction in Parking and Accessible Bays</a:t>
            </a:r>
          </a:p>
          <a:p>
            <a:r>
              <a:rPr lang="en-US" sz="2000" dirty="0">
                <a:cs typeface="Arial" panose="020B0604020202020204" pitchFamily="34" charset="0"/>
              </a:rPr>
              <a:t>Responsibility of Maintenance</a:t>
            </a:r>
          </a:p>
          <a:p>
            <a:endParaRPr lang="en-US" sz="2000" dirty="0">
              <a:cs typeface="Arial" panose="020B0604020202020204" pitchFamily="34" charset="0"/>
            </a:endParaRPr>
          </a:p>
          <a:p>
            <a:endParaRPr lang="en-US" sz="2000" dirty="0">
              <a:cs typeface="Arial" panose="020B0604020202020204" pitchFamily="34" charset="0"/>
            </a:endParaRPr>
          </a:p>
          <a:p>
            <a:endParaRPr lang="en-US" sz="2000" dirty="0">
              <a:cs typeface="Arial" panose="020B0604020202020204" pitchFamily="34" charset="0"/>
            </a:endParaRPr>
          </a:p>
          <a:p>
            <a:pPr marL="0" indent="0">
              <a:buNone/>
            </a:pPr>
            <a:r>
              <a:rPr lang="en-US" sz="2000" dirty="0">
                <a:cs typeface="Arial" panose="020B0604020202020204" pitchFamily="34" charset="0"/>
              </a:rPr>
              <a:t>Please refer to CE Report for a full summary, response and recommendation relating to the items raised.</a:t>
            </a:r>
          </a:p>
          <a:p>
            <a:pPr marL="0" indent="0">
              <a:buNone/>
            </a:pPr>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pic>
        <p:nvPicPr>
          <p:cNvPr id="2" name="Picture 1">
            <a:extLst>
              <a:ext uri="{FF2B5EF4-FFF2-40B4-BE49-F238E27FC236}">
                <a16:creationId xmlns:a16="http://schemas.microsoft.com/office/drawing/2014/main" id="{D5283B43-05C2-EB70-964F-90BABDF9ECCD}"/>
              </a:ext>
            </a:extLst>
          </p:cNvPr>
          <p:cNvPicPr>
            <a:picLocks noChangeAspect="1"/>
          </p:cNvPicPr>
          <p:nvPr/>
        </p:nvPicPr>
        <p:blipFill>
          <a:blip r:embed="rId4"/>
          <a:stretch>
            <a:fillRect/>
          </a:stretch>
        </p:blipFill>
        <p:spPr>
          <a:xfrm>
            <a:off x="5778723" y="1975227"/>
            <a:ext cx="5997315" cy="2907544"/>
          </a:xfrm>
          <a:prstGeom prst="rect">
            <a:avLst/>
          </a:prstGeom>
        </p:spPr>
      </p:pic>
    </p:spTree>
    <p:extLst>
      <p:ext uri="{BB962C8B-B14F-4D97-AF65-F5344CB8AC3E}">
        <p14:creationId xmlns:p14="http://schemas.microsoft.com/office/powerpoint/2010/main" val="303000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1" y="970566"/>
            <a:ext cx="12475779"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lvl="1" indent="0">
              <a:buNone/>
            </a:pPr>
            <a:r>
              <a:rPr lang="en-US" sz="3200" b="1" dirty="0">
                <a:solidFill>
                  <a:srgbClr val="D95E00"/>
                </a:solidFill>
                <a:cs typeface="Arial" panose="020B0604020202020204" pitchFamily="34" charset="0"/>
              </a:rPr>
              <a:t>Key Issues Raised</a:t>
            </a:r>
          </a:p>
          <a:p>
            <a:pPr marL="457200" lvl="1" indent="0">
              <a:buNone/>
            </a:pPr>
            <a:endParaRPr lang="en-US" sz="3200" b="1" dirty="0">
              <a:solidFill>
                <a:srgbClr val="D95E00"/>
              </a:solidFill>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endParaRPr lang="en-US" sz="2000" dirty="0">
              <a:cs typeface="Arial" panose="020B0604020202020204" pitchFamily="34" charset="0"/>
            </a:endParaRPr>
          </a:p>
          <a:p>
            <a:pPr marL="0" indent="0">
              <a:buNone/>
            </a:pPr>
            <a:r>
              <a:rPr lang="en-US" sz="2000" dirty="0">
                <a:cs typeface="Arial" panose="020B0604020202020204" pitchFamily="34" charset="0"/>
              </a:rPr>
              <a:t>Please refer to CE Report for a full summary, response and recommendation relating to the items raised.</a:t>
            </a:r>
          </a:p>
          <a:p>
            <a:pPr marL="0" indent="0">
              <a:buNone/>
            </a:pPr>
            <a:endParaRPr lang="en-US" sz="2000" dirty="0">
              <a:cs typeface="Arial" panose="020B0604020202020204" pitchFamily="34" charset="0"/>
            </a:endParaRPr>
          </a:p>
          <a:p>
            <a:pPr marL="0" indent="0">
              <a:buNone/>
            </a:pPr>
            <a:br>
              <a:rPr lang="en-IE" sz="1600" dirty="0">
                <a:cs typeface="Arial" panose="020B0604020202020204" pitchFamily="34" charset="0"/>
              </a:rPr>
            </a:br>
            <a:endParaRPr lang="en-IE" sz="1600" dirty="0">
              <a:cs typeface="Arial" panose="020B0604020202020204" pitchFamily="34" charset="0"/>
            </a:endParaRPr>
          </a:p>
          <a:p>
            <a:pPr eaLnBrk="1" hangingPunct="1">
              <a:buFontTx/>
              <a:buNone/>
            </a:pPr>
            <a:endParaRPr lang="en-US" altLang="en-US" sz="2000" dirty="0">
              <a:solidFill>
                <a:srgbClr val="51626F"/>
              </a:solidFill>
            </a:endParaRPr>
          </a:p>
        </p:txBody>
      </p:sp>
      <p:graphicFrame>
        <p:nvGraphicFramePr>
          <p:cNvPr id="3" name="Table 2">
            <a:extLst>
              <a:ext uri="{FF2B5EF4-FFF2-40B4-BE49-F238E27FC236}">
                <a16:creationId xmlns:a16="http://schemas.microsoft.com/office/drawing/2014/main" id="{91BA7365-565F-854F-11FA-E619DA0346C4}"/>
              </a:ext>
            </a:extLst>
          </p:cNvPr>
          <p:cNvGraphicFramePr>
            <a:graphicFrameLocks noGrp="1"/>
          </p:cNvGraphicFramePr>
          <p:nvPr>
            <p:extLst>
              <p:ext uri="{D42A27DB-BD31-4B8C-83A1-F6EECF244321}">
                <p14:modId xmlns:p14="http://schemas.microsoft.com/office/powerpoint/2010/main" val="1514219078"/>
              </p:ext>
            </p:extLst>
          </p:nvPr>
        </p:nvGraphicFramePr>
        <p:xfrm>
          <a:off x="121298" y="1825005"/>
          <a:ext cx="11924522" cy="4704837"/>
        </p:xfrm>
        <a:graphic>
          <a:graphicData uri="http://schemas.openxmlformats.org/drawingml/2006/table">
            <a:tbl>
              <a:tblPr firstRow="1" firstCol="1" bandRow="1"/>
              <a:tblGrid>
                <a:gridCol w="1858345">
                  <a:extLst>
                    <a:ext uri="{9D8B030D-6E8A-4147-A177-3AD203B41FA5}">
                      <a16:colId xmlns:a16="http://schemas.microsoft.com/office/drawing/2014/main" val="3822701516"/>
                    </a:ext>
                  </a:extLst>
                </a:gridCol>
                <a:gridCol w="3688841">
                  <a:extLst>
                    <a:ext uri="{9D8B030D-6E8A-4147-A177-3AD203B41FA5}">
                      <a16:colId xmlns:a16="http://schemas.microsoft.com/office/drawing/2014/main" val="1113811723"/>
                    </a:ext>
                  </a:extLst>
                </a:gridCol>
                <a:gridCol w="6377336">
                  <a:extLst>
                    <a:ext uri="{9D8B030D-6E8A-4147-A177-3AD203B41FA5}">
                      <a16:colId xmlns:a16="http://schemas.microsoft.com/office/drawing/2014/main" val="4099479493"/>
                    </a:ext>
                  </a:extLst>
                </a:gridCol>
              </a:tblGrid>
              <a:tr h="135920">
                <a:tc>
                  <a:txBody>
                    <a:bodyPr/>
                    <a:lstStyle/>
                    <a:p>
                      <a:pPr algn="ctr">
                        <a:spcBef>
                          <a:spcPts val="600"/>
                        </a:spcBef>
                        <a:spcAft>
                          <a:spcPts val="600"/>
                        </a:spcAft>
                      </a:pPr>
                      <a:r>
                        <a:rPr lang="en-GB" sz="1600" b="1" dirty="0">
                          <a:solidFill>
                            <a:schemeClr val="tx1"/>
                          </a:solidFill>
                          <a:effectLst/>
                          <a:latin typeface="Raleway SemiBold" pitchFamily="2" charset="0"/>
                          <a:ea typeface="Raleway" pitchFamily="2" charset="0"/>
                          <a:cs typeface="Times New Roman" panose="02020603050405020304" pitchFamily="18" charset="0"/>
                        </a:rPr>
                        <a:t>Key Issue</a:t>
                      </a:r>
                      <a:endParaRPr lang="en-IE" sz="16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spcBef>
                          <a:spcPts val="600"/>
                        </a:spcBef>
                        <a:spcAft>
                          <a:spcPts val="600"/>
                        </a:spcAft>
                      </a:pPr>
                      <a:r>
                        <a:rPr lang="en-GB" sz="1600" b="1" dirty="0">
                          <a:solidFill>
                            <a:schemeClr val="tx1"/>
                          </a:solidFill>
                          <a:effectLst/>
                          <a:latin typeface="Raleway SemiBold" pitchFamily="2" charset="0"/>
                          <a:ea typeface="Raleway" pitchFamily="2" charset="0"/>
                          <a:cs typeface="Times New Roman" panose="02020603050405020304" pitchFamily="18" charset="0"/>
                        </a:rPr>
                        <a:t>Issue Details</a:t>
                      </a:r>
                      <a:endParaRPr lang="en-IE" sz="16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spcBef>
                          <a:spcPts val="600"/>
                        </a:spcBef>
                        <a:spcAft>
                          <a:spcPts val="600"/>
                        </a:spcAft>
                      </a:pPr>
                      <a:r>
                        <a:rPr lang="en-GB" sz="1600" b="1" dirty="0">
                          <a:solidFill>
                            <a:schemeClr val="tx1"/>
                          </a:solidFill>
                          <a:effectLst/>
                          <a:latin typeface="Raleway SemiBold" pitchFamily="2" charset="0"/>
                          <a:ea typeface="Raleway" pitchFamily="2" charset="0"/>
                          <a:cs typeface="Times New Roman" panose="02020603050405020304" pitchFamily="18" charset="0"/>
                        </a:rPr>
                        <a:t>Summary of CE Recommendation</a:t>
                      </a:r>
                      <a:endParaRPr lang="en-IE" sz="16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936660593"/>
                  </a:ext>
                </a:extLst>
              </a:tr>
              <a:tr h="791453">
                <a:tc>
                  <a:txBody>
                    <a:bodyPr/>
                    <a:lstStyle/>
                    <a:p>
                      <a:pPr>
                        <a:lnSpc>
                          <a:spcPct val="107000"/>
                        </a:lnSpc>
                        <a:spcAft>
                          <a:spcPts val="800"/>
                        </a:spcAft>
                      </a:pPr>
                      <a:r>
                        <a:rPr lang="en-US" sz="1200">
                          <a:solidFill>
                            <a:schemeClr val="tx1"/>
                          </a:solidFill>
                          <a:effectLst/>
                          <a:latin typeface="Raleway" pitchFamily="2" charset="0"/>
                          <a:ea typeface="Raleway" pitchFamily="2" charset="0"/>
                          <a:cs typeface="Times New Roman" panose="02020603050405020304" pitchFamily="18" charset="0"/>
                        </a:rPr>
                        <a:t>Concerns with Traffic Volume</a:t>
                      </a:r>
                      <a:endParaRPr lang="en-IE" sz="120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a:solidFill>
                            <a:schemeClr val="tx1"/>
                          </a:solidFill>
                          <a:effectLst/>
                          <a:latin typeface="Raleway" pitchFamily="2" charset="0"/>
                          <a:ea typeface="Raleway" pitchFamily="2" charset="0"/>
                          <a:cs typeface="Times New Roman" panose="02020603050405020304" pitchFamily="18" charset="0"/>
                        </a:rPr>
                        <a:t>Concerns that a narrower road and the traffic calming measures would increase traffic delays</a:t>
                      </a:r>
                      <a:endParaRPr lang="en-IE" sz="120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dirty="0">
                          <a:solidFill>
                            <a:schemeClr val="tx1"/>
                          </a:solidFill>
                          <a:effectLst/>
                          <a:latin typeface="Raleway" pitchFamily="2" charset="0"/>
                          <a:ea typeface="Raleway" pitchFamily="2" charset="0"/>
                          <a:cs typeface="Times New Roman" panose="02020603050405020304" pitchFamily="18" charset="0"/>
                        </a:rPr>
                        <a:t>- Narrower lanes will not reduce the capacity of the road but may slow vehicle speeds</a:t>
                      </a:r>
                      <a:br>
                        <a:rPr lang="en-GB" sz="1200" dirty="0">
                          <a:solidFill>
                            <a:schemeClr val="tx1"/>
                          </a:solidFill>
                          <a:effectLst/>
                          <a:latin typeface="Raleway" pitchFamily="2" charset="0"/>
                          <a:ea typeface="Raleway" pitchFamily="2" charset="0"/>
                          <a:cs typeface="Times New Roman" panose="02020603050405020304" pitchFamily="18" charset="0"/>
                        </a:rPr>
                      </a:br>
                      <a:r>
                        <a:rPr lang="en-GB" sz="1200" dirty="0">
                          <a:solidFill>
                            <a:schemeClr val="tx1"/>
                          </a:solidFill>
                          <a:effectLst/>
                          <a:latin typeface="Raleway" pitchFamily="2" charset="0"/>
                          <a:ea typeface="Raleway" pitchFamily="2" charset="0"/>
                          <a:cs typeface="Times New Roman" panose="02020603050405020304" pitchFamily="18" charset="0"/>
                        </a:rPr>
                        <a:t>- Only very minor delays to vehicles may be caused by the introduction of new zebra crossings but this is acceptable considering the pedestrian benefit</a:t>
                      </a:r>
                      <a:endParaRPr lang="en-IE" sz="12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643128"/>
                  </a:ext>
                </a:extLst>
              </a:tr>
              <a:tr h="791453">
                <a:tc>
                  <a:txBody>
                    <a:bodyPr/>
                    <a:lstStyle/>
                    <a:p>
                      <a:pPr>
                        <a:lnSpc>
                          <a:spcPct val="107000"/>
                        </a:lnSpc>
                        <a:spcAft>
                          <a:spcPts val="800"/>
                        </a:spcAft>
                      </a:pPr>
                      <a:r>
                        <a:rPr lang="en-GB" sz="1200">
                          <a:solidFill>
                            <a:schemeClr val="tx1"/>
                          </a:solidFill>
                          <a:effectLst/>
                          <a:latin typeface="Raleway" pitchFamily="2" charset="0"/>
                          <a:ea typeface="Raleway" pitchFamily="2" charset="0"/>
                          <a:cs typeface="Times New Roman" panose="02020603050405020304" pitchFamily="18" charset="0"/>
                        </a:rPr>
                        <a:t>Anti-Social Behaviour and Street Lighting</a:t>
                      </a:r>
                      <a:endParaRPr lang="en-IE" sz="120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dirty="0">
                          <a:solidFill>
                            <a:schemeClr val="tx1"/>
                          </a:solidFill>
                          <a:effectLst/>
                          <a:latin typeface="Raleway" pitchFamily="2" charset="0"/>
                          <a:ea typeface="Raleway" pitchFamily="2" charset="0"/>
                          <a:cs typeface="Times New Roman" panose="02020603050405020304" pitchFamily="18" charset="0"/>
                        </a:rPr>
                        <a:t>Concerns regarding anti-social behaviour and requesting public lighting as a deterrent</a:t>
                      </a:r>
                      <a:endParaRPr lang="en-IE" sz="12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dirty="0">
                          <a:solidFill>
                            <a:schemeClr val="tx1"/>
                          </a:solidFill>
                          <a:effectLst/>
                          <a:latin typeface="Raleway" pitchFamily="2" charset="0"/>
                          <a:ea typeface="Raleway" pitchFamily="2" charset="0"/>
                          <a:cs typeface="Times New Roman" panose="02020603050405020304" pitchFamily="18" charset="0"/>
                        </a:rPr>
                        <a:t>- The scheme increases the level of passive surveillance which is shown to deter anti-social behaviour</a:t>
                      </a:r>
                      <a:br>
                        <a:rPr lang="en-GB" sz="1200" dirty="0">
                          <a:solidFill>
                            <a:schemeClr val="tx1"/>
                          </a:solidFill>
                          <a:effectLst/>
                          <a:latin typeface="Raleway" pitchFamily="2" charset="0"/>
                          <a:ea typeface="Raleway" pitchFamily="2" charset="0"/>
                          <a:cs typeface="Times New Roman" panose="02020603050405020304" pitchFamily="18" charset="0"/>
                        </a:rPr>
                      </a:br>
                      <a:r>
                        <a:rPr lang="en-GB" sz="1200" dirty="0">
                          <a:solidFill>
                            <a:schemeClr val="tx1"/>
                          </a:solidFill>
                          <a:effectLst/>
                          <a:latin typeface="Raleway" pitchFamily="2" charset="0"/>
                          <a:ea typeface="Raleway" pitchFamily="2" charset="0"/>
                          <a:cs typeface="Times New Roman" panose="02020603050405020304" pitchFamily="18" charset="0"/>
                        </a:rPr>
                        <a:t>- Public Lighting improvements are included as part of the scheme and will be considered further at the detailed design stage.</a:t>
                      </a:r>
                      <a:endParaRPr lang="en-IE" sz="12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1049454"/>
                  </a:ext>
                </a:extLst>
              </a:tr>
              <a:tr h="791453">
                <a:tc>
                  <a:txBody>
                    <a:bodyPr/>
                    <a:lstStyle/>
                    <a:p>
                      <a:pPr>
                        <a:lnSpc>
                          <a:spcPct val="107000"/>
                        </a:lnSpc>
                        <a:spcAft>
                          <a:spcPts val="800"/>
                        </a:spcAft>
                      </a:pPr>
                      <a:r>
                        <a:rPr lang="en-US" sz="1200">
                          <a:solidFill>
                            <a:schemeClr val="tx1"/>
                          </a:solidFill>
                          <a:effectLst/>
                          <a:latin typeface="Raleway" pitchFamily="2" charset="0"/>
                          <a:ea typeface="Raleway" pitchFamily="2" charset="0"/>
                          <a:cs typeface="Times New Roman" panose="02020603050405020304" pitchFamily="18" charset="0"/>
                        </a:rPr>
                        <a:t>Narrowing of Junctions</a:t>
                      </a:r>
                      <a:endParaRPr lang="en-IE" sz="120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dirty="0">
                          <a:solidFill>
                            <a:schemeClr val="tx1"/>
                          </a:solidFill>
                          <a:effectLst/>
                          <a:latin typeface="Raleway" pitchFamily="2" charset="0"/>
                          <a:ea typeface="Raleway" pitchFamily="2" charset="0"/>
                          <a:cs typeface="Times New Roman" panose="02020603050405020304" pitchFamily="18" charset="0"/>
                        </a:rPr>
                        <a:t>Concern regarding the ability to turn in and out of entrances with tight radii</a:t>
                      </a:r>
                      <a:endParaRPr lang="en-IE" sz="12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dirty="0">
                          <a:solidFill>
                            <a:schemeClr val="tx1"/>
                          </a:solidFill>
                          <a:effectLst/>
                          <a:latin typeface="Raleway" pitchFamily="2" charset="0"/>
                          <a:ea typeface="Raleway" pitchFamily="2" charset="0"/>
                          <a:cs typeface="Times New Roman" panose="02020603050405020304" pitchFamily="18" charset="0"/>
                        </a:rPr>
                        <a:t>- Junctions will be designed in accordance with National Design Standards and will not impact on the ability of any vehicles turning left or right, however, drivers may have to drive more slowly at junctions. This will have the added benefit if improved safety.</a:t>
                      </a:r>
                      <a:endParaRPr lang="en-IE" sz="12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2008589"/>
                  </a:ext>
                </a:extLst>
              </a:tr>
              <a:tr h="924777">
                <a:tc>
                  <a:txBody>
                    <a:bodyPr/>
                    <a:lstStyle/>
                    <a:p>
                      <a:pPr>
                        <a:lnSpc>
                          <a:spcPct val="107000"/>
                        </a:lnSpc>
                        <a:spcAft>
                          <a:spcPts val="800"/>
                        </a:spcAft>
                      </a:pPr>
                      <a:r>
                        <a:rPr lang="en-US" sz="1200">
                          <a:solidFill>
                            <a:schemeClr val="tx1"/>
                          </a:solidFill>
                          <a:effectLst/>
                          <a:latin typeface="Raleway" pitchFamily="2" charset="0"/>
                          <a:ea typeface="Raleway" pitchFamily="2" charset="0"/>
                          <a:cs typeface="Times New Roman" panose="02020603050405020304" pitchFamily="18" charset="0"/>
                        </a:rPr>
                        <a:t>Request for a Playground</a:t>
                      </a:r>
                      <a:endParaRPr lang="en-IE" sz="120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a:solidFill>
                            <a:schemeClr val="tx1"/>
                          </a:solidFill>
                          <a:effectLst/>
                          <a:latin typeface="Raleway" pitchFamily="2" charset="0"/>
                          <a:ea typeface="Raleway" pitchFamily="2" charset="0"/>
                          <a:cs typeface="Times New Roman" panose="02020603050405020304" pitchFamily="18" charset="0"/>
                        </a:rPr>
                        <a:t>Requests for a playground</a:t>
                      </a:r>
                      <a:endParaRPr lang="en-IE" sz="120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dirty="0">
                          <a:solidFill>
                            <a:schemeClr val="tx1"/>
                          </a:solidFill>
                          <a:effectLst/>
                          <a:latin typeface="Raleway" pitchFamily="2" charset="0"/>
                          <a:ea typeface="Raleway" pitchFamily="2" charset="0"/>
                          <a:cs typeface="Times New Roman" panose="02020603050405020304" pitchFamily="18" charset="0"/>
                        </a:rPr>
                        <a:t>- Natural play features are provided but no formal playground is proposed under this scheme and there is insufficient budget to provide a new play space within this scheme.</a:t>
                      </a:r>
                      <a:br>
                        <a:rPr lang="en-GB" sz="1200" dirty="0">
                          <a:solidFill>
                            <a:schemeClr val="tx1"/>
                          </a:solidFill>
                          <a:effectLst/>
                          <a:latin typeface="Raleway" pitchFamily="2" charset="0"/>
                          <a:ea typeface="Raleway" pitchFamily="2" charset="0"/>
                          <a:cs typeface="Times New Roman" panose="02020603050405020304" pitchFamily="18" charset="0"/>
                        </a:rPr>
                      </a:br>
                      <a:r>
                        <a:rPr lang="en-GB" sz="1200" dirty="0">
                          <a:solidFill>
                            <a:schemeClr val="tx1"/>
                          </a:solidFill>
                          <a:effectLst/>
                          <a:latin typeface="Raleway" pitchFamily="2" charset="0"/>
                          <a:ea typeface="Raleway" pitchFamily="2" charset="0"/>
                          <a:cs typeface="Times New Roman" panose="02020603050405020304" pitchFamily="18" charset="0"/>
                        </a:rPr>
                        <a:t>- However, the scheme will deliver improved connectivity to the soon be revamped St. Cuthberts Park is part of the scheme</a:t>
                      </a:r>
                      <a:endParaRPr lang="en-IE" sz="12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224299"/>
                  </a:ext>
                </a:extLst>
              </a:tr>
              <a:tr h="616985">
                <a:tc>
                  <a:txBody>
                    <a:bodyPr/>
                    <a:lstStyle/>
                    <a:p>
                      <a:pPr>
                        <a:lnSpc>
                          <a:spcPct val="107000"/>
                        </a:lnSpc>
                        <a:spcAft>
                          <a:spcPts val="800"/>
                        </a:spcAft>
                      </a:pPr>
                      <a:r>
                        <a:rPr lang="en-GB" sz="1200">
                          <a:solidFill>
                            <a:schemeClr val="tx1"/>
                          </a:solidFill>
                          <a:effectLst/>
                          <a:latin typeface="Raleway" pitchFamily="2" charset="0"/>
                          <a:ea typeface="Raleway" pitchFamily="2" charset="0"/>
                          <a:cs typeface="Times New Roman" panose="02020603050405020304" pitchFamily="18" charset="0"/>
                        </a:rPr>
                        <a:t>Reduction in Parking and Accessible Bays</a:t>
                      </a:r>
                      <a:endParaRPr lang="en-IE" sz="120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a:solidFill>
                            <a:schemeClr val="tx1"/>
                          </a:solidFill>
                          <a:effectLst/>
                          <a:latin typeface="Raleway" pitchFamily="2" charset="0"/>
                          <a:ea typeface="Raleway" pitchFamily="2" charset="0"/>
                          <a:cs typeface="Times New Roman" panose="02020603050405020304" pitchFamily="18" charset="0"/>
                        </a:rPr>
                        <a:t>Concerns regarding the removal of on street parking</a:t>
                      </a:r>
                      <a:endParaRPr lang="en-IE" sz="120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dirty="0">
                          <a:solidFill>
                            <a:schemeClr val="tx1"/>
                          </a:solidFill>
                          <a:effectLst/>
                          <a:latin typeface="Raleway" pitchFamily="2" charset="0"/>
                          <a:ea typeface="Raleway" pitchFamily="2" charset="0"/>
                          <a:cs typeface="Times New Roman" panose="02020603050405020304" pitchFamily="18" charset="0"/>
                        </a:rPr>
                        <a:t>- Surveys have shown ample available parking is available in the Bawnogue Shopping Centre</a:t>
                      </a:r>
                      <a:br>
                        <a:rPr lang="en-GB" sz="1200" dirty="0">
                          <a:solidFill>
                            <a:schemeClr val="tx1"/>
                          </a:solidFill>
                          <a:effectLst/>
                          <a:latin typeface="Raleway" pitchFamily="2" charset="0"/>
                          <a:ea typeface="Raleway" pitchFamily="2" charset="0"/>
                          <a:cs typeface="Times New Roman" panose="02020603050405020304" pitchFamily="18" charset="0"/>
                        </a:rPr>
                      </a:br>
                      <a:r>
                        <a:rPr lang="en-GB" sz="1200" dirty="0">
                          <a:solidFill>
                            <a:schemeClr val="tx1"/>
                          </a:solidFill>
                          <a:effectLst/>
                          <a:latin typeface="Raleway" pitchFamily="2" charset="0"/>
                          <a:ea typeface="Raleway" pitchFamily="2" charset="0"/>
                          <a:cs typeface="Times New Roman" panose="02020603050405020304" pitchFamily="18" charset="0"/>
                        </a:rPr>
                        <a:t>- The re-allocation of vehicle space to public realm space is a crucial part of these schemes</a:t>
                      </a:r>
                      <a:endParaRPr lang="en-IE" sz="12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8317233"/>
                  </a:ext>
                </a:extLst>
              </a:tr>
              <a:tr h="391479">
                <a:tc>
                  <a:txBody>
                    <a:bodyPr/>
                    <a:lstStyle/>
                    <a:p>
                      <a:pPr>
                        <a:lnSpc>
                          <a:spcPct val="107000"/>
                        </a:lnSpc>
                        <a:spcAft>
                          <a:spcPts val="800"/>
                        </a:spcAft>
                      </a:pPr>
                      <a:r>
                        <a:rPr lang="en-US" sz="1200">
                          <a:solidFill>
                            <a:schemeClr val="tx1"/>
                          </a:solidFill>
                          <a:effectLst/>
                          <a:latin typeface="Raleway" pitchFamily="2" charset="0"/>
                          <a:ea typeface="Raleway" pitchFamily="2" charset="0"/>
                          <a:cs typeface="Times New Roman" panose="02020603050405020304" pitchFamily="18" charset="0"/>
                        </a:rPr>
                        <a:t>Responsibility of Maintenance</a:t>
                      </a:r>
                      <a:endParaRPr lang="en-IE" sz="120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a:solidFill>
                            <a:schemeClr val="tx1"/>
                          </a:solidFill>
                          <a:effectLst/>
                          <a:latin typeface="Raleway" pitchFamily="2" charset="0"/>
                          <a:ea typeface="Raleway" pitchFamily="2" charset="0"/>
                          <a:cs typeface="Times New Roman" panose="02020603050405020304" pitchFamily="18" charset="0"/>
                        </a:rPr>
                        <a:t>Council to ensure the scheme is maintained to the correct standard</a:t>
                      </a:r>
                      <a:endParaRPr lang="en-IE" sz="120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200" dirty="0">
                          <a:solidFill>
                            <a:schemeClr val="tx1"/>
                          </a:solidFill>
                          <a:effectLst/>
                          <a:latin typeface="Raleway" pitchFamily="2" charset="0"/>
                          <a:ea typeface="Raleway" pitchFamily="2" charset="0"/>
                          <a:cs typeface="Times New Roman" panose="02020603050405020304" pitchFamily="18" charset="0"/>
                        </a:rPr>
                        <a:t>- SDCC will fully maintain the delivered scheme including road, cycleways, and soft landscaping</a:t>
                      </a:r>
                      <a:endParaRPr lang="en-IE" sz="1200" dirty="0">
                        <a:solidFill>
                          <a:schemeClr val="tx1"/>
                        </a:solidFill>
                        <a:effectLst/>
                        <a:latin typeface="Raleway SemiBold" pitchFamily="2" charset="0"/>
                        <a:ea typeface="Raleway" pitchFamily="2" charset="0"/>
                        <a:cs typeface="Times New Roman" panose="02020603050405020304" pitchFamily="18" charset="0"/>
                      </a:endParaRPr>
                    </a:p>
                  </a:txBody>
                  <a:tcPr marL="50970" marR="509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021288"/>
                  </a:ext>
                </a:extLst>
              </a:tr>
            </a:tbl>
          </a:graphicData>
        </a:graphic>
      </p:graphicFrame>
    </p:spTree>
    <p:extLst>
      <p:ext uri="{BB962C8B-B14F-4D97-AF65-F5344CB8AC3E}">
        <p14:creationId xmlns:p14="http://schemas.microsoft.com/office/powerpoint/2010/main" val="284409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8"/>
          <p:cNvSpPr>
            <a:spLocks noChangeArrowheads="1"/>
          </p:cNvSpPr>
          <p:nvPr/>
        </p:nvSpPr>
        <p:spPr bwMode="auto">
          <a:xfrm>
            <a:off x="244805" y="1116105"/>
            <a:ext cx="10053918" cy="462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en-US" altLang="en-US" sz="3600" b="1" dirty="0">
                <a:solidFill>
                  <a:srgbClr val="D95E00"/>
                </a:solidFill>
              </a:rPr>
              <a:t>Recommendation</a:t>
            </a:r>
          </a:p>
          <a:p>
            <a:pPr marL="0" indent="0">
              <a:buNone/>
            </a:pPr>
            <a:endParaRPr lang="en-US" b="1" dirty="0">
              <a:solidFill>
                <a:srgbClr val="D95E00"/>
              </a:solidFill>
              <a:cs typeface="Arial" panose="020B0604020202020204" pitchFamily="34" charset="0"/>
            </a:endParaRPr>
          </a:p>
          <a:p>
            <a:r>
              <a:rPr lang="en-US" altLang="en-US" sz="1800" dirty="0">
                <a:solidFill>
                  <a:srgbClr val="51626F"/>
                </a:solidFill>
                <a:cs typeface="Arial" panose="020B0604020202020204" pitchFamily="34" charset="0"/>
              </a:rPr>
              <a:t>Following consideration of the submissions received, the Chief Executive is of the view that the minor issues raised by way of submissions and survey responses can be addressed at detailed design stage and as outlined in the CE Report.</a:t>
            </a:r>
          </a:p>
          <a:p>
            <a:endParaRPr lang="en-US" altLang="en-US" sz="1800" dirty="0">
              <a:solidFill>
                <a:srgbClr val="51626F"/>
              </a:solidFill>
              <a:cs typeface="Arial" panose="020B0604020202020204" pitchFamily="34" charset="0"/>
            </a:endParaRPr>
          </a:p>
          <a:p>
            <a:r>
              <a:rPr lang="en-US" altLang="en-US" sz="1800" dirty="0">
                <a:solidFill>
                  <a:srgbClr val="51626F"/>
                </a:solidFill>
                <a:cs typeface="Arial" panose="020B0604020202020204" pitchFamily="34" charset="0"/>
              </a:rPr>
              <a:t>It is recommended that as the proposal is consistent with County Development Plan and the proper planning and sustainable development of the area, that the council proceed with the Part 8 proposal for the Bawnogue District Centre Enhancement Scheme</a:t>
            </a:r>
            <a:endParaRPr lang="en-US" altLang="en-US" sz="2400" dirty="0">
              <a:solidFill>
                <a:srgbClr val="51626F"/>
              </a:solidFill>
            </a:endParaRPr>
          </a:p>
        </p:txBody>
      </p:sp>
    </p:spTree>
    <p:extLst>
      <p:ext uri="{BB962C8B-B14F-4D97-AF65-F5344CB8AC3E}">
        <p14:creationId xmlns:p14="http://schemas.microsoft.com/office/powerpoint/2010/main" val="3232267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1380</TotalTime>
  <Words>783</Words>
  <Application>Microsoft Office PowerPoint</Application>
  <PresentationFormat>Widescreen</PresentationFormat>
  <Paragraphs>126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Raleway</vt:lpstr>
      <vt:lpstr>Raleway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Dublin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Qoutes</dc:title>
  <dc:creator>Mary Connell</dc:creator>
  <cp:lastModifiedBy>Gary Walsh</cp:lastModifiedBy>
  <cp:revision>98</cp:revision>
  <dcterms:created xsi:type="dcterms:W3CDTF">2017-09-01T12:10:35Z</dcterms:created>
  <dcterms:modified xsi:type="dcterms:W3CDTF">2024-02-06T13:01:07Z</dcterms:modified>
</cp:coreProperties>
</file>