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387" r:id="rId5"/>
    <p:sldId id="423" r:id="rId6"/>
    <p:sldId id="438" r:id="rId7"/>
    <p:sldId id="406" r:id="rId8"/>
    <p:sldId id="436" r:id="rId9"/>
    <p:sldId id="418" r:id="rId10"/>
    <p:sldId id="419" r:id="rId11"/>
    <p:sldId id="426" r:id="rId12"/>
    <p:sldId id="428" r:id="rId13"/>
    <p:sldId id="427" r:id="rId14"/>
    <p:sldId id="437" r:id="rId15"/>
    <p:sldId id="422" r:id="rId16"/>
    <p:sldId id="440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56" autoAdjust="0"/>
  </p:normalViewPr>
  <p:slideViewPr>
    <p:cSldViewPr snapToGrid="0">
      <p:cViewPr varScale="1">
        <p:scale>
          <a:sx n="55" d="100"/>
          <a:sy n="55" d="100"/>
        </p:scale>
        <p:origin x="10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55CB7-55F9-48A2-809A-FE5A17DF358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CF17C-92FF-471A-8CD7-94EB98C605D3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IE" dirty="0"/>
            <a:t>Draft Climate Action Plan 2024-2029 Targets</a:t>
          </a:r>
          <a:endParaRPr lang="en-US" dirty="0"/>
        </a:p>
      </dgm:t>
    </dgm:pt>
    <dgm:pt modelId="{2FD1A774-FB8A-4F02-A19B-23B5F714E0BB}" type="parTrans" cxnId="{2A4C9715-5593-48C3-A50D-39FA90B68692}">
      <dgm:prSet/>
      <dgm:spPr/>
      <dgm:t>
        <a:bodyPr/>
        <a:lstStyle/>
        <a:p>
          <a:endParaRPr lang="en-US"/>
        </a:p>
      </dgm:t>
    </dgm:pt>
    <dgm:pt modelId="{3461A5A3-748B-47F1-99F4-202844DF805A}" type="sibTrans" cxnId="{2A4C9715-5593-48C3-A50D-39FA90B68692}">
      <dgm:prSet/>
      <dgm:spPr/>
      <dgm:t>
        <a:bodyPr/>
        <a:lstStyle/>
        <a:p>
          <a:endParaRPr lang="en-US"/>
        </a:p>
      </dgm:t>
    </dgm:pt>
    <dgm:pt modelId="{D7CBB2A2-EBC3-409A-B8D7-3148C39091F7}">
      <dgm:prSet/>
      <dgm:spPr/>
      <dgm:t>
        <a:bodyPr/>
        <a:lstStyle/>
        <a:p>
          <a:r>
            <a:rPr lang="en-IE"/>
            <a:t>50% improvement in the Council’s energy efficiency by 2030; </a:t>
          </a:r>
          <a:endParaRPr lang="en-US" dirty="0"/>
        </a:p>
      </dgm:t>
    </dgm:pt>
    <dgm:pt modelId="{AAC3859B-87D8-4B75-AFD5-6C15C78ABA6B}" type="parTrans" cxnId="{8F6F0270-644D-4299-91C7-4499F74AF96A}">
      <dgm:prSet/>
      <dgm:spPr/>
      <dgm:t>
        <a:bodyPr/>
        <a:lstStyle/>
        <a:p>
          <a:endParaRPr lang="en-US"/>
        </a:p>
      </dgm:t>
    </dgm:pt>
    <dgm:pt modelId="{38030546-4F13-41F9-978A-AC75ADBCC785}" type="sibTrans" cxnId="{8F6F0270-644D-4299-91C7-4499F74AF96A}">
      <dgm:prSet/>
      <dgm:spPr/>
      <dgm:t>
        <a:bodyPr/>
        <a:lstStyle/>
        <a:p>
          <a:endParaRPr lang="en-US"/>
        </a:p>
      </dgm:t>
    </dgm:pt>
    <dgm:pt modelId="{6237C4EB-1198-4502-8869-13BB4C18DC6D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IE" dirty="0"/>
            <a:t>6 Action Areas in SDCC’s Draft CAP</a:t>
          </a:r>
          <a:endParaRPr lang="en-US" dirty="0"/>
        </a:p>
      </dgm:t>
    </dgm:pt>
    <dgm:pt modelId="{1A73ED00-FFD4-4AF7-94C0-78A607ED2928}" type="parTrans" cxnId="{086AFF2B-56D4-464F-B85B-172AD76CEB97}">
      <dgm:prSet/>
      <dgm:spPr/>
      <dgm:t>
        <a:bodyPr/>
        <a:lstStyle/>
        <a:p>
          <a:endParaRPr lang="en-US"/>
        </a:p>
      </dgm:t>
    </dgm:pt>
    <dgm:pt modelId="{F50FFCD5-D5E9-45F9-9287-5EE32CD1D761}" type="sibTrans" cxnId="{086AFF2B-56D4-464F-B85B-172AD76CEB97}">
      <dgm:prSet/>
      <dgm:spPr/>
      <dgm:t>
        <a:bodyPr/>
        <a:lstStyle/>
        <a:p>
          <a:endParaRPr lang="en-US"/>
        </a:p>
      </dgm:t>
    </dgm:pt>
    <dgm:pt modelId="{1B877331-7415-48DE-96E5-72E24F5B85EB}">
      <dgm:prSet/>
      <dgm:spPr/>
      <dgm:t>
        <a:bodyPr/>
        <a:lstStyle/>
        <a:p>
          <a:r>
            <a:rPr lang="en-IE" dirty="0"/>
            <a:t>Transport</a:t>
          </a:r>
          <a:endParaRPr lang="en-US" dirty="0"/>
        </a:p>
      </dgm:t>
    </dgm:pt>
    <dgm:pt modelId="{79C3A634-790A-4B7E-B804-006735951561}" type="parTrans" cxnId="{D25016FE-73AB-4998-A56D-CAE31DE49880}">
      <dgm:prSet/>
      <dgm:spPr/>
      <dgm:t>
        <a:bodyPr/>
        <a:lstStyle/>
        <a:p>
          <a:endParaRPr lang="en-US"/>
        </a:p>
      </dgm:t>
    </dgm:pt>
    <dgm:pt modelId="{488D07C2-0C52-4CAB-95A3-C10B7977B9F2}" type="sibTrans" cxnId="{D25016FE-73AB-4998-A56D-CAE31DE49880}">
      <dgm:prSet/>
      <dgm:spPr/>
      <dgm:t>
        <a:bodyPr/>
        <a:lstStyle/>
        <a:p>
          <a:endParaRPr lang="en-US"/>
        </a:p>
      </dgm:t>
    </dgm:pt>
    <dgm:pt modelId="{FB0CA16C-40EA-482F-BCD1-5D2D551B549D}">
      <dgm:prSet/>
      <dgm:spPr/>
      <dgm:t>
        <a:bodyPr/>
        <a:lstStyle/>
        <a:p>
          <a:r>
            <a:rPr lang="en-IE"/>
            <a:t>Flood Resilience</a:t>
          </a:r>
          <a:endParaRPr lang="en-US"/>
        </a:p>
      </dgm:t>
    </dgm:pt>
    <dgm:pt modelId="{87E487B6-93DB-40E5-A02F-C4F42D6CFA64}" type="parTrans" cxnId="{CEE8E1C7-E091-4D2E-ABCE-9C85EAA72D47}">
      <dgm:prSet/>
      <dgm:spPr/>
      <dgm:t>
        <a:bodyPr/>
        <a:lstStyle/>
        <a:p>
          <a:endParaRPr lang="en-US"/>
        </a:p>
      </dgm:t>
    </dgm:pt>
    <dgm:pt modelId="{AC8377BA-2B9F-4FBD-9406-83C42CDDB86A}" type="sibTrans" cxnId="{CEE8E1C7-E091-4D2E-ABCE-9C85EAA72D47}">
      <dgm:prSet/>
      <dgm:spPr/>
      <dgm:t>
        <a:bodyPr/>
        <a:lstStyle/>
        <a:p>
          <a:endParaRPr lang="en-US"/>
        </a:p>
      </dgm:t>
    </dgm:pt>
    <dgm:pt modelId="{6A08011D-2F69-4433-BA25-37DD4D409DFF}">
      <dgm:prSet/>
      <dgm:spPr/>
      <dgm:t>
        <a:bodyPr/>
        <a:lstStyle/>
        <a:p>
          <a:r>
            <a:rPr lang="en-IE"/>
            <a:t>Nature Based Solutions </a:t>
          </a:r>
          <a:endParaRPr lang="en-US"/>
        </a:p>
      </dgm:t>
    </dgm:pt>
    <dgm:pt modelId="{4FB68D67-BA5E-45CB-A63D-D498F314749F}" type="parTrans" cxnId="{932183D7-3FD3-44D8-B2A2-DC895A085CF6}">
      <dgm:prSet/>
      <dgm:spPr/>
      <dgm:t>
        <a:bodyPr/>
        <a:lstStyle/>
        <a:p>
          <a:endParaRPr lang="en-US"/>
        </a:p>
      </dgm:t>
    </dgm:pt>
    <dgm:pt modelId="{2EDA9FDC-1BE3-4451-9B38-99531D244552}" type="sibTrans" cxnId="{932183D7-3FD3-44D8-B2A2-DC895A085CF6}">
      <dgm:prSet/>
      <dgm:spPr/>
      <dgm:t>
        <a:bodyPr/>
        <a:lstStyle/>
        <a:p>
          <a:endParaRPr lang="en-US"/>
        </a:p>
      </dgm:t>
    </dgm:pt>
    <dgm:pt modelId="{3CBD450D-24EB-45D8-9916-97E6EEE36E6C}">
      <dgm:prSet/>
      <dgm:spPr/>
      <dgm:t>
        <a:bodyPr/>
        <a:lstStyle/>
        <a:p>
          <a:r>
            <a:rPr lang="en-IE" b="0" dirty="0">
              <a:solidFill>
                <a:schemeClr val="tx1"/>
              </a:solidFill>
            </a:rPr>
            <a:t>Circular Economy and Resource Management</a:t>
          </a:r>
          <a:endParaRPr lang="en-US" b="0" dirty="0">
            <a:solidFill>
              <a:schemeClr val="tx1"/>
            </a:solidFill>
          </a:endParaRPr>
        </a:p>
      </dgm:t>
    </dgm:pt>
    <dgm:pt modelId="{13215D9B-CB81-427D-8FD8-664CDBAD57BC}" type="parTrans" cxnId="{63EB4751-EEAB-41BE-BE81-4FF28EC9C899}">
      <dgm:prSet/>
      <dgm:spPr/>
      <dgm:t>
        <a:bodyPr/>
        <a:lstStyle/>
        <a:p>
          <a:endParaRPr lang="en-US"/>
        </a:p>
      </dgm:t>
    </dgm:pt>
    <dgm:pt modelId="{2ADA7F83-3BC4-45B5-873C-17AF5D71E997}" type="sibTrans" cxnId="{63EB4751-EEAB-41BE-BE81-4FF28EC9C899}">
      <dgm:prSet/>
      <dgm:spPr/>
      <dgm:t>
        <a:bodyPr/>
        <a:lstStyle/>
        <a:p>
          <a:endParaRPr lang="en-US"/>
        </a:p>
      </dgm:t>
    </dgm:pt>
    <dgm:pt modelId="{5CDB9118-6830-43F6-B2D5-C726F01881BF}">
      <dgm:prSet/>
      <dgm:spPr/>
      <dgm:t>
        <a:bodyPr/>
        <a:lstStyle/>
        <a:p>
          <a:r>
            <a:rPr lang="en-IE" b="0" dirty="0">
              <a:solidFill>
                <a:schemeClr val="tx1"/>
              </a:solidFill>
            </a:rPr>
            <a:t>Community Engagement</a:t>
          </a:r>
          <a:endParaRPr lang="en-US" b="0" dirty="0">
            <a:solidFill>
              <a:schemeClr val="tx1"/>
            </a:solidFill>
          </a:endParaRPr>
        </a:p>
      </dgm:t>
    </dgm:pt>
    <dgm:pt modelId="{87284A10-ED04-4736-BB63-895D704EE043}" type="parTrans" cxnId="{3F29E629-1030-442B-97E2-F238C2901C64}">
      <dgm:prSet/>
      <dgm:spPr/>
      <dgm:t>
        <a:bodyPr/>
        <a:lstStyle/>
        <a:p>
          <a:endParaRPr lang="en-US"/>
        </a:p>
      </dgm:t>
    </dgm:pt>
    <dgm:pt modelId="{5319BDC3-94EE-442E-BB6D-0F2CCE3293D1}" type="sibTrans" cxnId="{3F29E629-1030-442B-97E2-F238C2901C64}">
      <dgm:prSet/>
      <dgm:spPr/>
      <dgm:t>
        <a:bodyPr/>
        <a:lstStyle/>
        <a:p>
          <a:endParaRPr lang="en-US"/>
        </a:p>
      </dgm:t>
    </dgm:pt>
    <dgm:pt modelId="{B0553791-F49C-4C81-B98B-48326BAABDE6}">
      <dgm:prSet/>
      <dgm:spPr/>
      <dgm:t>
        <a:bodyPr/>
        <a:lstStyle/>
        <a:p>
          <a:r>
            <a:rPr lang="en-IE" dirty="0"/>
            <a:t>Energy &amp; Buildings</a:t>
          </a:r>
          <a:endParaRPr lang="en-US" dirty="0"/>
        </a:p>
      </dgm:t>
    </dgm:pt>
    <dgm:pt modelId="{08846999-8D19-4478-BBDD-0FC90F7EC2F1}" type="sibTrans" cxnId="{6C582D18-C3BA-4D16-9DDE-159CF38C427D}">
      <dgm:prSet/>
      <dgm:spPr/>
      <dgm:t>
        <a:bodyPr/>
        <a:lstStyle/>
        <a:p>
          <a:endParaRPr lang="en-US"/>
        </a:p>
      </dgm:t>
    </dgm:pt>
    <dgm:pt modelId="{DAD04919-F9A1-471F-9CFE-D5162E7E0895}" type="parTrans" cxnId="{6C582D18-C3BA-4D16-9DDE-159CF38C427D}">
      <dgm:prSet/>
      <dgm:spPr/>
      <dgm:t>
        <a:bodyPr/>
        <a:lstStyle/>
        <a:p>
          <a:endParaRPr lang="en-US"/>
        </a:p>
      </dgm:t>
    </dgm:pt>
    <dgm:pt modelId="{23AF9C57-9CEB-499B-93E0-35C8A87C2D29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E"/>
            <a:t>51% reduction in the Council’s greenhouse gas emissions by 2030; </a:t>
          </a:r>
        </a:p>
      </dgm:t>
    </dgm:pt>
    <dgm:pt modelId="{93555CAF-7F89-4451-9F64-46DA0BB57379}" type="parTrans" cxnId="{F223E4BA-691F-4A6D-BCAF-7D45BB595EC4}">
      <dgm:prSet/>
      <dgm:spPr/>
      <dgm:t>
        <a:bodyPr/>
        <a:lstStyle/>
        <a:p>
          <a:endParaRPr lang="en-IE"/>
        </a:p>
      </dgm:t>
    </dgm:pt>
    <dgm:pt modelId="{4AB7C495-90E9-4945-9E83-FA47A2FF12BE}" type="sibTrans" cxnId="{F223E4BA-691F-4A6D-BCAF-7D45BB595EC4}">
      <dgm:prSet/>
      <dgm:spPr/>
      <dgm:t>
        <a:bodyPr/>
        <a:lstStyle/>
        <a:p>
          <a:endParaRPr lang="en-IE"/>
        </a:p>
      </dgm:t>
    </dgm:pt>
    <dgm:pt modelId="{7280627F-9BB2-45D3-B828-D173D85C0362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E"/>
            <a:t>To make Dublin a climate resilient region, by reducing the impacts of future climate change-related events; and </a:t>
          </a:r>
        </a:p>
      </dgm:t>
    </dgm:pt>
    <dgm:pt modelId="{1C601325-19D5-4FF2-80FE-D6093761E1E5}" type="parTrans" cxnId="{5EDD2599-BF3B-464C-8061-9C0C536CF929}">
      <dgm:prSet/>
      <dgm:spPr/>
      <dgm:t>
        <a:bodyPr/>
        <a:lstStyle/>
        <a:p>
          <a:endParaRPr lang="en-IE"/>
        </a:p>
      </dgm:t>
    </dgm:pt>
    <dgm:pt modelId="{6C30A217-8CEE-4B5A-9EFC-9A036E6263A2}" type="sibTrans" cxnId="{5EDD2599-BF3B-464C-8061-9C0C536CF929}">
      <dgm:prSet/>
      <dgm:spPr/>
      <dgm:t>
        <a:bodyPr/>
        <a:lstStyle/>
        <a:p>
          <a:endParaRPr lang="en-IE"/>
        </a:p>
      </dgm:t>
    </dgm:pt>
    <dgm:pt modelId="{EA5AE8EF-0312-4E71-9EA3-D52E9987C6C4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IE" dirty="0"/>
            <a:t>To actively engage and inform our communities on climate action. </a:t>
          </a:r>
        </a:p>
      </dgm:t>
    </dgm:pt>
    <dgm:pt modelId="{F49B160E-537F-48A4-AC01-930B8A733A94}" type="parTrans" cxnId="{4B671134-C6FD-48E7-8E7E-6EB650650DA1}">
      <dgm:prSet/>
      <dgm:spPr/>
      <dgm:t>
        <a:bodyPr/>
        <a:lstStyle/>
        <a:p>
          <a:endParaRPr lang="en-IE"/>
        </a:p>
      </dgm:t>
    </dgm:pt>
    <dgm:pt modelId="{4751973B-26C4-4D57-A930-AB0287235ED1}" type="sibTrans" cxnId="{4B671134-C6FD-48E7-8E7E-6EB650650DA1}">
      <dgm:prSet/>
      <dgm:spPr/>
      <dgm:t>
        <a:bodyPr/>
        <a:lstStyle/>
        <a:p>
          <a:endParaRPr lang="en-IE"/>
        </a:p>
      </dgm:t>
    </dgm:pt>
    <dgm:pt modelId="{C3501374-092E-482E-B3A5-09818800F877}" type="pres">
      <dgm:prSet presAssocID="{71455CB7-55F9-48A2-809A-FE5A17DF3587}" presName="linear" presStyleCnt="0">
        <dgm:presLayoutVars>
          <dgm:dir/>
          <dgm:animLvl val="lvl"/>
          <dgm:resizeHandles val="exact"/>
        </dgm:presLayoutVars>
      </dgm:prSet>
      <dgm:spPr/>
    </dgm:pt>
    <dgm:pt modelId="{A9158E69-6AE2-4E65-9961-C30A08D7AFD5}" type="pres">
      <dgm:prSet presAssocID="{84DCF17C-92FF-471A-8CD7-94EB98C605D3}" presName="parentLin" presStyleCnt="0"/>
      <dgm:spPr/>
    </dgm:pt>
    <dgm:pt modelId="{4546B67D-52E1-4C7D-AEAC-49EEE65BC68B}" type="pres">
      <dgm:prSet presAssocID="{84DCF17C-92FF-471A-8CD7-94EB98C605D3}" presName="parentLeftMargin" presStyleLbl="node1" presStyleIdx="0" presStyleCnt="2"/>
      <dgm:spPr/>
    </dgm:pt>
    <dgm:pt modelId="{3AABC5AA-7A5C-4945-A3F8-58B03A035C35}" type="pres">
      <dgm:prSet presAssocID="{84DCF17C-92FF-471A-8CD7-94EB98C605D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799BD02-E1F6-4387-B49A-F82332B3239A}" type="pres">
      <dgm:prSet presAssocID="{84DCF17C-92FF-471A-8CD7-94EB98C605D3}" presName="negativeSpace" presStyleCnt="0"/>
      <dgm:spPr/>
    </dgm:pt>
    <dgm:pt modelId="{128E6F09-6466-4F87-B266-3C9BBF4ED820}" type="pres">
      <dgm:prSet presAssocID="{84DCF17C-92FF-471A-8CD7-94EB98C605D3}" presName="childText" presStyleLbl="conFgAcc1" presStyleIdx="0" presStyleCnt="2">
        <dgm:presLayoutVars>
          <dgm:bulletEnabled val="1"/>
        </dgm:presLayoutVars>
      </dgm:prSet>
      <dgm:spPr/>
    </dgm:pt>
    <dgm:pt modelId="{4D9833C3-9A94-49BD-B64F-1A71DA5F9A70}" type="pres">
      <dgm:prSet presAssocID="{3461A5A3-748B-47F1-99F4-202844DF805A}" presName="spaceBetweenRectangles" presStyleCnt="0"/>
      <dgm:spPr/>
    </dgm:pt>
    <dgm:pt modelId="{B12EA073-5B69-4AA9-9100-F068FE69F180}" type="pres">
      <dgm:prSet presAssocID="{6237C4EB-1198-4502-8869-13BB4C18DC6D}" presName="parentLin" presStyleCnt="0"/>
      <dgm:spPr/>
    </dgm:pt>
    <dgm:pt modelId="{5E437DDE-751C-4501-A1CC-870FB74E6113}" type="pres">
      <dgm:prSet presAssocID="{6237C4EB-1198-4502-8869-13BB4C18DC6D}" presName="parentLeftMargin" presStyleLbl="node1" presStyleIdx="0" presStyleCnt="2"/>
      <dgm:spPr/>
    </dgm:pt>
    <dgm:pt modelId="{FC247AEE-1E85-42D9-918C-620EA2491F80}" type="pres">
      <dgm:prSet presAssocID="{6237C4EB-1198-4502-8869-13BB4C18DC6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EE9B3D-E9CB-42D6-98FE-06A8BB9F8D93}" type="pres">
      <dgm:prSet presAssocID="{6237C4EB-1198-4502-8869-13BB4C18DC6D}" presName="negativeSpace" presStyleCnt="0"/>
      <dgm:spPr/>
    </dgm:pt>
    <dgm:pt modelId="{01270CA7-5261-46D3-A549-F07B77D62DA9}" type="pres">
      <dgm:prSet presAssocID="{6237C4EB-1198-4502-8869-13BB4C18DC6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52DB811-AABF-4E43-A587-FE24376916E8}" type="presOf" srcId="{1B877331-7415-48DE-96E5-72E24F5B85EB}" destId="{01270CA7-5261-46D3-A549-F07B77D62DA9}" srcOrd="0" destOrd="1" presId="urn:microsoft.com/office/officeart/2005/8/layout/list1"/>
    <dgm:cxn modelId="{2A4C9715-5593-48C3-A50D-39FA90B68692}" srcId="{71455CB7-55F9-48A2-809A-FE5A17DF3587}" destId="{84DCF17C-92FF-471A-8CD7-94EB98C605D3}" srcOrd="0" destOrd="0" parTransId="{2FD1A774-FB8A-4F02-A19B-23B5F714E0BB}" sibTransId="{3461A5A3-748B-47F1-99F4-202844DF805A}"/>
    <dgm:cxn modelId="{6C582D18-C3BA-4D16-9DDE-159CF38C427D}" srcId="{6237C4EB-1198-4502-8869-13BB4C18DC6D}" destId="{B0553791-F49C-4C81-B98B-48326BAABDE6}" srcOrd="0" destOrd="0" parTransId="{DAD04919-F9A1-471F-9CFE-D5162E7E0895}" sibTransId="{08846999-8D19-4478-BBDD-0FC90F7EC2F1}"/>
    <dgm:cxn modelId="{D02A2219-20A7-4BA1-B6E6-D8589D2F2245}" type="presOf" srcId="{EA5AE8EF-0312-4E71-9EA3-D52E9987C6C4}" destId="{128E6F09-6466-4F87-B266-3C9BBF4ED820}" srcOrd="0" destOrd="3" presId="urn:microsoft.com/office/officeart/2005/8/layout/list1"/>
    <dgm:cxn modelId="{3F29E629-1030-442B-97E2-F238C2901C64}" srcId="{6237C4EB-1198-4502-8869-13BB4C18DC6D}" destId="{5CDB9118-6830-43F6-B2D5-C726F01881BF}" srcOrd="5" destOrd="0" parTransId="{87284A10-ED04-4736-BB63-895D704EE043}" sibTransId="{5319BDC3-94EE-442E-BB6D-0F2CCE3293D1}"/>
    <dgm:cxn modelId="{086AFF2B-56D4-464F-B85B-172AD76CEB97}" srcId="{71455CB7-55F9-48A2-809A-FE5A17DF3587}" destId="{6237C4EB-1198-4502-8869-13BB4C18DC6D}" srcOrd="1" destOrd="0" parTransId="{1A73ED00-FFD4-4AF7-94C0-78A607ED2928}" sibTransId="{F50FFCD5-D5E9-45F9-9287-5EE32CD1D761}"/>
    <dgm:cxn modelId="{DC0E3A32-3579-431B-839F-CC9FE74B2B8B}" type="presOf" srcId="{5CDB9118-6830-43F6-B2D5-C726F01881BF}" destId="{01270CA7-5261-46D3-A549-F07B77D62DA9}" srcOrd="0" destOrd="5" presId="urn:microsoft.com/office/officeart/2005/8/layout/list1"/>
    <dgm:cxn modelId="{4B671134-C6FD-48E7-8E7E-6EB650650DA1}" srcId="{84DCF17C-92FF-471A-8CD7-94EB98C605D3}" destId="{EA5AE8EF-0312-4E71-9EA3-D52E9987C6C4}" srcOrd="3" destOrd="0" parTransId="{F49B160E-537F-48A4-AC01-930B8A733A94}" sibTransId="{4751973B-26C4-4D57-A930-AB0287235ED1}"/>
    <dgm:cxn modelId="{42441935-AF1A-4277-BA04-C745D3370363}" type="presOf" srcId="{3CBD450D-24EB-45D8-9916-97E6EEE36E6C}" destId="{01270CA7-5261-46D3-A549-F07B77D62DA9}" srcOrd="0" destOrd="4" presId="urn:microsoft.com/office/officeart/2005/8/layout/list1"/>
    <dgm:cxn modelId="{A8FD505E-D83B-4BEA-BAF0-A5300F458718}" type="presOf" srcId="{6237C4EB-1198-4502-8869-13BB4C18DC6D}" destId="{FC247AEE-1E85-42D9-918C-620EA2491F80}" srcOrd="1" destOrd="0" presId="urn:microsoft.com/office/officeart/2005/8/layout/list1"/>
    <dgm:cxn modelId="{11BDA35F-5F5A-4083-89ED-8C01F7EE3413}" type="presOf" srcId="{B0553791-F49C-4C81-B98B-48326BAABDE6}" destId="{01270CA7-5261-46D3-A549-F07B77D62DA9}" srcOrd="0" destOrd="0" presId="urn:microsoft.com/office/officeart/2005/8/layout/list1"/>
    <dgm:cxn modelId="{770BF944-626A-4363-B762-267145E11581}" type="presOf" srcId="{D7CBB2A2-EBC3-409A-B8D7-3148C39091F7}" destId="{128E6F09-6466-4F87-B266-3C9BBF4ED820}" srcOrd="0" destOrd="0" presId="urn:microsoft.com/office/officeart/2005/8/layout/list1"/>
    <dgm:cxn modelId="{8F6F0270-644D-4299-91C7-4499F74AF96A}" srcId="{84DCF17C-92FF-471A-8CD7-94EB98C605D3}" destId="{D7CBB2A2-EBC3-409A-B8D7-3148C39091F7}" srcOrd="0" destOrd="0" parTransId="{AAC3859B-87D8-4B75-AFD5-6C15C78ABA6B}" sibTransId="{38030546-4F13-41F9-978A-AC75ADBCC785}"/>
    <dgm:cxn modelId="{7965D570-C95D-4F7D-B804-2DBB1080FDFC}" type="presOf" srcId="{FB0CA16C-40EA-482F-BCD1-5D2D551B549D}" destId="{01270CA7-5261-46D3-A549-F07B77D62DA9}" srcOrd="0" destOrd="2" presId="urn:microsoft.com/office/officeart/2005/8/layout/list1"/>
    <dgm:cxn modelId="{63EB4751-EEAB-41BE-BE81-4FF28EC9C899}" srcId="{6237C4EB-1198-4502-8869-13BB4C18DC6D}" destId="{3CBD450D-24EB-45D8-9916-97E6EEE36E6C}" srcOrd="4" destOrd="0" parTransId="{13215D9B-CB81-427D-8FD8-664CDBAD57BC}" sibTransId="{2ADA7F83-3BC4-45B5-873C-17AF5D71E997}"/>
    <dgm:cxn modelId="{41DBDE52-40F9-4070-A8DD-F9D4B1E9C72F}" type="presOf" srcId="{71455CB7-55F9-48A2-809A-FE5A17DF3587}" destId="{C3501374-092E-482E-B3A5-09818800F877}" srcOrd="0" destOrd="0" presId="urn:microsoft.com/office/officeart/2005/8/layout/list1"/>
    <dgm:cxn modelId="{008BEE75-E757-4C73-8505-C805073DFC65}" type="presOf" srcId="{84DCF17C-92FF-471A-8CD7-94EB98C605D3}" destId="{3AABC5AA-7A5C-4945-A3F8-58B03A035C35}" srcOrd="1" destOrd="0" presId="urn:microsoft.com/office/officeart/2005/8/layout/list1"/>
    <dgm:cxn modelId="{5EDD2599-BF3B-464C-8061-9C0C536CF929}" srcId="{84DCF17C-92FF-471A-8CD7-94EB98C605D3}" destId="{7280627F-9BB2-45D3-B828-D173D85C0362}" srcOrd="2" destOrd="0" parTransId="{1C601325-19D5-4FF2-80FE-D6093761E1E5}" sibTransId="{6C30A217-8CEE-4B5A-9EFC-9A036E6263A2}"/>
    <dgm:cxn modelId="{78A83899-1D6E-4347-8566-694A9EEC5C05}" type="presOf" srcId="{6237C4EB-1198-4502-8869-13BB4C18DC6D}" destId="{5E437DDE-751C-4501-A1CC-870FB74E6113}" srcOrd="0" destOrd="0" presId="urn:microsoft.com/office/officeart/2005/8/layout/list1"/>
    <dgm:cxn modelId="{F223E4BA-691F-4A6D-BCAF-7D45BB595EC4}" srcId="{84DCF17C-92FF-471A-8CD7-94EB98C605D3}" destId="{23AF9C57-9CEB-499B-93E0-35C8A87C2D29}" srcOrd="1" destOrd="0" parTransId="{93555CAF-7F89-4451-9F64-46DA0BB57379}" sibTransId="{4AB7C495-90E9-4945-9E83-FA47A2FF12BE}"/>
    <dgm:cxn modelId="{732575BC-598D-46C0-9B5D-2B496303E117}" type="presOf" srcId="{6A08011D-2F69-4433-BA25-37DD4D409DFF}" destId="{01270CA7-5261-46D3-A549-F07B77D62DA9}" srcOrd="0" destOrd="3" presId="urn:microsoft.com/office/officeart/2005/8/layout/list1"/>
    <dgm:cxn modelId="{CEE8E1C7-E091-4D2E-ABCE-9C85EAA72D47}" srcId="{6237C4EB-1198-4502-8869-13BB4C18DC6D}" destId="{FB0CA16C-40EA-482F-BCD1-5D2D551B549D}" srcOrd="2" destOrd="0" parTransId="{87E487B6-93DB-40E5-A02F-C4F42D6CFA64}" sibTransId="{AC8377BA-2B9F-4FBD-9406-83C42CDDB86A}"/>
    <dgm:cxn modelId="{CE02EECD-03AB-4B7C-8C29-B2640BF0ED05}" type="presOf" srcId="{84DCF17C-92FF-471A-8CD7-94EB98C605D3}" destId="{4546B67D-52E1-4C7D-AEAC-49EEE65BC68B}" srcOrd="0" destOrd="0" presId="urn:microsoft.com/office/officeart/2005/8/layout/list1"/>
    <dgm:cxn modelId="{932183D7-3FD3-44D8-B2A2-DC895A085CF6}" srcId="{6237C4EB-1198-4502-8869-13BB4C18DC6D}" destId="{6A08011D-2F69-4433-BA25-37DD4D409DFF}" srcOrd="3" destOrd="0" parTransId="{4FB68D67-BA5E-45CB-A63D-D498F314749F}" sibTransId="{2EDA9FDC-1BE3-4451-9B38-99531D244552}"/>
    <dgm:cxn modelId="{404BA9EB-9BD2-4FD6-800F-9761EB78E7A3}" type="presOf" srcId="{7280627F-9BB2-45D3-B828-D173D85C0362}" destId="{128E6F09-6466-4F87-B266-3C9BBF4ED820}" srcOrd="0" destOrd="2" presId="urn:microsoft.com/office/officeart/2005/8/layout/list1"/>
    <dgm:cxn modelId="{F831FFFA-20F8-47F2-87AE-89A3067943FB}" type="presOf" srcId="{23AF9C57-9CEB-499B-93E0-35C8A87C2D29}" destId="{128E6F09-6466-4F87-B266-3C9BBF4ED820}" srcOrd="0" destOrd="1" presId="urn:microsoft.com/office/officeart/2005/8/layout/list1"/>
    <dgm:cxn modelId="{D25016FE-73AB-4998-A56D-CAE31DE49880}" srcId="{6237C4EB-1198-4502-8869-13BB4C18DC6D}" destId="{1B877331-7415-48DE-96E5-72E24F5B85EB}" srcOrd="1" destOrd="0" parTransId="{79C3A634-790A-4B7E-B804-006735951561}" sibTransId="{488D07C2-0C52-4CAB-95A3-C10B7977B9F2}"/>
    <dgm:cxn modelId="{3B00D48B-6ADD-470B-AE9E-FB883D5E9271}" type="presParOf" srcId="{C3501374-092E-482E-B3A5-09818800F877}" destId="{A9158E69-6AE2-4E65-9961-C30A08D7AFD5}" srcOrd="0" destOrd="0" presId="urn:microsoft.com/office/officeart/2005/8/layout/list1"/>
    <dgm:cxn modelId="{56466303-0C3C-455C-83B5-D88A723EAAEC}" type="presParOf" srcId="{A9158E69-6AE2-4E65-9961-C30A08D7AFD5}" destId="{4546B67D-52E1-4C7D-AEAC-49EEE65BC68B}" srcOrd="0" destOrd="0" presId="urn:microsoft.com/office/officeart/2005/8/layout/list1"/>
    <dgm:cxn modelId="{0669D0D0-F067-4740-9A30-151BE9095A08}" type="presParOf" srcId="{A9158E69-6AE2-4E65-9961-C30A08D7AFD5}" destId="{3AABC5AA-7A5C-4945-A3F8-58B03A035C35}" srcOrd="1" destOrd="0" presId="urn:microsoft.com/office/officeart/2005/8/layout/list1"/>
    <dgm:cxn modelId="{4563E8B2-867A-43E8-87E0-58035F767935}" type="presParOf" srcId="{C3501374-092E-482E-B3A5-09818800F877}" destId="{3799BD02-E1F6-4387-B49A-F82332B3239A}" srcOrd="1" destOrd="0" presId="urn:microsoft.com/office/officeart/2005/8/layout/list1"/>
    <dgm:cxn modelId="{A74578E7-E907-4B5B-BEFF-5A6D796E3C92}" type="presParOf" srcId="{C3501374-092E-482E-B3A5-09818800F877}" destId="{128E6F09-6466-4F87-B266-3C9BBF4ED820}" srcOrd="2" destOrd="0" presId="urn:microsoft.com/office/officeart/2005/8/layout/list1"/>
    <dgm:cxn modelId="{33211EAF-3A1E-4013-84E1-4F46A1A9E661}" type="presParOf" srcId="{C3501374-092E-482E-B3A5-09818800F877}" destId="{4D9833C3-9A94-49BD-B64F-1A71DA5F9A70}" srcOrd="3" destOrd="0" presId="urn:microsoft.com/office/officeart/2005/8/layout/list1"/>
    <dgm:cxn modelId="{A9B5E398-7ECE-409F-8A2C-9A376032597B}" type="presParOf" srcId="{C3501374-092E-482E-B3A5-09818800F877}" destId="{B12EA073-5B69-4AA9-9100-F068FE69F180}" srcOrd="4" destOrd="0" presId="urn:microsoft.com/office/officeart/2005/8/layout/list1"/>
    <dgm:cxn modelId="{436C203B-0C38-4931-99DB-AE47B6856342}" type="presParOf" srcId="{B12EA073-5B69-4AA9-9100-F068FE69F180}" destId="{5E437DDE-751C-4501-A1CC-870FB74E6113}" srcOrd="0" destOrd="0" presId="urn:microsoft.com/office/officeart/2005/8/layout/list1"/>
    <dgm:cxn modelId="{13180AD2-4915-4708-B4C3-E459B6B93E2B}" type="presParOf" srcId="{B12EA073-5B69-4AA9-9100-F068FE69F180}" destId="{FC247AEE-1E85-42D9-918C-620EA2491F80}" srcOrd="1" destOrd="0" presId="urn:microsoft.com/office/officeart/2005/8/layout/list1"/>
    <dgm:cxn modelId="{98673755-EB17-4C99-ADC5-FA1886B856AC}" type="presParOf" srcId="{C3501374-092E-482E-B3A5-09818800F877}" destId="{A2EE9B3D-E9CB-42D6-98FE-06A8BB9F8D93}" srcOrd="5" destOrd="0" presId="urn:microsoft.com/office/officeart/2005/8/layout/list1"/>
    <dgm:cxn modelId="{56B4F971-0C43-4D53-B497-CE6172FC31FC}" type="presParOf" srcId="{C3501374-092E-482E-B3A5-09818800F877}" destId="{01270CA7-5261-46D3-A549-F07B77D62DA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E6F09-6466-4F87-B266-3C9BBF4ED820}">
      <dsp:nvSpPr>
        <dsp:cNvPr id="0" name=""/>
        <dsp:cNvSpPr/>
      </dsp:nvSpPr>
      <dsp:spPr>
        <a:xfrm>
          <a:off x="0" y="323515"/>
          <a:ext cx="6667638" cy="266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83" tIns="374904" rIns="517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/>
            <a:t>50% improvement in the Council’s energy efficiency by 2030;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IE" sz="1800" kern="1200"/>
            <a:t>51% reduction in the Council’s greenhouse gas emissions by 2030;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IE" sz="1800" kern="1200"/>
            <a:t>To make Dublin a climate resilient region, by reducing the impacts of future climate change-related events; and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n-IE" sz="1800" kern="1200" dirty="0"/>
            <a:t>To actively engage and inform our communities on climate action. </a:t>
          </a:r>
        </a:p>
      </dsp:txBody>
      <dsp:txXfrm>
        <a:off x="0" y="323515"/>
        <a:ext cx="6667638" cy="2664900"/>
      </dsp:txXfrm>
    </dsp:sp>
    <dsp:sp modelId="{3AABC5AA-7A5C-4945-A3F8-58B03A035C35}">
      <dsp:nvSpPr>
        <dsp:cNvPr id="0" name=""/>
        <dsp:cNvSpPr/>
      </dsp:nvSpPr>
      <dsp:spPr>
        <a:xfrm>
          <a:off x="333381" y="57835"/>
          <a:ext cx="4667346" cy="531360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415" tIns="0" rIns="17641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Draft Climate Action Plan 2024-2029 Targets</a:t>
          </a:r>
          <a:endParaRPr lang="en-US" sz="1800" kern="1200" dirty="0"/>
        </a:p>
      </dsp:txBody>
      <dsp:txXfrm>
        <a:off x="359320" y="83774"/>
        <a:ext cx="4615468" cy="479482"/>
      </dsp:txXfrm>
    </dsp:sp>
    <dsp:sp modelId="{01270CA7-5261-46D3-A549-F07B77D62DA9}">
      <dsp:nvSpPr>
        <dsp:cNvPr id="0" name=""/>
        <dsp:cNvSpPr/>
      </dsp:nvSpPr>
      <dsp:spPr>
        <a:xfrm>
          <a:off x="0" y="3351296"/>
          <a:ext cx="6667638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83" tIns="374904" rIns="5174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 dirty="0"/>
            <a:t>Energy &amp; Buildings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 dirty="0"/>
            <a:t>Transport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/>
            <a:t>Flood Resilience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kern="1200"/>
            <a:t>Nature Based Solutions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b="0" kern="1200" dirty="0">
              <a:solidFill>
                <a:schemeClr val="tx1"/>
              </a:solidFill>
            </a:rPr>
            <a:t>Circular Economy and Resource Management</a:t>
          </a:r>
          <a:endParaRPr lang="en-US" sz="1800" b="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b="0" kern="1200" dirty="0">
              <a:solidFill>
                <a:schemeClr val="tx1"/>
              </a:solidFill>
            </a:rPr>
            <a:t>Community Engagement</a:t>
          </a:r>
          <a:endParaRPr lang="en-US" sz="1800" b="0" kern="1200" dirty="0">
            <a:solidFill>
              <a:schemeClr val="tx1"/>
            </a:solidFill>
          </a:endParaRPr>
        </a:p>
      </dsp:txBody>
      <dsp:txXfrm>
        <a:off x="0" y="3351296"/>
        <a:ext cx="6667638" cy="2268000"/>
      </dsp:txXfrm>
    </dsp:sp>
    <dsp:sp modelId="{FC247AEE-1E85-42D9-918C-620EA2491F80}">
      <dsp:nvSpPr>
        <dsp:cNvPr id="0" name=""/>
        <dsp:cNvSpPr/>
      </dsp:nvSpPr>
      <dsp:spPr>
        <a:xfrm>
          <a:off x="333381" y="3085615"/>
          <a:ext cx="4667346" cy="531360"/>
        </a:xfrm>
        <a:prstGeom prst="round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415" tIns="0" rIns="17641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6 Action Areas in SDCC’s Draft CAP</a:t>
          </a:r>
          <a:endParaRPr lang="en-US" sz="1800" kern="1200" dirty="0"/>
        </a:p>
      </dsp:txBody>
      <dsp:txXfrm>
        <a:off x="359320" y="3111554"/>
        <a:ext cx="4615468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E2290-4A86-4196-9D01-0B4D907273E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E0A3F-EB71-4CA5-8349-E5C8F80AE6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405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8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8862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7956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58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749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246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945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444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082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067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275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4263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E0A3F-EB71-4CA5-8349-E5C8F80AE6F4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78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94A84-206F-D428-7EF0-9EF509BFB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F6E85-51D7-3719-66B7-CE978E775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80874-5A09-9035-EFAF-D316E91A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A98AA-0B6F-48CF-2A01-0C1A9E00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2D33-6069-28D5-127D-8B0A4A6D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99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2B39-A49F-7D5C-92E1-82A5A2CB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78256-2372-564D-4108-9EB514D5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A9C7-203C-D33A-A36A-DE622D10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03669-83D5-195C-6F7E-C0245F4E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4FDF1-1E63-E0C0-2280-97A8BEE1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576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210D56-EC21-9B5C-3F8C-50F2976E1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333C6-EA1C-0182-EEED-CBC526E57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8A42-D229-83EA-66A6-1FF08937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87DB0-D9FA-08FE-63A3-0441F13B2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C547C-D661-223C-A24F-823ADA52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358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40E4-F2DF-FC5A-4470-B1143260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AC95-D7F7-D19C-15B6-CBCD83E74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0B8F-B8E8-905B-7147-32680D4C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D8310-2C97-6CF2-CF02-786ADF68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3DE34-73D3-EEAA-68BF-09342BD2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885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DAB5-FD9B-EFDA-54C8-189EBB40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26F19-4F75-6133-A558-7AE05855E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8A4BC-8A23-14C2-453B-146E4CFB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F6678-541A-0912-5007-FA0D6A7B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84EAB-619B-A9E0-134F-710073FC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891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7B1A-7CC6-23EC-88DA-D5B9D651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35B07-29F3-A05E-DE9C-E2E240D38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E67F-1600-7921-78DD-88370FF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2E9E-4E4A-41DB-9430-79CED1F1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7F34E-A86B-907A-25B6-A6CF3ACC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F263B-AB98-3B8B-CB60-33F83FE3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270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1CF4-B235-43AB-280D-2AA24DEF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1F5C6-576D-7D25-E324-56B2CA86F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9DBE7-E03D-66F3-05D9-2D3C5F0A0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5435F-0482-DCA2-0678-B292F31E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DEFDE-3E79-8F88-E439-4C3B63C38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81377-3A3C-A415-ADB2-B4844D5D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44224-72D8-71AF-9396-8AC6C514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FD695-516E-52E1-3897-22827B85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711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AEB4-072D-30F4-718C-2E9CC85C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D6E55-A170-D060-919B-348976A6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6E3BD-08FC-FB4F-0DEB-23A4C677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F83CE-C971-23E3-F9C9-2469E514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981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81436-E7D9-6FEF-83E3-407E92C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E0A80-14B9-2DC0-A6F4-22370FF8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F2C3D-E030-1B94-CE32-67CF16FC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275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1628-B842-29D3-F0F5-5D0AA27A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2B10-6A84-F794-D51E-6B6907D75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2CC32-9FB2-8472-89E4-7F542AEB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AED3C-2107-268B-AB0A-45756A99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E024B-0FFD-0FF5-08D3-82655FE0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CEA96-C95B-F486-5E2F-1DF07552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63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FD7FF-AE13-23A5-95A0-6C89F084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BA53F-6615-7AB4-C3EC-BD211A0D3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3821-0713-7DA3-FEB3-29EEC26EE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EF950-9CB2-3113-7467-7FBDFD59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81278-0CD8-337B-29F3-D9028BBB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27881-9193-8F09-C8BF-6C12B1B9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64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04C653-D7E4-A36E-1920-255DB0F8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07710-BA0C-9653-EBF0-485C061FF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674B-0F91-95DA-44B2-0FE5FD865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BD108-5B95-4D46-9B52-1439883E5293}" type="datetimeFigureOut">
              <a:rPr lang="en-IE" smtClean="0"/>
              <a:t>06/02/2024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F3D6B-184D-9FE4-B62E-C13EE5E22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BD2A3-31DA-F042-4910-0F929E13C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1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nsult.sdublincoco.i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8AB7B1-A313-315B-F220-FEEC6BA7B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3" y="281986"/>
            <a:ext cx="4184133" cy="60353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51" y="65630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3BA36-A61E-E702-BB12-0FAD07B6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490" y="-71071"/>
            <a:ext cx="6883400" cy="33446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South Dublin County Council </a:t>
            </a:r>
            <a:b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500" dirty="0">
                <a:solidFill>
                  <a:schemeClr val="accent2">
                    <a:lumMod val="75000"/>
                  </a:schemeClr>
                </a:solidFill>
              </a:rPr>
              <a:t>Draft Climate Action Plan 2024-2029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54C159-D0E2-31D2-FA92-C0E0DA7C9E29}"/>
              </a:ext>
            </a:extLst>
          </p:cNvPr>
          <p:cNvCxnSpPr>
            <a:cxnSpLocks/>
          </p:cNvCxnSpPr>
          <p:nvPr/>
        </p:nvCxnSpPr>
        <p:spPr>
          <a:xfrm>
            <a:off x="4679113" y="3429000"/>
            <a:ext cx="672477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E068091-C0D2-DB56-ECE4-D3ADBB44BB4B}"/>
              </a:ext>
            </a:extLst>
          </p:cNvPr>
          <p:cNvSpPr txBox="1"/>
          <p:nvPr/>
        </p:nvSpPr>
        <p:spPr>
          <a:xfrm>
            <a:off x="4599801" y="3506270"/>
            <a:ext cx="824149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County Council Meeting</a:t>
            </a:r>
          </a:p>
          <a:p>
            <a:endParaRPr lang="en-GB" sz="3200" dirty="0"/>
          </a:p>
          <a:p>
            <a:r>
              <a:rPr lang="en-GB" sz="3200" dirty="0"/>
              <a:t>Monday 12</a:t>
            </a:r>
            <a:r>
              <a:rPr lang="en-GB" sz="3200" baseline="30000" dirty="0"/>
              <a:t>th</a:t>
            </a:r>
            <a:r>
              <a:rPr lang="en-GB" sz="3200" dirty="0"/>
              <a:t> February 2024</a:t>
            </a:r>
          </a:p>
          <a:p>
            <a:endParaRPr lang="en-GB" sz="3200" dirty="0"/>
          </a:p>
          <a:p>
            <a:r>
              <a:rPr lang="en-GB" sz="3200" dirty="0"/>
              <a:t>Teresa Walsh</a:t>
            </a:r>
          </a:p>
          <a:p>
            <a:r>
              <a:rPr lang="en-GB" sz="2750" i="1" dirty="0"/>
              <a:t>Director of Environment, Water and Climate Change</a:t>
            </a:r>
            <a:endParaRPr lang="en-IE" sz="2750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E6F566-D9EB-712B-9534-F51757BB6DA4}"/>
              </a:ext>
            </a:extLst>
          </p:cNvPr>
          <p:cNvCxnSpPr>
            <a:cxnSpLocks/>
          </p:cNvCxnSpPr>
          <p:nvPr/>
        </p:nvCxnSpPr>
        <p:spPr>
          <a:xfrm>
            <a:off x="4599801" y="674818"/>
            <a:ext cx="672477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4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138896" y="8650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CAP 2024–2029: Issues Breakdown 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8DC2F-B5CE-2B5E-28A3-E7CB6EF36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673" y="1616286"/>
            <a:ext cx="2993969" cy="4321527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CD7392-A00C-E14C-A361-1718FCC67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38315"/>
              </p:ext>
            </p:extLst>
          </p:nvPr>
        </p:nvGraphicFramePr>
        <p:xfrm>
          <a:off x="270588" y="903438"/>
          <a:ext cx="8155782" cy="5613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2579">
                  <a:extLst>
                    <a:ext uri="{9D8B030D-6E8A-4147-A177-3AD203B41FA5}">
                      <a16:colId xmlns:a16="http://schemas.microsoft.com/office/drawing/2014/main" val="3225069328"/>
                    </a:ext>
                  </a:extLst>
                </a:gridCol>
                <a:gridCol w="1753631">
                  <a:extLst>
                    <a:ext uri="{9D8B030D-6E8A-4147-A177-3AD203B41FA5}">
                      <a16:colId xmlns:a16="http://schemas.microsoft.com/office/drawing/2014/main" val="3519148970"/>
                    </a:ext>
                  </a:extLst>
                </a:gridCol>
                <a:gridCol w="1659572">
                  <a:extLst>
                    <a:ext uri="{9D8B030D-6E8A-4147-A177-3AD203B41FA5}">
                      <a16:colId xmlns:a16="http://schemas.microsoft.com/office/drawing/2014/main" val="3737914046"/>
                    </a:ext>
                  </a:extLst>
                </a:gridCol>
              </a:tblGrid>
              <a:tr h="6554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Submission Heading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No. of Issues Raised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% of Issues Raised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4313209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Department of the Environment, Climate and Communications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3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1.3%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099313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Department of Transport 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17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7.1%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1705748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1: Introduction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6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2.5%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845968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2: Climate Action Plan Process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5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2.1%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7701066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3: Evidence Based Climate Action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12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5%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6607302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4: Responding to Risks - Emergency Response Planning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0.8%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3742796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5a Energy &amp; Buildings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32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13.4%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0109467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5b Transport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50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21%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078510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5c Flood Resilience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13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5.5%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9997360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5d Nature-based Solutions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38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16%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5823066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5e Circular Economy and Resource Management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19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8%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6559886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5f Community Engagement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22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9.2%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474476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6 Decarbonizing Zone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3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1.3%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4214979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Section 7 Implementation &amp; Reporting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8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3.4%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9126907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Strategic Environmental Assessment (SEA) and Appropriate Assessment 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8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3.4%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7168490"/>
                  </a:ext>
                </a:extLst>
              </a:tr>
              <a:tr h="30985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Total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>
                          <a:effectLst/>
                        </a:rPr>
                        <a:t>238</a:t>
                      </a:r>
                      <a:endParaRPr lang="en-IE" sz="1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IE" sz="1100" dirty="0">
                          <a:effectLst/>
                        </a:rPr>
                        <a:t>100%</a:t>
                      </a:r>
                      <a:endParaRPr lang="en-IE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HGGothicE" panose="020B0400000000000000" pitchFamily="49" charset="-128"/>
                        <a:cs typeface="Majalla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3695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0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201575" y="195552"/>
            <a:ext cx="10839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b="1" dirty="0"/>
              <a:t>Proposed Non-Material Modifications include… </a:t>
            </a:r>
            <a:endParaRPr lang="en-IE" sz="36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7FD1F-7C9A-3450-F4E5-B3E866700806}"/>
              </a:ext>
            </a:extLst>
          </p:cNvPr>
          <p:cNvSpPr txBox="1"/>
          <p:nvPr/>
        </p:nvSpPr>
        <p:spPr>
          <a:xfrm>
            <a:off x="270588" y="1075441"/>
            <a:ext cx="7923853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/>
              <a:t>Energy &amp; Buildings: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effectLst/>
                <a:ea typeface="Gill Sans MT" panose="020B0502020104020203" pitchFamily="34" charset="0"/>
                <a:cs typeface="Majalla UI"/>
              </a:rPr>
              <a:t>Maximise opportunities to avail of funding sources, to support a range of climate action projects across the County, including European Union (EU) funding streams.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200" b="1" dirty="0">
              <a:solidFill>
                <a:srgbClr val="00B050"/>
              </a:solidFill>
              <a:ea typeface="Gill Sans MT" panose="020B0502020104020203" pitchFamily="34" charset="0"/>
              <a:cs typeface="Majalla UI"/>
            </a:endParaRPr>
          </a:p>
          <a:p>
            <a:r>
              <a:rPr lang="en-IE" sz="2200" b="1" dirty="0">
                <a:effectLst/>
                <a:ea typeface="Gill Sans MT" panose="020B0502020104020203" pitchFamily="34" charset="0"/>
                <a:cs typeface="Majalla UI"/>
              </a:rPr>
              <a:t>Community Engagement: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effectLst/>
                <a:ea typeface="Gill Sans MT" panose="020B0502020104020203" pitchFamily="34" charset="0"/>
                <a:cs typeface="Majalla UI"/>
              </a:rPr>
              <a:t>Engage with communities and residents across the County, through local pop-up awareness raising events, on home energy upgrades, funding and other supports available.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200" b="1" dirty="0">
              <a:solidFill>
                <a:srgbClr val="00B050"/>
              </a:solidFill>
              <a:ea typeface="Gill Sans MT" panose="020B0502020104020203" pitchFamily="34" charset="0"/>
              <a:cs typeface="Majalla UI"/>
            </a:endParaRPr>
          </a:p>
          <a:p>
            <a:r>
              <a:rPr lang="en-IE" sz="2200" b="1" dirty="0">
                <a:effectLst/>
                <a:ea typeface="Gill Sans MT" panose="020B0502020104020203" pitchFamily="34" charset="0"/>
                <a:cs typeface="Majalla UI"/>
              </a:rPr>
              <a:t>Nature Based Solutions: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effectLst/>
                <a:ea typeface="Gill Sans MT" panose="020B0502020104020203" pitchFamily="34" charset="0"/>
                <a:cs typeface="Majalla UI"/>
              </a:rPr>
              <a:t>Maintain and expand allotments for local food production across the County, in accordance with SDCC’s Allotments Policy.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ea typeface="Gill Sans MT" panose="020B0502020104020203" pitchFamily="34" charset="0"/>
                <a:cs typeface="Majalla UI"/>
              </a:rPr>
              <a:t>S</a:t>
            </a:r>
            <a:r>
              <a:rPr lang="en-IE" sz="2200" dirty="0">
                <a:effectLst/>
                <a:ea typeface="Gill Sans MT" panose="020B0502020104020203" pitchFamily="34" charset="0"/>
                <a:cs typeface="Majalla UI"/>
              </a:rPr>
              <a:t>upport the provision of Community Gardens for local food production across the County, in partnership with Community Centres, Schools and other local groups.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200" b="1" dirty="0">
              <a:solidFill>
                <a:srgbClr val="00B050"/>
              </a:solidFill>
              <a:effectLst/>
              <a:ea typeface="Gill Sans MT" panose="020B0502020104020203" pitchFamily="34" charset="0"/>
              <a:cs typeface="Majalla UI"/>
            </a:endParaRPr>
          </a:p>
          <a:p>
            <a:r>
              <a:rPr lang="en-GB" sz="2800" b="1" dirty="0">
                <a:solidFill>
                  <a:srgbClr val="00B05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9A023-DA19-C33A-22F2-1CA597F04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568" y="1615021"/>
            <a:ext cx="2993395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9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51" y="1996278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201575" y="195552"/>
            <a:ext cx="10839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b="1" dirty="0"/>
              <a:t>CAP 2024–2029: Approval and Publication</a:t>
            </a:r>
            <a:endParaRPr lang="en-IE" sz="36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CC5A1-6FCE-756F-0134-B4360643DC7D}"/>
              </a:ext>
            </a:extLst>
          </p:cNvPr>
          <p:cNvSpPr txBox="1"/>
          <p:nvPr/>
        </p:nvSpPr>
        <p:spPr>
          <a:xfrm>
            <a:off x="246248" y="1145705"/>
            <a:ext cx="10750118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accordance with the requirements of the Climate (Amendment) Act 2021</a:t>
            </a:r>
            <a:r>
              <a:rPr lang="en-IE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Elected Members </a:t>
            </a:r>
            <a:r>
              <a:rPr lang="en-IE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decide by resolution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whether to: </a:t>
            </a:r>
          </a:p>
          <a:p>
            <a:pPr marL="1200150" lvl="2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approve, or</a:t>
            </a:r>
          </a:p>
          <a:p>
            <a:pPr marL="1200150" lvl="2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approve, subject to such modifications as they consider appropriate, the local authority climate action plan.</a:t>
            </a:r>
          </a:p>
          <a:p>
            <a:pPr marL="342900" lvl="2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dirty="0"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iven the statutory 12-month duration of the Plan making process, as set out in Section 16 of the Climate (Amendment) Act 2021, a Material Amendment phase, is </a:t>
            </a:r>
            <a:r>
              <a:rPr lang="en-IE" sz="2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provided for under the legislation. </a:t>
            </a:r>
          </a:p>
          <a:p>
            <a:pPr marL="342900" lvl="2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such, all local authorities are required to make and approve their Climate Action Plan, by 23</a:t>
            </a:r>
            <a:r>
              <a:rPr lang="en-IE" sz="2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February 2024.</a:t>
            </a:r>
            <a:endParaRPr lang="en-IE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2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Within thirty (30) days of the approval of the final local authority Climate Action Plan by the Elected Members, the Council will publish the final plan – by March 12</a:t>
            </a:r>
            <a:r>
              <a:rPr lang="en-IE" sz="2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IE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2024.</a:t>
            </a:r>
          </a:p>
          <a:p>
            <a:pPr marL="342900" lvl="2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IE" sz="2200" dirty="0">
                <a:latin typeface="Calibri" panose="020F0502020204030204" pitchFamily="34" charset="0"/>
                <a:ea typeface="Calibri" panose="020F0502020204030204" pitchFamily="34" charset="0"/>
              </a:rPr>
              <a:t>The Climate Action Plan shall have effect for a period of five years from the date on which it is approved by the Elected Members.</a:t>
            </a:r>
          </a:p>
        </p:txBody>
      </p:sp>
    </p:spTree>
    <p:extLst>
      <p:ext uri="{BB962C8B-B14F-4D97-AF65-F5344CB8AC3E}">
        <p14:creationId xmlns:p14="http://schemas.microsoft.com/office/powerpoint/2010/main" val="41105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363620" y="93813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600" b="1" dirty="0"/>
              <a:t>Resolution</a:t>
            </a:r>
            <a:r>
              <a:rPr lang="en-GB" sz="4000" b="1" dirty="0"/>
              <a:t> 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EAA1-68E5-7E17-CAE3-A5B353A14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88" y="960432"/>
            <a:ext cx="9517224" cy="58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9DC54033-0407-25EC-610F-A11D979CE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65"/>
            <a:ext cx="12192000" cy="70846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51" y="65630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0AAA-DA9F-FBE1-2E8B-30DFF0B1E910}"/>
              </a:ext>
            </a:extLst>
          </p:cNvPr>
          <p:cNvSpPr txBox="1"/>
          <p:nvPr/>
        </p:nvSpPr>
        <p:spPr>
          <a:xfrm>
            <a:off x="358434" y="131465"/>
            <a:ext cx="7514897" cy="1482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solidFill>
                  <a:schemeClr val="bg1"/>
                </a:solidFill>
                <a:effectLst>
                  <a:reflection blurRad="6350" stA="96000" dist="10922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000" dirty="0">
              <a:solidFill>
                <a:schemeClr val="bg1"/>
              </a:solidFill>
              <a:effectLst>
                <a:reflection blurRad="6350" stA="96000" dist="1092200" dir="5400000" sy="-100000" algn="bl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te Logo">
            <a:extLst>
              <a:ext uri="{FF2B5EF4-FFF2-40B4-BE49-F238E27FC236}">
                <a16:creationId xmlns:a16="http://schemas.microsoft.com/office/drawing/2014/main" id="{4C019E3E-C0A1-0618-C6A1-019232C4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185211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3875B-95D8-F98A-0A0F-56AB3E3497D4}"/>
              </a:ext>
            </a:extLst>
          </p:cNvPr>
          <p:cNvSpPr txBox="1"/>
          <p:nvPr/>
        </p:nvSpPr>
        <p:spPr>
          <a:xfrm>
            <a:off x="89606" y="265816"/>
            <a:ext cx="969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200" b="1" dirty="0"/>
              <a:t>Draft Climate Action Plan 2024 – 2029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E1B75-45D7-EA6B-BCEC-564A9887D6DE}"/>
              </a:ext>
            </a:extLst>
          </p:cNvPr>
          <p:cNvSpPr/>
          <p:nvPr/>
        </p:nvSpPr>
        <p:spPr>
          <a:xfrm>
            <a:off x="279751" y="994837"/>
            <a:ext cx="6349647" cy="1315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6A84A-21E9-543F-22AA-7B1DA2828227}"/>
              </a:ext>
            </a:extLst>
          </p:cNvPr>
          <p:cNvSpPr txBox="1"/>
          <p:nvPr/>
        </p:nvSpPr>
        <p:spPr>
          <a:xfrm>
            <a:off x="288479" y="1052544"/>
            <a:ext cx="614168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Statutory LA CAP 2024-2029 must be ‘approved’ within 12 months and be in line with the Ministerial  Guidelines – by </a:t>
            </a:r>
            <a:r>
              <a:rPr lang="en-GB" sz="2400" b="1" dirty="0"/>
              <a:t>23rd February 2024</a:t>
            </a:r>
            <a:r>
              <a:rPr lang="en-GB" sz="2400" dirty="0"/>
              <a:t>.</a:t>
            </a:r>
            <a:endParaRPr lang="en-IE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0F17-EB0F-4947-F8DB-4A0A0BC6B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05" y="2508741"/>
            <a:ext cx="7271620" cy="408344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The Draft Plan was on Public Consultation for over 6 weeks from 20</a:t>
            </a:r>
            <a:r>
              <a:rPr lang="en-GB" sz="2400" baseline="30000" dirty="0"/>
              <a:t>th</a:t>
            </a:r>
            <a:r>
              <a:rPr lang="en-GB" sz="2400" dirty="0"/>
              <a:t> September to 3</a:t>
            </a:r>
            <a:r>
              <a:rPr lang="en-GB" sz="2400" baseline="30000" dirty="0"/>
              <a:t>rd</a:t>
            </a:r>
            <a:r>
              <a:rPr lang="en-GB" sz="2400" dirty="0"/>
              <a:t> November 2023.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The Draft Plan is accompanied by the Strategic Environmental Assessment (SEA) and the Natura Impact Report (NIR).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It is an evidenced-based approach, building on a Baseline Emissions Inventory, a Climate Change Risk Assessment, and the previous CCAP 2019-2024.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400" dirty="0"/>
              <a:t>Local Authority CAP Guidelines published by Minister.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A0D16-6572-67F2-6C0F-87E5D58AB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370" y="1239023"/>
            <a:ext cx="4168368" cy="54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te Logo">
            <a:extLst>
              <a:ext uri="{FF2B5EF4-FFF2-40B4-BE49-F238E27FC236}">
                <a16:creationId xmlns:a16="http://schemas.microsoft.com/office/drawing/2014/main" id="{4C019E3E-C0A1-0618-C6A1-019232C4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185211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3875B-95D8-F98A-0A0F-56AB3E3497D4}"/>
              </a:ext>
            </a:extLst>
          </p:cNvPr>
          <p:cNvSpPr txBox="1"/>
          <p:nvPr/>
        </p:nvSpPr>
        <p:spPr>
          <a:xfrm>
            <a:off x="89606" y="265816"/>
            <a:ext cx="96982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3200" b="1" dirty="0"/>
              <a:t>LA Climate Action Plan Guidelines   </a:t>
            </a:r>
          </a:p>
        </p:txBody>
      </p:sp>
      <p:pic>
        <p:nvPicPr>
          <p:cNvPr id="2050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1780D9E-5648-0820-B368-7EE79C8E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" y="729020"/>
            <a:ext cx="11250134" cy="61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8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406" y="670628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pic>
        <p:nvPicPr>
          <p:cNvPr id="2" name="Picture 2" descr="Site Logo">
            <a:extLst>
              <a:ext uri="{FF2B5EF4-FFF2-40B4-BE49-F238E27FC236}">
                <a16:creationId xmlns:a16="http://schemas.microsoft.com/office/drawing/2014/main" id="{4C019E3E-C0A1-0618-C6A1-019232C4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3875B-95D8-F98A-0A0F-56AB3E3497D4}"/>
              </a:ext>
            </a:extLst>
          </p:cNvPr>
          <p:cNvSpPr txBox="1"/>
          <p:nvPr/>
        </p:nvSpPr>
        <p:spPr>
          <a:xfrm>
            <a:off x="201574" y="195552"/>
            <a:ext cx="9983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Our Climate Action Targets and Action Areas</a:t>
            </a: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D1BBA770-E47C-F8AE-7146-3E78B94D8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757442"/>
              </p:ext>
            </p:extLst>
          </p:nvPr>
        </p:nvGraphicFramePr>
        <p:xfrm>
          <a:off x="344768" y="905073"/>
          <a:ext cx="6667638" cy="5677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7E2C24F3-6159-30E3-E93F-8DBAF0809686}"/>
              </a:ext>
            </a:extLst>
          </p:cNvPr>
          <p:cNvSpPr/>
          <p:nvPr/>
        </p:nvSpPr>
        <p:spPr>
          <a:xfrm>
            <a:off x="6985744" y="2744374"/>
            <a:ext cx="1182254" cy="19950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192FD-79C4-31E0-D6E1-302C99A38BEB}"/>
              </a:ext>
            </a:extLst>
          </p:cNvPr>
          <p:cNvSpPr txBox="1"/>
          <p:nvPr/>
        </p:nvSpPr>
        <p:spPr>
          <a:xfrm>
            <a:off x="8481508" y="5491578"/>
            <a:ext cx="3365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121 proposed Actions across the 6 Action Areas</a:t>
            </a:r>
            <a:endParaRPr lang="en-IE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C262D-AFA6-10A1-92F8-D9E350964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8986" y="1558612"/>
            <a:ext cx="2605608" cy="37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51" y="1996278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97402" y="150659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Pre-Draft Engagement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64BD28-8AD1-CDE4-B3C2-7D2469E6C45F}"/>
              </a:ext>
            </a:extLst>
          </p:cNvPr>
          <p:cNvSpPr txBox="1"/>
          <p:nvPr/>
        </p:nvSpPr>
        <p:spPr>
          <a:xfrm>
            <a:off x="201575" y="1196858"/>
            <a:ext cx="11484980" cy="551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Early Engagement Workshops 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with Elected Members and all Strategic Policy Committees (SPCs) prior to Public Consultation, held on 7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and 8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June 2023.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An update on Draft CAP preparation was given at each of the </a:t>
            </a: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Environment, Public Realm and Climate Change SPC Meetings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, held on 7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February, 2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nd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May and 5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September 2023. 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An update on Draft CAP preparation was given at </a:t>
            </a: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Corporate Policy Group (CPG) Meetings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, held on 6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March, 2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nd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June and 2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nd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October 2023.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Chief Executive Monthly Reports 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– articles, including notifying of Draft Plan preparation.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Meeting and follow-up workshop with </a:t>
            </a: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Senior Management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, held on 17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April 2023.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Workshops with each of the six </a:t>
            </a: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Climate Action Sub Teams 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held on 9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, 10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, 17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May 2023.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Meetings with </a:t>
            </a: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Climate Action Steering Group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, 22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Majalla UI"/>
              </a:rPr>
              <a:t>nd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 May 2023.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Monthly meetings as chaired by the </a:t>
            </a:r>
            <a:r>
              <a:rPr lang="en-IE" sz="2200" b="1" dirty="0">
                <a:effectLst/>
                <a:ea typeface="Calibri" panose="020F0502020204030204" pitchFamily="34" charset="0"/>
                <a:cs typeface="Majalla UI"/>
              </a:rPr>
              <a:t>Dublin Climate Action Regional Office </a:t>
            </a:r>
            <a:r>
              <a:rPr lang="en-IE" sz="2200" dirty="0">
                <a:effectLst/>
                <a:ea typeface="Calibri" panose="020F0502020204030204" pitchFamily="34" charset="0"/>
                <a:cs typeface="Majalla UI"/>
              </a:rPr>
              <a:t>(CARO)</a:t>
            </a:r>
            <a:endParaRPr lang="en-IE" sz="2200" dirty="0">
              <a:effectLst/>
              <a:ea typeface="Gill Sans MT" panose="020B0502020104020203" pitchFamily="34" charset="0"/>
              <a:cs typeface="Majalla UI"/>
            </a:endParaRPr>
          </a:p>
          <a:p>
            <a:pPr marL="742950" lvl="1" indent="-28575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I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Coordination with the Dublin local authorities and </a:t>
            </a:r>
            <a:r>
              <a:rPr lang="en-IE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Codema</a:t>
            </a:r>
            <a:r>
              <a:rPr lang="en-I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Dublin’s Energy Agency, on the preparation of the Draft Plans.</a:t>
            </a:r>
            <a:endParaRPr lang="en-IE" sz="2200" dirty="0">
              <a:effectLst/>
              <a:ea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I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Meeting with adjoining Dublin local authorities, Meath, Wicklow and Kildare local authorities held on Friday 28</a:t>
            </a:r>
            <a:r>
              <a:rPr lang="en-IE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I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July 2023. </a:t>
            </a:r>
            <a:endParaRPr lang="en-IE" sz="2200" dirty="0">
              <a:effectLst/>
              <a:ea typeface="Gill Sans MT" panose="020B05020201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8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51" y="65630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201575" y="195552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CAP 2024–2029: Public Consultation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CC5A1-6FCE-756F-0134-B4360643DC7D}"/>
              </a:ext>
            </a:extLst>
          </p:cNvPr>
          <p:cNvSpPr txBox="1"/>
          <p:nvPr/>
        </p:nvSpPr>
        <p:spPr>
          <a:xfrm>
            <a:off x="544531" y="1249803"/>
            <a:ext cx="973990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Public Consultation took place from 20</a:t>
            </a:r>
            <a:r>
              <a:rPr lang="en-GB" sz="2000" b="1" baseline="30000" dirty="0"/>
              <a:t>th</a:t>
            </a:r>
            <a:r>
              <a:rPr lang="en-GB" sz="2000" b="1" dirty="0"/>
              <a:t> September to 3</a:t>
            </a:r>
            <a:r>
              <a:rPr lang="en-GB" sz="2000" b="1" baseline="30000" dirty="0"/>
              <a:t>rd</a:t>
            </a:r>
            <a:r>
              <a:rPr lang="en-GB" sz="2000" b="1" dirty="0"/>
              <a:t> November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Draft Plan was on display at a number of locations: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/>
              <a:t>County Hall, Tallaght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/>
              <a:t>Clondalkin Civic Offices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Library, Library Square, Tallaght, Dublin D24A3EX.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Ballyroan</a:t>
            </a: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Library, </a:t>
            </a:r>
            <a:r>
              <a:rPr lang="en-I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Orchardstown</a:t>
            </a: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Avenue, Rathfarnham, Dublin D14 VY33.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Clondalkin Library, Monastery Road, Clondalkin, Dublin D22 XPO3.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Lucan Library, Lucan Shopping Centre, Newcastle Road, Lucan, Dublin K78 V295.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Clondalkin Library, </a:t>
            </a:r>
            <a:r>
              <a:rPr lang="en-I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Liscarne</a:t>
            </a: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Close </a:t>
            </a:r>
            <a:r>
              <a:rPr lang="en-I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Rowlagh</a:t>
            </a:r>
            <a:r>
              <a:rPr lang="en-I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Dublin 22.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Castletymon Library, Tallaght, D24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Submissions could be made through one of the following two options only:</a:t>
            </a:r>
          </a:p>
          <a:p>
            <a:pPr marL="0" lvl="2"/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/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/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/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3E9F559-CC4B-08D4-9D1F-44163CF25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896451"/>
              </p:ext>
            </p:extLst>
          </p:nvPr>
        </p:nvGraphicFramePr>
        <p:xfrm>
          <a:off x="821151" y="5113904"/>
          <a:ext cx="10723149" cy="1478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205249">
                  <a:extLst>
                    <a:ext uri="{9D8B030D-6E8A-4147-A177-3AD203B41FA5}">
                      <a16:colId xmlns:a16="http://schemas.microsoft.com/office/drawing/2014/main" val="1349010488"/>
                    </a:ext>
                  </a:extLst>
                </a:gridCol>
                <a:gridCol w="3517900">
                  <a:extLst>
                    <a:ext uri="{9D8B030D-6E8A-4147-A177-3AD203B41FA5}">
                      <a16:colId xmlns:a16="http://schemas.microsoft.com/office/drawing/2014/main" val="1135235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Electronically through the Council’s Online Public Consultation Portal - </a:t>
                      </a:r>
                      <a:r>
                        <a:rPr lang="en-IE" sz="1700" b="0" u="sng" kern="1200" dirty="0">
                          <a:solidFill>
                            <a:schemeClr val="dk1"/>
                          </a:solidFill>
                          <a:effectLst/>
                          <a:hlinkClick r:id="rId4"/>
                        </a:rPr>
                        <a:t>http://consult.sdublincoco.ie</a:t>
                      </a: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endParaRPr lang="en-IE" sz="17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up to </a:t>
                      </a:r>
                      <a:r>
                        <a:rPr lang="en-IE" sz="1700" b="0" u="sng" kern="1200" dirty="0">
                          <a:solidFill>
                            <a:schemeClr val="dk1"/>
                          </a:solidFill>
                          <a:effectLst/>
                        </a:rPr>
                        <a:t>11.59pm </a:t>
                      </a: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on Friday 3</a:t>
                      </a:r>
                      <a:r>
                        <a:rPr lang="en-IE" sz="1700" b="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rd</a:t>
                      </a: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 November 2023</a:t>
                      </a:r>
                      <a:endParaRPr lang="en-IE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06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In writing, addressed to the Senior Engineer, Climate Action, Environment, Water and Climate Change Department, County Hall, Tallaght, Dublin 24</a:t>
                      </a:r>
                      <a:endParaRPr lang="en-IE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not later than 4.00pm on 3</a:t>
                      </a:r>
                      <a:r>
                        <a:rPr lang="en-IE" sz="1700" b="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rd</a:t>
                      </a:r>
                      <a:r>
                        <a:rPr lang="en-IE" sz="1700" b="0" kern="1200" dirty="0">
                          <a:solidFill>
                            <a:schemeClr val="dk1"/>
                          </a:solidFill>
                          <a:effectLst/>
                        </a:rPr>
                        <a:t> November 2023</a:t>
                      </a:r>
                    </a:p>
                    <a:p>
                      <a:endParaRPr lang="en-IE" sz="17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602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9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51" y="1996278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201575" y="195552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CAP 2024–2029: Public Consultation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CC5A1-6FCE-756F-0134-B4360643DC7D}"/>
              </a:ext>
            </a:extLst>
          </p:cNvPr>
          <p:cNvSpPr txBox="1"/>
          <p:nvPr/>
        </p:nvSpPr>
        <p:spPr>
          <a:xfrm>
            <a:off x="201575" y="1058142"/>
            <a:ext cx="973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GB" sz="2000" dirty="0"/>
              <a:t>Events were advertised on Council website, SDCC Climate Action Website and Social Media.  </a:t>
            </a:r>
            <a:endParaRPr lang="en-I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61E2613-FF7C-49FD-FB39-C79808549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473889"/>
              </p:ext>
            </p:extLst>
          </p:nvPr>
        </p:nvGraphicFramePr>
        <p:xfrm>
          <a:off x="544531" y="1521685"/>
          <a:ext cx="10991418" cy="2392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67543">
                  <a:extLst>
                    <a:ext uri="{9D8B030D-6E8A-4147-A177-3AD203B41FA5}">
                      <a16:colId xmlns:a16="http://schemas.microsoft.com/office/drawing/2014/main" val="1857525667"/>
                    </a:ext>
                  </a:extLst>
                </a:gridCol>
                <a:gridCol w="3623875">
                  <a:extLst>
                    <a:ext uri="{9D8B030D-6E8A-4147-A177-3AD203B41FA5}">
                      <a16:colId xmlns:a16="http://schemas.microsoft.com/office/drawing/2014/main" val="12995275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Public Consultation Events – Come and Speak to us!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4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Edge café, The Edge, Avonmore Rd, Tallaght, Dublin 24, D24 K07Y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5-9pm on Wednesday 4th October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231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Lucan Presbyterian Church, 2 Hanbury Ln, Main St, Lucan, Co. Dublin, K78 AD90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3-7pm on Wednesday 11</a:t>
                      </a:r>
                      <a:r>
                        <a:rPr lang="en-IE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th</a:t>
                      </a:r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 October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2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Clondalkin Civic Offices, Ninth Lock Rd, Clondalkin, Dublin 22, D22 E9X5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3-7pm on Thursday 12th October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34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Mansion House, Dublin, the four Dublin local authorities hosted a joint event, with lots of speakers and activities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3-8pm on Tuesday 17th October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84398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A96F3C-A524-116A-3835-B9DA7E1A0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31283"/>
              </p:ext>
            </p:extLst>
          </p:nvPr>
        </p:nvGraphicFramePr>
        <p:xfrm>
          <a:off x="544531" y="4093675"/>
          <a:ext cx="10991418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67543">
                  <a:extLst>
                    <a:ext uri="{9D8B030D-6E8A-4147-A177-3AD203B41FA5}">
                      <a16:colId xmlns:a16="http://schemas.microsoft.com/office/drawing/2014/main" val="1857525667"/>
                    </a:ext>
                  </a:extLst>
                </a:gridCol>
                <a:gridCol w="3623875">
                  <a:extLst>
                    <a:ext uri="{9D8B030D-6E8A-4147-A177-3AD203B41FA5}">
                      <a16:colId xmlns:a16="http://schemas.microsoft.com/office/drawing/2014/main" val="12995275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Pop Up Information Stand in SDCC Libraries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64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Tallaght Library, Dublin D24A3EX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Monday October 9th, 3-5pm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231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/>
                        <a:t>Castletymon Library, Tallaght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Friday October 13</a:t>
                      </a:r>
                      <a:r>
                        <a:rPr lang="en-IE" baseline="30000" dirty="0"/>
                        <a:t>th</a:t>
                      </a:r>
                      <a:r>
                        <a:rPr lang="en-IE" dirty="0"/>
                        <a:t>, 2-4pm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516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Ballyroan</a:t>
                      </a:r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 Library, Rathfarnham, D14 VY33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Wednesday October 18th, 3-5pm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2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Lucan library, Newcastle Road, Lucan, Dublin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Wednesday October 25th, 3-5pm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34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Clondalkin Library, D22 XPO3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Thursday October 26th, 3-5pm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843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North Clondalkin Library, D22 E2Y2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dk1"/>
                          </a:solidFill>
                          <a:effectLst/>
                        </a:rPr>
                        <a:t>Tuesday October 31st, 3-5pm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61F348-DA57-42E6-E365-5FBC47B6A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67" y="1450074"/>
            <a:ext cx="4499240" cy="29994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51" y="1996278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endParaRPr lang="en-GB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201575" y="195552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CAP 2024–2029: Public Consultation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397F4-AB38-D6C3-10FC-6A1040619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71" y="1210387"/>
            <a:ext cx="4572396" cy="304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B9998-2F3B-1554-2DD3-135A2ACFF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970" y="3614677"/>
            <a:ext cx="4499238" cy="2999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6F9DD-39F8-06AC-B532-2DF7A4C9A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0733" y="2233151"/>
            <a:ext cx="2920679" cy="43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F4717C8-44C5-D02E-8FF8-84E8D15647F2}"/>
              </a:ext>
            </a:extLst>
          </p:cNvPr>
          <p:cNvSpPr txBox="1"/>
          <p:nvPr/>
        </p:nvSpPr>
        <p:spPr>
          <a:xfrm>
            <a:off x="201575" y="195552"/>
            <a:ext cx="10839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/>
              <a:t>General Overview of Submissions </a:t>
            </a:r>
            <a:endParaRPr lang="en-IE" sz="4000" b="1" dirty="0"/>
          </a:p>
        </p:txBody>
      </p:sp>
      <p:pic>
        <p:nvPicPr>
          <p:cNvPr id="10" name="Picture 2" descr="Site Logo">
            <a:extLst>
              <a:ext uri="{FF2B5EF4-FFF2-40B4-BE49-F238E27FC236}">
                <a16:creationId xmlns:a16="http://schemas.microsoft.com/office/drawing/2014/main" id="{68E2C5AC-6FDE-8B4E-4072-06D830F7A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12" y="265816"/>
            <a:ext cx="2133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7FD1F-7C9A-3450-F4E5-B3E866700806}"/>
              </a:ext>
            </a:extLst>
          </p:cNvPr>
          <p:cNvSpPr txBox="1"/>
          <p:nvPr/>
        </p:nvSpPr>
        <p:spPr>
          <a:xfrm>
            <a:off x="201575" y="1386084"/>
            <a:ext cx="827109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32 valid submissions received – range of individual and stakeholder submissions.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Submissions from the Department of the Environment, Climate and Communications, Department of Transport and others.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Submissions from Elected Members, MEP.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Most submissions focused on one or two chapters or topics of specific interest to the submitter.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majority of submissions were supportive of the Climate Action Plan, providing comments or contributing suggestions to the Plan contents.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9A023-DA19-C33A-22F2-1CA597F04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568" y="1615021"/>
            <a:ext cx="2993395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EAF7964FB1D347A5272A6F1A31E9D8" ma:contentTypeVersion="3" ma:contentTypeDescription="Create a new document." ma:contentTypeScope="" ma:versionID="f49f581821d98a8f57fbb6c3746a75e4">
  <xsd:schema xmlns:xsd="http://www.w3.org/2001/XMLSchema" xmlns:xs="http://www.w3.org/2001/XMLSchema" xmlns:p="http://schemas.microsoft.com/office/2006/metadata/properties" xmlns:ns3="affc6bb4-9553-4460-8076-8ab12aef7386" targetNamespace="http://schemas.microsoft.com/office/2006/metadata/properties" ma:root="true" ma:fieldsID="14376f15f5f3cf308a700393613f3510" ns3:_="">
    <xsd:import namespace="affc6bb4-9553-4460-8076-8ab12aef73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c6bb4-9553-4460-8076-8ab12aef73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EF3A4A-31CD-414C-8C1B-13A757459F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fc6bb4-9553-4460-8076-8ab12aef73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665359-9733-4F3C-B10F-C14A17ECD0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D82E6D-B1DA-4309-AB86-1B4FC6F4E99F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affc6bb4-9553-4460-8076-8ab12aef73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5951</TotalTime>
  <Words>1357</Words>
  <Application>Microsoft Office PowerPoint</Application>
  <PresentationFormat>Widescreen</PresentationFormat>
  <Paragraphs>181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Gill Sans MT</vt:lpstr>
      <vt:lpstr>Symbol</vt:lpstr>
      <vt:lpstr>Office Theme</vt:lpstr>
      <vt:lpstr>South Dublin County Council  Draft Climate Action Plan 2024-2029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Darby Mullen</dc:creator>
  <cp:lastModifiedBy>Anthony McNamara</cp:lastModifiedBy>
  <cp:revision>186</cp:revision>
  <dcterms:created xsi:type="dcterms:W3CDTF">2022-08-26T12:49:14Z</dcterms:created>
  <dcterms:modified xsi:type="dcterms:W3CDTF">2024-02-06T12:18:23Z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0x01010027EAF7964FB1D347A5272A6F1A31E9D8</vt:lpwstr>
  </property>
</Properties>
</file>