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91" r:id="rId4"/>
    <p:sldId id="271" r:id="rId5"/>
    <p:sldId id="268" r:id="rId6"/>
    <p:sldId id="282" r:id="rId7"/>
    <p:sldId id="304" r:id="rId8"/>
    <p:sldId id="283" r:id="rId9"/>
    <p:sldId id="284" r:id="rId10"/>
    <p:sldId id="285" r:id="rId11"/>
    <p:sldId id="286" r:id="rId12"/>
    <p:sldId id="288" r:id="rId13"/>
    <p:sldId id="305" r:id="rId14"/>
    <p:sldId id="306" r:id="rId15"/>
    <p:sldId id="307" r:id="rId16"/>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3" autoAdjust="0"/>
    <p:restoredTop sz="94660"/>
  </p:normalViewPr>
  <p:slideViewPr>
    <p:cSldViewPr snapToGrid="0">
      <p:cViewPr varScale="1">
        <p:scale>
          <a:sx n="62" d="100"/>
          <a:sy n="62" d="100"/>
        </p:scale>
        <p:origin x="7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44556C-E2C2-40B8-8995-CF58C226F54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1070F21-1713-4DA2-A962-B1CE5DCE1A98}">
      <dgm:prSet/>
      <dgm:spPr/>
      <dgm:t>
        <a:bodyPr/>
        <a:lstStyle/>
        <a:p>
          <a:pPr>
            <a:lnSpc>
              <a:spcPct val="100000"/>
            </a:lnSpc>
          </a:pPr>
          <a:r>
            <a:rPr lang="en-IE" dirty="0" err="1"/>
            <a:t>ReFrame</a:t>
          </a:r>
          <a:r>
            <a:rPr lang="en-IE" dirty="0"/>
            <a:t> – Arts Development Strategy 2022- 2026</a:t>
          </a:r>
          <a:endParaRPr lang="en-US" dirty="0"/>
        </a:p>
      </dgm:t>
    </dgm:pt>
    <dgm:pt modelId="{94A99E6B-3277-4637-B038-8CD3F131A14C}" type="parTrans" cxnId="{D731A9AF-947C-4853-80EC-9965A71FB3DD}">
      <dgm:prSet/>
      <dgm:spPr/>
      <dgm:t>
        <a:bodyPr/>
        <a:lstStyle/>
        <a:p>
          <a:endParaRPr lang="en-US"/>
        </a:p>
      </dgm:t>
    </dgm:pt>
    <dgm:pt modelId="{42E9305D-6174-49BA-AA27-C607E2289666}" type="sibTrans" cxnId="{D731A9AF-947C-4853-80EC-9965A71FB3DD}">
      <dgm:prSet/>
      <dgm:spPr/>
      <dgm:t>
        <a:bodyPr/>
        <a:lstStyle/>
        <a:p>
          <a:endParaRPr lang="en-US"/>
        </a:p>
      </dgm:t>
    </dgm:pt>
    <dgm:pt modelId="{557FA1B5-F74A-4F9D-A806-42326828AD64}">
      <dgm:prSet/>
      <dgm:spPr/>
      <dgm:t>
        <a:bodyPr/>
        <a:lstStyle/>
        <a:p>
          <a:pPr>
            <a:lnSpc>
              <a:spcPct val="100000"/>
            </a:lnSpc>
          </a:pPr>
          <a:r>
            <a:rPr lang="en-IE"/>
            <a:t>Early Years and Childrens Strategy 2020- 2025</a:t>
          </a:r>
          <a:endParaRPr lang="en-US"/>
        </a:p>
      </dgm:t>
    </dgm:pt>
    <dgm:pt modelId="{9B55B5C4-57C0-4632-BA55-008F0F1BF004}" type="parTrans" cxnId="{6E176F94-3C89-46DC-BC78-7861F81597EB}">
      <dgm:prSet/>
      <dgm:spPr/>
      <dgm:t>
        <a:bodyPr/>
        <a:lstStyle/>
        <a:p>
          <a:endParaRPr lang="en-US"/>
        </a:p>
      </dgm:t>
    </dgm:pt>
    <dgm:pt modelId="{DDB8FBC0-4CBD-4CAA-AC08-703688F7BF62}" type="sibTrans" cxnId="{6E176F94-3C89-46DC-BC78-7861F81597EB}">
      <dgm:prSet/>
      <dgm:spPr/>
      <dgm:t>
        <a:bodyPr/>
        <a:lstStyle/>
        <a:p>
          <a:endParaRPr lang="en-US"/>
        </a:p>
      </dgm:t>
    </dgm:pt>
    <dgm:pt modelId="{5FCEB31A-F85E-4766-8BDD-5FD086273D1C}">
      <dgm:prSet/>
      <dgm:spPr/>
      <dgm:t>
        <a:bodyPr/>
        <a:lstStyle/>
        <a:p>
          <a:pPr>
            <a:lnSpc>
              <a:spcPct val="100000"/>
            </a:lnSpc>
          </a:pPr>
          <a:r>
            <a:rPr lang="en-IE" dirty="0"/>
            <a:t>South Dublin County Development Plan</a:t>
          </a:r>
          <a:endParaRPr lang="en-US" dirty="0"/>
        </a:p>
      </dgm:t>
    </dgm:pt>
    <dgm:pt modelId="{BA028657-A421-4C31-AAF5-02DB95859ADD}" type="parTrans" cxnId="{049974DF-C866-4933-893C-B47D1D780D8A}">
      <dgm:prSet/>
      <dgm:spPr/>
      <dgm:t>
        <a:bodyPr/>
        <a:lstStyle/>
        <a:p>
          <a:endParaRPr lang="en-US"/>
        </a:p>
      </dgm:t>
    </dgm:pt>
    <dgm:pt modelId="{F915CF61-57A4-4226-8B25-585116A6F0BF}" type="sibTrans" cxnId="{049974DF-C866-4933-893C-B47D1D780D8A}">
      <dgm:prSet/>
      <dgm:spPr/>
      <dgm:t>
        <a:bodyPr/>
        <a:lstStyle/>
        <a:p>
          <a:endParaRPr lang="en-US"/>
        </a:p>
      </dgm:t>
    </dgm:pt>
    <dgm:pt modelId="{5838F0DC-8D69-4CC9-85CF-B96CDB1FAE29}">
      <dgm:prSet/>
      <dgm:spPr/>
      <dgm:t>
        <a:bodyPr/>
        <a:lstStyle/>
        <a:p>
          <a:pPr>
            <a:lnSpc>
              <a:spcPct val="100000"/>
            </a:lnSpc>
          </a:pPr>
          <a:r>
            <a:rPr lang="en-IE" dirty="0"/>
            <a:t>Creative Ireland South Dublin strategy 2022 - 2027</a:t>
          </a:r>
          <a:endParaRPr lang="en-US" dirty="0"/>
        </a:p>
      </dgm:t>
    </dgm:pt>
    <dgm:pt modelId="{14D54456-218F-41C5-95AB-E273CD071031}" type="parTrans" cxnId="{F7D01EB5-0784-46E0-A05A-114FAFAC5C41}">
      <dgm:prSet/>
      <dgm:spPr/>
      <dgm:t>
        <a:bodyPr/>
        <a:lstStyle/>
        <a:p>
          <a:endParaRPr lang="en-IE"/>
        </a:p>
      </dgm:t>
    </dgm:pt>
    <dgm:pt modelId="{4C469144-F3CF-4211-BF40-675D5CDB3A4C}" type="sibTrans" cxnId="{F7D01EB5-0784-46E0-A05A-114FAFAC5C41}">
      <dgm:prSet/>
      <dgm:spPr/>
      <dgm:t>
        <a:bodyPr/>
        <a:lstStyle/>
        <a:p>
          <a:endParaRPr lang="en-IE"/>
        </a:p>
      </dgm:t>
    </dgm:pt>
    <dgm:pt modelId="{97F897FD-A21F-4767-9CFC-18FE2F5B4403}" type="pres">
      <dgm:prSet presAssocID="{B744556C-E2C2-40B8-8995-CF58C226F545}" presName="root" presStyleCnt="0">
        <dgm:presLayoutVars>
          <dgm:dir/>
          <dgm:resizeHandles val="exact"/>
        </dgm:presLayoutVars>
      </dgm:prSet>
      <dgm:spPr/>
    </dgm:pt>
    <dgm:pt modelId="{6998E068-A2EB-4614-8B70-F69D40EB71C8}" type="pres">
      <dgm:prSet presAssocID="{D1070F21-1713-4DA2-A962-B1CE5DCE1A98}" presName="compNode" presStyleCnt="0"/>
      <dgm:spPr/>
    </dgm:pt>
    <dgm:pt modelId="{9B461762-CDE9-4D40-87EA-139DADA5EDFE}" type="pres">
      <dgm:prSet presAssocID="{D1070F21-1713-4DA2-A962-B1CE5DCE1A98}" presName="bgRect" presStyleLbl="bgShp" presStyleIdx="0" presStyleCnt="4"/>
      <dgm:spPr/>
    </dgm:pt>
    <dgm:pt modelId="{98D2C31B-3857-469B-A9CC-AFD049BCB10F}" type="pres">
      <dgm:prSet presAssocID="{D1070F21-1713-4DA2-A962-B1CE5DCE1A9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BCC769DC-28EF-4E07-A44D-2C3D987980D1}" type="pres">
      <dgm:prSet presAssocID="{D1070F21-1713-4DA2-A962-B1CE5DCE1A98}" presName="spaceRect" presStyleCnt="0"/>
      <dgm:spPr/>
    </dgm:pt>
    <dgm:pt modelId="{03BA986A-C3AD-4BF6-8994-E198DC2D4E11}" type="pres">
      <dgm:prSet presAssocID="{D1070F21-1713-4DA2-A962-B1CE5DCE1A98}" presName="parTx" presStyleLbl="revTx" presStyleIdx="0" presStyleCnt="4">
        <dgm:presLayoutVars>
          <dgm:chMax val="0"/>
          <dgm:chPref val="0"/>
        </dgm:presLayoutVars>
      </dgm:prSet>
      <dgm:spPr/>
    </dgm:pt>
    <dgm:pt modelId="{D6D68444-69F4-4AFD-83B7-BE3F03725AA8}" type="pres">
      <dgm:prSet presAssocID="{42E9305D-6174-49BA-AA27-C607E2289666}" presName="sibTrans" presStyleCnt="0"/>
      <dgm:spPr/>
    </dgm:pt>
    <dgm:pt modelId="{3ABE81F7-DCA0-4B9E-B084-2FAD558B8900}" type="pres">
      <dgm:prSet presAssocID="{557FA1B5-F74A-4F9D-A806-42326828AD64}" presName="compNode" presStyleCnt="0"/>
      <dgm:spPr/>
    </dgm:pt>
    <dgm:pt modelId="{8B3F9326-5342-4EE7-B699-253593DFDCA1}" type="pres">
      <dgm:prSet presAssocID="{557FA1B5-F74A-4F9D-A806-42326828AD64}" presName="bgRect" presStyleLbl="bgShp" presStyleIdx="1" presStyleCnt="4"/>
      <dgm:spPr/>
    </dgm:pt>
    <dgm:pt modelId="{18EB6BC6-40D8-4B24-AE35-99461C9563B0}" type="pres">
      <dgm:prSet presAssocID="{557FA1B5-F74A-4F9D-A806-42326828AD6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cket"/>
        </a:ext>
      </dgm:extLst>
    </dgm:pt>
    <dgm:pt modelId="{9B90F0CB-9010-4F7B-B7C4-3A9E5649865C}" type="pres">
      <dgm:prSet presAssocID="{557FA1B5-F74A-4F9D-A806-42326828AD64}" presName="spaceRect" presStyleCnt="0"/>
      <dgm:spPr/>
    </dgm:pt>
    <dgm:pt modelId="{7D93ED16-F591-40CB-A835-DD5907C7DF96}" type="pres">
      <dgm:prSet presAssocID="{557FA1B5-F74A-4F9D-A806-42326828AD64}" presName="parTx" presStyleLbl="revTx" presStyleIdx="1" presStyleCnt="4">
        <dgm:presLayoutVars>
          <dgm:chMax val="0"/>
          <dgm:chPref val="0"/>
        </dgm:presLayoutVars>
      </dgm:prSet>
      <dgm:spPr/>
    </dgm:pt>
    <dgm:pt modelId="{2A999D2C-4350-430A-83F1-AACC699DC096}" type="pres">
      <dgm:prSet presAssocID="{DDB8FBC0-4CBD-4CAA-AC08-703688F7BF62}" presName="sibTrans" presStyleCnt="0"/>
      <dgm:spPr/>
    </dgm:pt>
    <dgm:pt modelId="{0083E4FD-9AB7-4F2D-9693-C8A94A14763E}" type="pres">
      <dgm:prSet presAssocID="{5FCEB31A-F85E-4766-8BDD-5FD086273D1C}" presName="compNode" presStyleCnt="0"/>
      <dgm:spPr/>
    </dgm:pt>
    <dgm:pt modelId="{AADDA9D0-9DC5-44FA-8FCE-80392295779E}" type="pres">
      <dgm:prSet presAssocID="{5FCEB31A-F85E-4766-8BDD-5FD086273D1C}" presName="bgRect" presStyleLbl="bgShp" presStyleIdx="2" presStyleCnt="4"/>
      <dgm:spPr/>
    </dgm:pt>
    <dgm:pt modelId="{5326267B-02A1-4B74-8BCA-5A6754B96F81}" type="pres">
      <dgm:prSet presAssocID="{5FCEB31A-F85E-4766-8BDD-5FD086273D1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r"/>
        </a:ext>
      </dgm:extLst>
    </dgm:pt>
    <dgm:pt modelId="{DD201441-9BEF-4E42-BE66-DE80576B73B4}" type="pres">
      <dgm:prSet presAssocID="{5FCEB31A-F85E-4766-8BDD-5FD086273D1C}" presName="spaceRect" presStyleCnt="0"/>
      <dgm:spPr/>
    </dgm:pt>
    <dgm:pt modelId="{BF2360F5-EA0B-43DB-A648-2371294EEAA4}" type="pres">
      <dgm:prSet presAssocID="{5FCEB31A-F85E-4766-8BDD-5FD086273D1C}" presName="parTx" presStyleLbl="revTx" presStyleIdx="2" presStyleCnt="4">
        <dgm:presLayoutVars>
          <dgm:chMax val="0"/>
          <dgm:chPref val="0"/>
        </dgm:presLayoutVars>
      </dgm:prSet>
      <dgm:spPr/>
    </dgm:pt>
    <dgm:pt modelId="{E7784AB3-B77A-4707-B33E-2B6DDD883D8A}" type="pres">
      <dgm:prSet presAssocID="{F915CF61-57A4-4226-8B25-585116A6F0BF}" presName="sibTrans" presStyleCnt="0"/>
      <dgm:spPr/>
    </dgm:pt>
    <dgm:pt modelId="{D7B6CA44-E2BE-4D52-AE7B-27E83013103C}" type="pres">
      <dgm:prSet presAssocID="{5838F0DC-8D69-4CC9-85CF-B96CDB1FAE29}" presName="compNode" presStyleCnt="0"/>
      <dgm:spPr/>
    </dgm:pt>
    <dgm:pt modelId="{09D1BBF4-A215-461A-9761-2B18F1BE4F31}" type="pres">
      <dgm:prSet presAssocID="{5838F0DC-8D69-4CC9-85CF-B96CDB1FAE29}" presName="bgRect" presStyleLbl="bgShp" presStyleIdx="3" presStyleCnt="4"/>
      <dgm:spPr/>
    </dgm:pt>
    <dgm:pt modelId="{139460AC-9B43-4758-A02D-6BE4EBC75A35}" type="pres">
      <dgm:prSet presAssocID="{5838F0DC-8D69-4CC9-85CF-B96CDB1FAE29}" presName="iconRect" presStyleLbl="node1" presStyleIdx="3" presStyleCnt="4"/>
      <dgm:spPr/>
    </dgm:pt>
    <dgm:pt modelId="{A850C44C-CB1A-4824-AD74-C94CB29C42FA}" type="pres">
      <dgm:prSet presAssocID="{5838F0DC-8D69-4CC9-85CF-B96CDB1FAE29}" presName="spaceRect" presStyleCnt="0"/>
      <dgm:spPr/>
    </dgm:pt>
    <dgm:pt modelId="{065BB7A9-D89A-4F2A-AC59-2D3718AB75B6}" type="pres">
      <dgm:prSet presAssocID="{5838F0DC-8D69-4CC9-85CF-B96CDB1FAE29}" presName="parTx" presStyleLbl="revTx" presStyleIdx="3" presStyleCnt="4">
        <dgm:presLayoutVars>
          <dgm:chMax val="0"/>
          <dgm:chPref val="0"/>
        </dgm:presLayoutVars>
      </dgm:prSet>
      <dgm:spPr/>
    </dgm:pt>
  </dgm:ptLst>
  <dgm:cxnLst>
    <dgm:cxn modelId="{C46E0609-24CC-434C-8F85-7971BC6E2311}" type="presOf" srcId="{D1070F21-1713-4DA2-A962-B1CE5DCE1A98}" destId="{03BA986A-C3AD-4BF6-8994-E198DC2D4E11}" srcOrd="0" destOrd="0" presId="urn:microsoft.com/office/officeart/2018/2/layout/IconVerticalSolidList"/>
    <dgm:cxn modelId="{20A76B0E-4F7B-4A7A-A033-895287D95F93}" type="presOf" srcId="{B744556C-E2C2-40B8-8995-CF58C226F545}" destId="{97F897FD-A21F-4767-9CFC-18FE2F5B4403}" srcOrd="0" destOrd="0" presId="urn:microsoft.com/office/officeart/2018/2/layout/IconVerticalSolidList"/>
    <dgm:cxn modelId="{755A281A-D1E2-4A40-8E4C-1F1D523DCF71}" type="presOf" srcId="{5FCEB31A-F85E-4766-8BDD-5FD086273D1C}" destId="{BF2360F5-EA0B-43DB-A648-2371294EEAA4}" srcOrd="0" destOrd="0" presId="urn:microsoft.com/office/officeart/2018/2/layout/IconVerticalSolidList"/>
    <dgm:cxn modelId="{6E176F94-3C89-46DC-BC78-7861F81597EB}" srcId="{B744556C-E2C2-40B8-8995-CF58C226F545}" destId="{557FA1B5-F74A-4F9D-A806-42326828AD64}" srcOrd="1" destOrd="0" parTransId="{9B55B5C4-57C0-4632-BA55-008F0F1BF004}" sibTransId="{DDB8FBC0-4CBD-4CAA-AC08-703688F7BF62}"/>
    <dgm:cxn modelId="{D731A9AF-947C-4853-80EC-9965A71FB3DD}" srcId="{B744556C-E2C2-40B8-8995-CF58C226F545}" destId="{D1070F21-1713-4DA2-A962-B1CE5DCE1A98}" srcOrd="0" destOrd="0" parTransId="{94A99E6B-3277-4637-B038-8CD3F131A14C}" sibTransId="{42E9305D-6174-49BA-AA27-C607E2289666}"/>
    <dgm:cxn modelId="{F7D01EB5-0784-46E0-A05A-114FAFAC5C41}" srcId="{B744556C-E2C2-40B8-8995-CF58C226F545}" destId="{5838F0DC-8D69-4CC9-85CF-B96CDB1FAE29}" srcOrd="3" destOrd="0" parTransId="{14D54456-218F-41C5-95AB-E273CD071031}" sibTransId="{4C469144-F3CF-4211-BF40-675D5CDB3A4C}"/>
    <dgm:cxn modelId="{D55FDCC1-7812-4BA2-A5A1-648918A2EDE2}" type="presOf" srcId="{5838F0DC-8D69-4CC9-85CF-B96CDB1FAE29}" destId="{065BB7A9-D89A-4F2A-AC59-2D3718AB75B6}" srcOrd="0" destOrd="0" presId="urn:microsoft.com/office/officeart/2018/2/layout/IconVerticalSolidList"/>
    <dgm:cxn modelId="{8F1E2BDD-7766-4B83-A233-B6F88577FC46}" type="presOf" srcId="{557FA1B5-F74A-4F9D-A806-42326828AD64}" destId="{7D93ED16-F591-40CB-A835-DD5907C7DF96}" srcOrd="0" destOrd="0" presId="urn:microsoft.com/office/officeart/2018/2/layout/IconVerticalSolidList"/>
    <dgm:cxn modelId="{049974DF-C866-4933-893C-B47D1D780D8A}" srcId="{B744556C-E2C2-40B8-8995-CF58C226F545}" destId="{5FCEB31A-F85E-4766-8BDD-5FD086273D1C}" srcOrd="2" destOrd="0" parTransId="{BA028657-A421-4C31-AAF5-02DB95859ADD}" sibTransId="{F915CF61-57A4-4226-8B25-585116A6F0BF}"/>
    <dgm:cxn modelId="{3F215959-97BF-4B86-80D7-39C1B6BE1C3C}" type="presParOf" srcId="{97F897FD-A21F-4767-9CFC-18FE2F5B4403}" destId="{6998E068-A2EB-4614-8B70-F69D40EB71C8}" srcOrd="0" destOrd="0" presId="urn:microsoft.com/office/officeart/2018/2/layout/IconVerticalSolidList"/>
    <dgm:cxn modelId="{68812A58-CA01-4633-A051-CF1A525BC16F}" type="presParOf" srcId="{6998E068-A2EB-4614-8B70-F69D40EB71C8}" destId="{9B461762-CDE9-4D40-87EA-139DADA5EDFE}" srcOrd="0" destOrd="0" presId="urn:microsoft.com/office/officeart/2018/2/layout/IconVerticalSolidList"/>
    <dgm:cxn modelId="{923B4885-282C-4330-B8D1-9206079EFE28}" type="presParOf" srcId="{6998E068-A2EB-4614-8B70-F69D40EB71C8}" destId="{98D2C31B-3857-469B-A9CC-AFD049BCB10F}" srcOrd="1" destOrd="0" presId="urn:microsoft.com/office/officeart/2018/2/layout/IconVerticalSolidList"/>
    <dgm:cxn modelId="{51208CDC-5D64-4485-B63A-AD286637E9E8}" type="presParOf" srcId="{6998E068-A2EB-4614-8B70-F69D40EB71C8}" destId="{BCC769DC-28EF-4E07-A44D-2C3D987980D1}" srcOrd="2" destOrd="0" presId="urn:microsoft.com/office/officeart/2018/2/layout/IconVerticalSolidList"/>
    <dgm:cxn modelId="{C4D01A04-2821-4F05-BC8C-1740F7A15487}" type="presParOf" srcId="{6998E068-A2EB-4614-8B70-F69D40EB71C8}" destId="{03BA986A-C3AD-4BF6-8994-E198DC2D4E11}" srcOrd="3" destOrd="0" presId="urn:microsoft.com/office/officeart/2018/2/layout/IconVerticalSolidList"/>
    <dgm:cxn modelId="{BAC993D7-5905-4F57-B0A2-68B45774FFCE}" type="presParOf" srcId="{97F897FD-A21F-4767-9CFC-18FE2F5B4403}" destId="{D6D68444-69F4-4AFD-83B7-BE3F03725AA8}" srcOrd="1" destOrd="0" presId="urn:microsoft.com/office/officeart/2018/2/layout/IconVerticalSolidList"/>
    <dgm:cxn modelId="{0C17BFBB-C07F-4421-81F1-DF564A6C0CFA}" type="presParOf" srcId="{97F897FD-A21F-4767-9CFC-18FE2F5B4403}" destId="{3ABE81F7-DCA0-4B9E-B084-2FAD558B8900}" srcOrd="2" destOrd="0" presId="urn:microsoft.com/office/officeart/2018/2/layout/IconVerticalSolidList"/>
    <dgm:cxn modelId="{D12130E1-01C6-465C-9C8E-EFB766F9C104}" type="presParOf" srcId="{3ABE81F7-DCA0-4B9E-B084-2FAD558B8900}" destId="{8B3F9326-5342-4EE7-B699-253593DFDCA1}" srcOrd="0" destOrd="0" presId="urn:microsoft.com/office/officeart/2018/2/layout/IconVerticalSolidList"/>
    <dgm:cxn modelId="{E949408C-EF30-41F2-BF2E-41959006B068}" type="presParOf" srcId="{3ABE81F7-DCA0-4B9E-B084-2FAD558B8900}" destId="{18EB6BC6-40D8-4B24-AE35-99461C9563B0}" srcOrd="1" destOrd="0" presId="urn:microsoft.com/office/officeart/2018/2/layout/IconVerticalSolidList"/>
    <dgm:cxn modelId="{73E985CD-E33C-4290-B40F-42979CB29667}" type="presParOf" srcId="{3ABE81F7-DCA0-4B9E-B084-2FAD558B8900}" destId="{9B90F0CB-9010-4F7B-B7C4-3A9E5649865C}" srcOrd="2" destOrd="0" presId="urn:microsoft.com/office/officeart/2018/2/layout/IconVerticalSolidList"/>
    <dgm:cxn modelId="{65E55A49-4D4B-4148-86CF-97F4170D52D1}" type="presParOf" srcId="{3ABE81F7-DCA0-4B9E-B084-2FAD558B8900}" destId="{7D93ED16-F591-40CB-A835-DD5907C7DF96}" srcOrd="3" destOrd="0" presId="urn:microsoft.com/office/officeart/2018/2/layout/IconVerticalSolidList"/>
    <dgm:cxn modelId="{04BE9DDA-15C8-42F2-BD18-0DC57180009A}" type="presParOf" srcId="{97F897FD-A21F-4767-9CFC-18FE2F5B4403}" destId="{2A999D2C-4350-430A-83F1-AACC699DC096}" srcOrd="3" destOrd="0" presId="urn:microsoft.com/office/officeart/2018/2/layout/IconVerticalSolidList"/>
    <dgm:cxn modelId="{CC1D3C4D-C654-4A74-8E49-41813359A712}" type="presParOf" srcId="{97F897FD-A21F-4767-9CFC-18FE2F5B4403}" destId="{0083E4FD-9AB7-4F2D-9693-C8A94A14763E}" srcOrd="4" destOrd="0" presId="urn:microsoft.com/office/officeart/2018/2/layout/IconVerticalSolidList"/>
    <dgm:cxn modelId="{17939EE5-E067-4FD7-AB81-D1B65D2F2F4E}" type="presParOf" srcId="{0083E4FD-9AB7-4F2D-9693-C8A94A14763E}" destId="{AADDA9D0-9DC5-44FA-8FCE-80392295779E}" srcOrd="0" destOrd="0" presId="urn:microsoft.com/office/officeart/2018/2/layout/IconVerticalSolidList"/>
    <dgm:cxn modelId="{A32B233C-5F74-499E-B75E-E506EBC58767}" type="presParOf" srcId="{0083E4FD-9AB7-4F2D-9693-C8A94A14763E}" destId="{5326267B-02A1-4B74-8BCA-5A6754B96F81}" srcOrd="1" destOrd="0" presId="urn:microsoft.com/office/officeart/2018/2/layout/IconVerticalSolidList"/>
    <dgm:cxn modelId="{CA5E30F1-B9B1-4511-83C6-3453ABC12C40}" type="presParOf" srcId="{0083E4FD-9AB7-4F2D-9693-C8A94A14763E}" destId="{DD201441-9BEF-4E42-BE66-DE80576B73B4}" srcOrd="2" destOrd="0" presId="urn:microsoft.com/office/officeart/2018/2/layout/IconVerticalSolidList"/>
    <dgm:cxn modelId="{24439984-0027-4C3F-8821-9B9A71F8D177}" type="presParOf" srcId="{0083E4FD-9AB7-4F2D-9693-C8A94A14763E}" destId="{BF2360F5-EA0B-43DB-A648-2371294EEAA4}" srcOrd="3" destOrd="0" presId="urn:microsoft.com/office/officeart/2018/2/layout/IconVerticalSolidList"/>
    <dgm:cxn modelId="{A81E6502-C005-4048-BF3F-1DE20E8ED801}" type="presParOf" srcId="{97F897FD-A21F-4767-9CFC-18FE2F5B4403}" destId="{E7784AB3-B77A-4707-B33E-2B6DDD883D8A}" srcOrd="5" destOrd="0" presId="urn:microsoft.com/office/officeart/2018/2/layout/IconVerticalSolidList"/>
    <dgm:cxn modelId="{158E5F12-1094-4FF3-914C-70C9C9CA4EBD}" type="presParOf" srcId="{97F897FD-A21F-4767-9CFC-18FE2F5B4403}" destId="{D7B6CA44-E2BE-4D52-AE7B-27E83013103C}" srcOrd="6" destOrd="0" presId="urn:microsoft.com/office/officeart/2018/2/layout/IconVerticalSolidList"/>
    <dgm:cxn modelId="{BEE0FC3F-3987-451A-91AB-34FAF5F48E9A}" type="presParOf" srcId="{D7B6CA44-E2BE-4D52-AE7B-27E83013103C}" destId="{09D1BBF4-A215-461A-9761-2B18F1BE4F31}" srcOrd="0" destOrd="0" presId="urn:microsoft.com/office/officeart/2018/2/layout/IconVerticalSolidList"/>
    <dgm:cxn modelId="{81AA68BB-E008-44B2-9144-A4E2AE2E2EA4}" type="presParOf" srcId="{D7B6CA44-E2BE-4D52-AE7B-27E83013103C}" destId="{139460AC-9B43-4758-A02D-6BE4EBC75A35}" srcOrd="1" destOrd="0" presId="urn:microsoft.com/office/officeart/2018/2/layout/IconVerticalSolidList"/>
    <dgm:cxn modelId="{945FB2B7-BBE6-4651-BF98-22E8B2E4182F}" type="presParOf" srcId="{D7B6CA44-E2BE-4D52-AE7B-27E83013103C}" destId="{A850C44C-CB1A-4824-AD74-C94CB29C42FA}" srcOrd="2" destOrd="0" presId="urn:microsoft.com/office/officeart/2018/2/layout/IconVerticalSolidList"/>
    <dgm:cxn modelId="{91015919-6384-4535-9DB0-878F0B969F09}" type="presParOf" srcId="{D7B6CA44-E2BE-4D52-AE7B-27E83013103C}" destId="{065BB7A9-D89A-4F2A-AC59-2D3718AB75B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61762-CDE9-4D40-87EA-139DADA5EDFE}">
      <dsp:nvSpPr>
        <dsp:cNvPr id="0" name=""/>
        <dsp:cNvSpPr/>
      </dsp:nvSpPr>
      <dsp:spPr>
        <a:xfrm>
          <a:off x="0" y="231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D2C31B-3857-469B-A9CC-AFD049BCB10F}">
      <dsp:nvSpPr>
        <dsp:cNvPr id="0" name=""/>
        <dsp:cNvSpPr/>
      </dsp:nvSpPr>
      <dsp:spPr>
        <a:xfrm>
          <a:off x="355657" y="266858"/>
          <a:ext cx="646650" cy="6466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BA986A-C3AD-4BF6-8994-E198DC2D4E11}">
      <dsp:nvSpPr>
        <dsp:cNvPr id="0" name=""/>
        <dsp:cNvSpPr/>
      </dsp:nvSpPr>
      <dsp:spPr>
        <a:xfrm>
          <a:off x="1357965" y="231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100000"/>
            </a:lnSpc>
            <a:spcBef>
              <a:spcPct val="0"/>
            </a:spcBef>
            <a:spcAft>
              <a:spcPct val="35000"/>
            </a:spcAft>
            <a:buNone/>
          </a:pPr>
          <a:r>
            <a:rPr lang="en-IE" sz="2200" kern="1200" dirty="0" err="1"/>
            <a:t>ReFrame</a:t>
          </a:r>
          <a:r>
            <a:rPr lang="en-IE" sz="2200" kern="1200" dirty="0"/>
            <a:t> – Arts Development Strategy 2022- 2026</a:t>
          </a:r>
          <a:endParaRPr lang="en-US" sz="2200" kern="1200" dirty="0"/>
        </a:p>
      </dsp:txBody>
      <dsp:txXfrm>
        <a:off x="1357965" y="2319"/>
        <a:ext cx="4887299" cy="1175727"/>
      </dsp:txXfrm>
    </dsp:sp>
    <dsp:sp modelId="{8B3F9326-5342-4EE7-B699-253593DFDCA1}">
      <dsp:nvSpPr>
        <dsp:cNvPr id="0" name=""/>
        <dsp:cNvSpPr/>
      </dsp:nvSpPr>
      <dsp:spPr>
        <a:xfrm>
          <a:off x="0" y="147197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EB6BC6-40D8-4B24-AE35-99461C9563B0}">
      <dsp:nvSpPr>
        <dsp:cNvPr id="0" name=""/>
        <dsp:cNvSpPr/>
      </dsp:nvSpPr>
      <dsp:spPr>
        <a:xfrm>
          <a:off x="355657" y="1736518"/>
          <a:ext cx="646650" cy="6466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93ED16-F591-40CB-A835-DD5907C7DF96}">
      <dsp:nvSpPr>
        <dsp:cNvPr id="0" name=""/>
        <dsp:cNvSpPr/>
      </dsp:nvSpPr>
      <dsp:spPr>
        <a:xfrm>
          <a:off x="1357965" y="147197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100000"/>
            </a:lnSpc>
            <a:spcBef>
              <a:spcPct val="0"/>
            </a:spcBef>
            <a:spcAft>
              <a:spcPct val="35000"/>
            </a:spcAft>
            <a:buNone/>
          </a:pPr>
          <a:r>
            <a:rPr lang="en-IE" sz="2200" kern="1200"/>
            <a:t>Early Years and Childrens Strategy 2020- 2025</a:t>
          </a:r>
          <a:endParaRPr lang="en-US" sz="2200" kern="1200"/>
        </a:p>
      </dsp:txBody>
      <dsp:txXfrm>
        <a:off x="1357965" y="1471979"/>
        <a:ext cx="4887299" cy="1175727"/>
      </dsp:txXfrm>
    </dsp:sp>
    <dsp:sp modelId="{AADDA9D0-9DC5-44FA-8FCE-80392295779E}">
      <dsp:nvSpPr>
        <dsp:cNvPr id="0" name=""/>
        <dsp:cNvSpPr/>
      </dsp:nvSpPr>
      <dsp:spPr>
        <a:xfrm>
          <a:off x="0" y="294163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26267B-02A1-4B74-8BCA-5A6754B96F81}">
      <dsp:nvSpPr>
        <dsp:cNvPr id="0" name=""/>
        <dsp:cNvSpPr/>
      </dsp:nvSpPr>
      <dsp:spPr>
        <a:xfrm>
          <a:off x="355657" y="3206178"/>
          <a:ext cx="646650" cy="6466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2360F5-EA0B-43DB-A648-2371294EEAA4}">
      <dsp:nvSpPr>
        <dsp:cNvPr id="0" name=""/>
        <dsp:cNvSpPr/>
      </dsp:nvSpPr>
      <dsp:spPr>
        <a:xfrm>
          <a:off x="1357965" y="294163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100000"/>
            </a:lnSpc>
            <a:spcBef>
              <a:spcPct val="0"/>
            </a:spcBef>
            <a:spcAft>
              <a:spcPct val="35000"/>
            </a:spcAft>
            <a:buNone/>
          </a:pPr>
          <a:r>
            <a:rPr lang="en-IE" sz="2200" kern="1200" dirty="0"/>
            <a:t>South Dublin County Development Plan</a:t>
          </a:r>
          <a:endParaRPr lang="en-US" sz="2200" kern="1200" dirty="0"/>
        </a:p>
      </dsp:txBody>
      <dsp:txXfrm>
        <a:off x="1357965" y="2941639"/>
        <a:ext cx="4887299" cy="1175727"/>
      </dsp:txXfrm>
    </dsp:sp>
    <dsp:sp modelId="{09D1BBF4-A215-461A-9761-2B18F1BE4F31}">
      <dsp:nvSpPr>
        <dsp:cNvPr id="0" name=""/>
        <dsp:cNvSpPr/>
      </dsp:nvSpPr>
      <dsp:spPr>
        <a:xfrm>
          <a:off x="0" y="441129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9460AC-9B43-4758-A02D-6BE4EBC75A35}">
      <dsp:nvSpPr>
        <dsp:cNvPr id="0" name=""/>
        <dsp:cNvSpPr/>
      </dsp:nvSpPr>
      <dsp:spPr>
        <a:xfrm>
          <a:off x="355657" y="4675838"/>
          <a:ext cx="646650" cy="646650"/>
        </a:xfrm>
        <a:prstGeom prst="rect">
          <a:avLst/>
        </a:prstGeom>
        <a:solidFill>
          <a:schemeClr val="accent5">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5BB7A9-D89A-4F2A-AC59-2D3718AB75B6}">
      <dsp:nvSpPr>
        <dsp:cNvPr id="0" name=""/>
        <dsp:cNvSpPr/>
      </dsp:nvSpPr>
      <dsp:spPr>
        <a:xfrm>
          <a:off x="1357965" y="441129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100000"/>
            </a:lnSpc>
            <a:spcBef>
              <a:spcPct val="0"/>
            </a:spcBef>
            <a:spcAft>
              <a:spcPct val="35000"/>
            </a:spcAft>
            <a:buNone/>
          </a:pPr>
          <a:r>
            <a:rPr lang="en-IE" sz="2200" kern="1200" dirty="0"/>
            <a:t>Creative Ireland South Dublin strategy 2022 - 2027</a:t>
          </a:r>
          <a:endParaRPr lang="en-US" sz="2200" kern="1200" dirty="0"/>
        </a:p>
      </dsp:txBody>
      <dsp:txXfrm>
        <a:off x="1357965" y="4411299"/>
        <a:ext cx="4887299" cy="11757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79B21E0B-D723-4366-92EE-0269E5156711}" type="datetimeFigureOut">
              <a:rPr lang="en-IE" smtClean="0"/>
              <a:t>06/02/2024</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EB407EF2-8EDB-45C3-B530-9658063F6A57}" type="slidenum">
              <a:rPr lang="en-IE" smtClean="0"/>
              <a:t>‹#›</a:t>
            </a:fld>
            <a:endParaRPr lang="en-IE" dirty="0"/>
          </a:p>
        </p:txBody>
      </p:sp>
    </p:spTree>
    <p:extLst>
      <p:ext uri="{BB962C8B-B14F-4D97-AF65-F5344CB8AC3E}">
        <p14:creationId xmlns:p14="http://schemas.microsoft.com/office/powerpoint/2010/main" val="2807103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79B21E0B-D723-4366-92EE-0269E5156711}" type="datetimeFigureOut">
              <a:rPr lang="en-IE" smtClean="0"/>
              <a:t>06/02/2024</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EB407EF2-8EDB-45C3-B530-9658063F6A57}" type="slidenum">
              <a:rPr lang="en-IE" smtClean="0"/>
              <a:t>‹#›</a:t>
            </a:fld>
            <a:endParaRPr lang="en-IE" dirty="0"/>
          </a:p>
        </p:txBody>
      </p:sp>
    </p:spTree>
    <p:extLst>
      <p:ext uri="{BB962C8B-B14F-4D97-AF65-F5344CB8AC3E}">
        <p14:creationId xmlns:p14="http://schemas.microsoft.com/office/powerpoint/2010/main" val="1600755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79B21E0B-D723-4366-92EE-0269E5156711}" type="datetimeFigureOut">
              <a:rPr lang="en-IE" smtClean="0"/>
              <a:t>06/02/2024</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EB407EF2-8EDB-45C3-B530-9658063F6A57}" type="slidenum">
              <a:rPr lang="en-IE" smtClean="0"/>
              <a:t>‹#›</a:t>
            </a:fld>
            <a:endParaRPr lang="en-IE" dirty="0"/>
          </a:p>
        </p:txBody>
      </p:sp>
    </p:spTree>
    <p:extLst>
      <p:ext uri="{BB962C8B-B14F-4D97-AF65-F5344CB8AC3E}">
        <p14:creationId xmlns:p14="http://schemas.microsoft.com/office/powerpoint/2010/main" val="803674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endParaRPr lang="en-IE"/>
          </a:p>
        </p:txBody>
      </p:sp>
      <p:sp>
        <p:nvSpPr>
          <p:cNvPr id="3" name="Text Placeholder 2"/>
          <p:cNvSpPr>
            <a:spLocks noGrp="1"/>
          </p:cNvSpPr>
          <p:nvPr>
            <p:ph type="body"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97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ltLang="en-US" dirty="0"/>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dirty="0"/>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96865D8E-80DC-4ACD-933D-83DC62AE4B51}" type="slidenum">
              <a:rPr lang="en-US" altLang="en-US"/>
              <a:pPr/>
              <a:t>‹#›</a:t>
            </a:fld>
            <a:endParaRPr lang="en-US" altLang="en-US" dirty="0"/>
          </a:p>
        </p:txBody>
      </p:sp>
    </p:spTree>
    <p:extLst>
      <p:ext uri="{BB962C8B-B14F-4D97-AF65-F5344CB8AC3E}">
        <p14:creationId xmlns:p14="http://schemas.microsoft.com/office/powerpoint/2010/main" val="45877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79B21E0B-D723-4366-92EE-0269E5156711}" type="datetimeFigureOut">
              <a:rPr lang="en-IE" smtClean="0"/>
              <a:t>06/02/2024</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EB407EF2-8EDB-45C3-B530-9658063F6A57}" type="slidenum">
              <a:rPr lang="en-IE" smtClean="0"/>
              <a:t>‹#›</a:t>
            </a:fld>
            <a:endParaRPr lang="en-IE" dirty="0"/>
          </a:p>
        </p:txBody>
      </p:sp>
    </p:spTree>
    <p:extLst>
      <p:ext uri="{BB962C8B-B14F-4D97-AF65-F5344CB8AC3E}">
        <p14:creationId xmlns:p14="http://schemas.microsoft.com/office/powerpoint/2010/main" val="212619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B21E0B-D723-4366-92EE-0269E5156711}" type="datetimeFigureOut">
              <a:rPr lang="en-IE" smtClean="0"/>
              <a:t>06/02/2024</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EB407EF2-8EDB-45C3-B530-9658063F6A57}" type="slidenum">
              <a:rPr lang="en-IE" smtClean="0"/>
              <a:t>‹#›</a:t>
            </a:fld>
            <a:endParaRPr lang="en-IE" dirty="0"/>
          </a:p>
        </p:txBody>
      </p:sp>
    </p:spTree>
    <p:extLst>
      <p:ext uri="{BB962C8B-B14F-4D97-AF65-F5344CB8AC3E}">
        <p14:creationId xmlns:p14="http://schemas.microsoft.com/office/powerpoint/2010/main" val="3953682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79B21E0B-D723-4366-92EE-0269E5156711}" type="datetimeFigureOut">
              <a:rPr lang="en-IE" smtClean="0"/>
              <a:t>06/02/2024</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EB407EF2-8EDB-45C3-B530-9658063F6A57}" type="slidenum">
              <a:rPr lang="en-IE" smtClean="0"/>
              <a:t>‹#›</a:t>
            </a:fld>
            <a:endParaRPr lang="en-IE" dirty="0"/>
          </a:p>
        </p:txBody>
      </p:sp>
    </p:spTree>
    <p:extLst>
      <p:ext uri="{BB962C8B-B14F-4D97-AF65-F5344CB8AC3E}">
        <p14:creationId xmlns:p14="http://schemas.microsoft.com/office/powerpoint/2010/main" val="3440043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79B21E0B-D723-4366-92EE-0269E5156711}" type="datetimeFigureOut">
              <a:rPr lang="en-IE" smtClean="0"/>
              <a:t>06/02/2024</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EB407EF2-8EDB-45C3-B530-9658063F6A57}" type="slidenum">
              <a:rPr lang="en-IE" smtClean="0"/>
              <a:t>‹#›</a:t>
            </a:fld>
            <a:endParaRPr lang="en-IE" dirty="0"/>
          </a:p>
        </p:txBody>
      </p:sp>
    </p:spTree>
    <p:extLst>
      <p:ext uri="{BB962C8B-B14F-4D97-AF65-F5344CB8AC3E}">
        <p14:creationId xmlns:p14="http://schemas.microsoft.com/office/powerpoint/2010/main" val="2465178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79B21E0B-D723-4366-92EE-0269E5156711}" type="datetimeFigureOut">
              <a:rPr lang="en-IE" smtClean="0"/>
              <a:t>06/02/2024</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EB407EF2-8EDB-45C3-B530-9658063F6A57}" type="slidenum">
              <a:rPr lang="en-IE" smtClean="0"/>
              <a:t>‹#›</a:t>
            </a:fld>
            <a:endParaRPr lang="en-IE" dirty="0"/>
          </a:p>
        </p:txBody>
      </p:sp>
    </p:spTree>
    <p:extLst>
      <p:ext uri="{BB962C8B-B14F-4D97-AF65-F5344CB8AC3E}">
        <p14:creationId xmlns:p14="http://schemas.microsoft.com/office/powerpoint/2010/main" val="3839855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21E0B-D723-4366-92EE-0269E5156711}" type="datetimeFigureOut">
              <a:rPr lang="en-IE" smtClean="0"/>
              <a:t>06/02/2024</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EB407EF2-8EDB-45C3-B530-9658063F6A57}" type="slidenum">
              <a:rPr lang="en-IE" smtClean="0"/>
              <a:t>‹#›</a:t>
            </a:fld>
            <a:endParaRPr lang="en-IE" dirty="0"/>
          </a:p>
        </p:txBody>
      </p:sp>
    </p:spTree>
    <p:extLst>
      <p:ext uri="{BB962C8B-B14F-4D97-AF65-F5344CB8AC3E}">
        <p14:creationId xmlns:p14="http://schemas.microsoft.com/office/powerpoint/2010/main" val="896667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B21E0B-D723-4366-92EE-0269E5156711}" type="datetimeFigureOut">
              <a:rPr lang="en-IE" smtClean="0"/>
              <a:t>06/02/2024</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EB407EF2-8EDB-45C3-B530-9658063F6A57}" type="slidenum">
              <a:rPr lang="en-IE" smtClean="0"/>
              <a:t>‹#›</a:t>
            </a:fld>
            <a:endParaRPr lang="en-IE" dirty="0"/>
          </a:p>
        </p:txBody>
      </p:sp>
    </p:spTree>
    <p:extLst>
      <p:ext uri="{BB962C8B-B14F-4D97-AF65-F5344CB8AC3E}">
        <p14:creationId xmlns:p14="http://schemas.microsoft.com/office/powerpoint/2010/main" val="1384745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B21E0B-D723-4366-92EE-0269E5156711}" type="datetimeFigureOut">
              <a:rPr lang="en-IE" smtClean="0"/>
              <a:t>06/02/2024</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EB407EF2-8EDB-45C3-B530-9658063F6A57}" type="slidenum">
              <a:rPr lang="en-IE" smtClean="0"/>
              <a:t>‹#›</a:t>
            </a:fld>
            <a:endParaRPr lang="en-IE" dirty="0"/>
          </a:p>
        </p:txBody>
      </p:sp>
    </p:spTree>
    <p:extLst>
      <p:ext uri="{BB962C8B-B14F-4D97-AF65-F5344CB8AC3E}">
        <p14:creationId xmlns:p14="http://schemas.microsoft.com/office/powerpoint/2010/main" val="4190747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21E0B-D723-4366-92EE-0269E5156711}" type="datetimeFigureOut">
              <a:rPr lang="en-IE" smtClean="0"/>
              <a:t>06/02/2024</a:t>
            </a:fld>
            <a:endParaRPr lang="en-IE"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07EF2-8EDB-45C3-B530-9658063F6A57}" type="slidenum">
              <a:rPr lang="en-IE" smtClean="0"/>
              <a:t>‹#›</a:t>
            </a:fld>
            <a:endParaRPr lang="en-IE" dirty="0"/>
          </a:p>
        </p:txBody>
      </p:sp>
    </p:spTree>
    <p:extLst>
      <p:ext uri="{BB962C8B-B14F-4D97-AF65-F5344CB8AC3E}">
        <p14:creationId xmlns:p14="http://schemas.microsoft.com/office/powerpoint/2010/main" val="168411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cid:image003.png@01D90FBD.6050967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66925" y="2382851"/>
            <a:ext cx="9786407" cy="3293209"/>
          </a:xfrm>
          <a:prstGeom prst="rect">
            <a:avLst/>
          </a:prstGeom>
          <a:noFill/>
        </p:spPr>
        <p:txBody>
          <a:bodyPr wrap="square" rtlCol="0">
            <a:spAutoFit/>
          </a:bodyPr>
          <a:lstStyle/>
          <a:p>
            <a:r>
              <a:rPr lang="en-IE" sz="4400" b="1" dirty="0">
                <a:solidFill>
                  <a:schemeClr val="accent2"/>
                </a:solidFill>
              </a:rPr>
              <a:t>In Context 5 - CONNECT</a:t>
            </a:r>
            <a:br>
              <a:rPr lang="en-IE" sz="4400" dirty="0"/>
            </a:br>
            <a:r>
              <a:rPr lang="en-IE" sz="2800" dirty="0"/>
              <a:t>South Dublin County Council’s Public Art Programme under the % for Art Scheme 2022-2025</a:t>
            </a:r>
          </a:p>
          <a:p>
            <a:endParaRPr lang="en-IE" sz="2800" dirty="0"/>
          </a:p>
          <a:p>
            <a:endParaRPr lang="en-IE" sz="4000" dirty="0"/>
          </a:p>
          <a:p>
            <a:endParaRPr lang="en-IE" sz="4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0181" y="104306"/>
            <a:ext cx="3203152" cy="1780031"/>
          </a:xfrm>
          <a:prstGeom prst="rect">
            <a:avLst/>
          </a:prstGeom>
        </p:spPr>
      </p:pic>
    </p:spTree>
    <p:extLst>
      <p:ext uri="{BB962C8B-B14F-4D97-AF65-F5344CB8AC3E}">
        <p14:creationId xmlns:p14="http://schemas.microsoft.com/office/powerpoint/2010/main" val="4225888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F88D0E-90B5-2182-A4F0-AA7B196574DB}"/>
              </a:ext>
            </a:extLst>
          </p:cNvPr>
          <p:cNvSpPr>
            <a:spLocks noGrp="1"/>
          </p:cNvSpPr>
          <p:nvPr>
            <p:ph type="title"/>
          </p:nvPr>
        </p:nvSpPr>
        <p:spPr>
          <a:xfrm>
            <a:off x="640080" y="325369"/>
            <a:ext cx="4368602" cy="1956841"/>
          </a:xfrm>
        </p:spPr>
        <p:txBody>
          <a:bodyPr anchor="b">
            <a:normAutofit/>
          </a:bodyPr>
          <a:lstStyle/>
          <a:p>
            <a:r>
              <a:rPr lang="en-IE" sz="4200" dirty="0"/>
              <a:t>Sophie Van Maltzan </a:t>
            </a:r>
          </a:p>
        </p:txBody>
      </p:sp>
      <p:sp>
        <p:nvSpPr>
          <p:cNvPr id="2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9CD1A8B8-9ABF-972B-076A-D55BE9B654B2}"/>
              </a:ext>
            </a:extLst>
          </p:cNvPr>
          <p:cNvSpPr>
            <a:spLocks noGrp="1"/>
          </p:cNvSpPr>
          <p:nvPr>
            <p:ph idx="1"/>
          </p:nvPr>
        </p:nvSpPr>
        <p:spPr>
          <a:xfrm>
            <a:off x="640080" y="2872899"/>
            <a:ext cx="4243589" cy="3320668"/>
          </a:xfrm>
        </p:spPr>
        <p:txBody>
          <a:bodyPr>
            <a:normAutofit lnSpcReduction="10000"/>
          </a:bodyPr>
          <a:lstStyle/>
          <a:p>
            <a:r>
              <a:rPr lang="en-US" sz="1900" dirty="0" err="1">
                <a:latin typeface="Calibri "/>
              </a:rPr>
              <a:t>Killininny</a:t>
            </a:r>
            <a:r>
              <a:rPr lang="en-US" sz="1900" dirty="0">
                <a:latin typeface="Calibri "/>
              </a:rPr>
              <a:t>, </a:t>
            </a:r>
            <a:r>
              <a:rPr lang="en-US" sz="1900" dirty="0" err="1">
                <a:latin typeface="Calibri "/>
              </a:rPr>
              <a:t>Firhouse</a:t>
            </a:r>
            <a:r>
              <a:rPr lang="en-US" sz="1900" dirty="0">
                <a:latin typeface="Calibri "/>
              </a:rPr>
              <a:t> (7 – 12 year olds)</a:t>
            </a:r>
          </a:p>
          <a:p>
            <a:r>
              <a:rPr lang="en-US" sz="1900" dirty="0">
                <a:latin typeface="Calibri "/>
              </a:rPr>
              <a:t>Project: </a:t>
            </a:r>
            <a:r>
              <a:rPr lang="en-US" sz="1900" i="1" dirty="0">
                <a:latin typeface="Calibri "/>
              </a:rPr>
              <a:t>Feel the Land </a:t>
            </a:r>
            <a:r>
              <a:rPr lang="en-US" sz="1900" dirty="0">
                <a:latin typeface="Calibri "/>
              </a:rPr>
              <a:t>– a temporary outdoor community </a:t>
            </a:r>
            <a:r>
              <a:rPr lang="en-US" sz="1900" dirty="0" err="1">
                <a:latin typeface="Calibri "/>
              </a:rPr>
              <a:t>centre</a:t>
            </a:r>
            <a:r>
              <a:rPr lang="en-US" sz="1900" dirty="0">
                <a:latin typeface="Calibri "/>
              </a:rPr>
              <a:t>.</a:t>
            </a:r>
          </a:p>
          <a:p>
            <a:pPr marL="0" indent="0">
              <a:buNone/>
            </a:pPr>
            <a:r>
              <a:rPr lang="en-US" sz="1300" dirty="0">
                <a:latin typeface="Calibri "/>
              </a:rPr>
              <a:t>A series of creative workshops that explore the biodiversity and environment of </a:t>
            </a:r>
            <a:r>
              <a:rPr lang="en-US" sz="1300" dirty="0" err="1">
                <a:latin typeface="Calibri "/>
              </a:rPr>
              <a:t>Killininny</a:t>
            </a:r>
            <a:r>
              <a:rPr lang="en-US" sz="1300" dirty="0">
                <a:latin typeface="Calibri "/>
              </a:rPr>
              <a:t>. </a:t>
            </a:r>
            <a:r>
              <a:rPr lang="en-GB" sz="1300" b="0" i="0" dirty="0">
                <a:effectLst/>
                <a:latin typeface="Calibri "/>
              </a:rPr>
              <a:t>The children will explore nature in the neighbourhood with Von Maltzan and an entomologist, botanist and ecologist. This will be followed by spatial explorations through, for example, making land art with natural and recycled materials, making clay and other art materials from the environment, and then using the clay for making sculptures and also exploratory painting, culminating in a one-day festival in May / June</a:t>
            </a:r>
            <a:endParaRPr lang="en-US" sz="1300" dirty="0">
              <a:latin typeface="Calibri "/>
            </a:endParaRPr>
          </a:p>
          <a:p>
            <a:r>
              <a:rPr lang="en-US" sz="1900" dirty="0">
                <a:latin typeface="Calibri "/>
              </a:rPr>
              <a:t>Partners: Local Schools, Park Community Centre, Community Department,  SDCC public realm </a:t>
            </a:r>
          </a:p>
        </p:txBody>
      </p:sp>
      <p:pic>
        <p:nvPicPr>
          <p:cNvPr id="4" name="Picture 3" descr="A group of people outside in a garden&#10;&#10;Description automatically generated">
            <a:extLst>
              <a:ext uri="{FF2B5EF4-FFF2-40B4-BE49-F238E27FC236}">
                <a16:creationId xmlns:a16="http://schemas.microsoft.com/office/drawing/2014/main" id="{F2249E28-A0F5-8690-E81E-63C0F0176383}"/>
              </a:ext>
            </a:extLst>
          </p:cNvPr>
          <p:cNvPicPr>
            <a:picLocks noChangeAspect="1"/>
          </p:cNvPicPr>
          <p:nvPr/>
        </p:nvPicPr>
        <p:blipFill rotWithShape="1">
          <a:blip r:embed="rId2">
            <a:extLst>
              <a:ext uri="{28A0092B-C50C-407E-A947-70E740481C1C}">
                <a14:useLocalDpi xmlns:a14="http://schemas.microsoft.com/office/drawing/2010/main" val="0"/>
              </a:ext>
            </a:extLst>
          </a:blip>
          <a:srcRect l="2426" r="2234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84178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17DC86-A300-E158-8F67-ACC20770DB1F}"/>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1800" b="1" dirty="0"/>
              <a:t>Cleary Connolly with Cindy Cummings (dancer)  and </a:t>
            </a:r>
            <a:r>
              <a:rPr lang="en-US" sz="1800" b="1" dirty="0" err="1"/>
              <a:t>Mandivar</a:t>
            </a:r>
            <a:r>
              <a:rPr lang="en-US" sz="1800" b="1" dirty="0"/>
              <a:t> (musician)</a:t>
            </a:r>
          </a:p>
        </p:txBody>
      </p:sp>
      <p:sp>
        <p:nvSpPr>
          <p:cNvPr id="2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1">
            <a:extLst>
              <a:ext uri="{FF2B5EF4-FFF2-40B4-BE49-F238E27FC236}">
                <a16:creationId xmlns:a16="http://schemas.microsoft.com/office/drawing/2014/main" id="{3EE5FDAD-F1AE-7570-4DDE-45E535CABE5A}"/>
              </a:ext>
            </a:extLst>
          </p:cNvPr>
          <p:cNvSpPr>
            <a:spLocks noGrp="1"/>
          </p:cNvSpPr>
          <p:nvPr>
            <p:ph idx="1"/>
          </p:nvPr>
        </p:nvSpPr>
        <p:spPr>
          <a:xfrm>
            <a:off x="640080" y="2872899"/>
            <a:ext cx="4243589" cy="3320668"/>
          </a:xfrm>
        </p:spPr>
        <p:txBody>
          <a:bodyPr>
            <a:normAutofit/>
          </a:bodyPr>
          <a:lstStyle/>
          <a:p>
            <a:pPr marL="0" indent="0">
              <a:buNone/>
            </a:pPr>
            <a:r>
              <a:rPr lang="en-US" sz="2200" dirty="0"/>
              <a:t>St Cuthberts Meadow, </a:t>
            </a:r>
            <a:r>
              <a:rPr lang="en-US" sz="2200" dirty="0" err="1"/>
              <a:t>Deansrath</a:t>
            </a:r>
            <a:r>
              <a:rPr lang="en-US" sz="2200" dirty="0"/>
              <a:t>, </a:t>
            </a:r>
            <a:r>
              <a:rPr lang="en-US" sz="2200" dirty="0">
                <a:latin typeface="Calibri "/>
              </a:rPr>
              <a:t>Clondalkin (78 – 12 year olds)</a:t>
            </a:r>
          </a:p>
          <a:p>
            <a:pPr marL="0" indent="0">
              <a:buNone/>
            </a:pPr>
            <a:r>
              <a:rPr lang="en-US" sz="2200" dirty="0">
                <a:latin typeface="Calibri "/>
              </a:rPr>
              <a:t>Project: Dancing dots</a:t>
            </a:r>
          </a:p>
          <a:p>
            <a:pPr marL="0" indent="0">
              <a:buNone/>
            </a:pPr>
            <a:r>
              <a:rPr lang="en-GB" sz="1600" b="0" i="0" dirty="0">
                <a:effectLst/>
                <a:latin typeface="Calibri "/>
              </a:rPr>
              <a:t>a participative art project for 7-12 year olds and their families living on St. Cuthberts Meadow. It is a study of the human body in motion reduced to a simple play of moving dots, using movemen</a:t>
            </a:r>
            <a:r>
              <a:rPr lang="en-GB" sz="1600" dirty="0">
                <a:latin typeface="Calibri "/>
              </a:rPr>
              <a:t>t and music</a:t>
            </a:r>
            <a:endParaRPr lang="en-US" sz="2200" dirty="0">
              <a:latin typeface="Calibri "/>
            </a:endParaRPr>
          </a:p>
          <a:p>
            <a:pPr marL="0" indent="0">
              <a:buNone/>
            </a:pPr>
            <a:r>
              <a:rPr lang="en-US" sz="2200" dirty="0"/>
              <a:t>Partners: St </a:t>
            </a:r>
            <a:r>
              <a:rPr lang="en-US" sz="2200" dirty="0" err="1"/>
              <a:t>Ronans</a:t>
            </a:r>
            <a:r>
              <a:rPr lang="en-US" sz="2200" dirty="0"/>
              <a:t> (?), Talbots (?), Intercultural Centre (?) </a:t>
            </a:r>
          </a:p>
        </p:txBody>
      </p:sp>
      <p:pic>
        <p:nvPicPr>
          <p:cNvPr id="7" name="Content Placeholder 6" descr="A collage of a person jumping on a wooden box&#10;&#10;Description automatically generated">
            <a:extLst>
              <a:ext uri="{FF2B5EF4-FFF2-40B4-BE49-F238E27FC236}">
                <a16:creationId xmlns:a16="http://schemas.microsoft.com/office/drawing/2014/main" id="{0D860935-A870-1966-86FD-62829E89E0B2}"/>
              </a:ext>
            </a:extLst>
          </p:cNvPr>
          <p:cNvPicPr>
            <a:picLocks noChangeAspect="1"/>
          </p:cNvPicPr>
          <p:nvPr/>
        </p:nvPicPr>
        <p:blipFill rotWithShape="1">
          <a:blip r:embed="rId2">
            <a:extLst>
              <a:ext uri="{28A0092B-C50C-407E-A947-70E740481C1C}">
                <a14:useLocalDpi xmlns:a14="http://schemas.microsoft.com/office/drawing/2010/main" val="0"/>
              </a:ext>
            </a:extLst>
          </a:blip>
          <a:srcRect t="7596" r="-2" b="317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61424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lit up sign on a stone building&#10;&#10;Description automatically generated">
            <a:extLst>
              <a:ext uri="{FF2B5EF4-FFF2-40B4-BE49-F238E27FC236}">
                <a16:creationId xmlns:a16="http://schemas.microsoft.com/office/drawing/2014/main" id="{5CC39B4A-5398-6D7A-AD49-B809F57F54B9}"/>
              </a:ext>
            </a:extLst>
          </p:cNvPr>
          <p:cNvPicPr>
            <a:picLocks noChangeAspect="1"/>
          </p:cNvPicPr>
          <p:nvPr/>
        </p:nvPicPr>
        <p:blipFill rotWithShape="1">
          <a:blip r:embed="rId2">
            <a:extLst>
              <a:ext uri="{28A0092B-C50C-407E-A947-70E740481C1C}">
                <a14:useLocalDpi xmlns:a14="http://schemas.microsoft.com/office/drawing/2010/main" val="0"/>
              </a:ext>
            </a:extLst>
          </a:blip>
          <a:srcRect t="48628" b="4031"/>
          <a:stretch/>
        </p:blipFill>
        <p:spPr>
          <a:xfrm>
            <a:off x="2555441" y="10"/>
            <a:ext cx="96696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19D83E-05D2-F79F-09BB-ABB845FBA785}"/>
              </a:ext>
            </a:extLst>
          </p:cNvPr>
          <p:cNvSpPr>
            <a:spLocks noGrp="1"/>
          </p:cNvSpPr>
          <p:nvPr>
            <p:ph type="title"/>
          </p:nvPr>
        </p:nvSpPr>
        <p:spPr>
          <a:xfrm>
            <a:off x="838200" y="365125"/>
            <a:ext cx="3822189" cy="1899912"/>
          </a:xfrm>
        </p:spPr>
        <p:txBody>
          <a:bodyPr vert="horz" lIns="91440" tIns="45720" rIns="91440" bIns="45720" rtlCol="0">
            <a:normAutofit/>
          </a:bodyPr>
          <a:lstStyle/>
          <a:p>
            <a:r>
              <a:rPr lang="en-US" sz="2000" b="1" dirty="0"/>
              <a:t>John Conway with Elaine </a:t>
            </a:r>
            <a:r>
              <a:rPr lang="en-US" sz="2000" b="1" dirty="0" err="1"/>
              <a:t>Hoey</a:t>
            </a:r>
            <a:endParaRPr lang="en-US" sz="2000" b="1" dirty="0"/>
          </a:p>
        </p:txBody>
      </p:sp>
      <p:sp>
        <p:nvSpPr>
          <p:cNvPr id="14" name="Content Placeholder 13">
            <a:extLst>
              <a:ext uri="{FF2B5EF4-FFF2-40B4-BE49-F238E27FC236}">
                <a16:creationId xmlns:a16="http://schemas.microsoft.com/office/drawing/2014/main" id="{6DE42347-D713-1AA2-3C6A-18BBDFDB14FB}"/>
              </a:ext>
            </a:extLst>
          </p:cNvPr>
          <p:cNvSpPr>
            <a:spLocks noGrp="1"/>
          </p:cNvSpPr>
          <p:nvPr>
            <p:ph idx="1"/>
          </p:nvPr>
        </p:nvSpPr>
        <p:spPr>
          <a:xfrm>
            <a:off x="838200" y="2434201"/>
            <a:ext cx="3822189" cy="3742762"/>
          </a:xfrm>
        </p:spPr>
        <p:txBody>
          <a:bodyPr>
            <a:normAutofit/>
          </a:bodyPr>
          <a:lstStyle/>
          <a:p>
            <a:r>
              <a:rPr lang="en-US" sz="2000" b="1" dirty="0"/>
              <a:t>Lett’s Field, 9</a:t>
            </a:r>
            <a:r>
              <a:rPr lang="en-US" sz="2000" b="1" baseline="30000" dirty="0"/>
              <a:t>th</a:t>
            </a:r>
            <a:r>
              <a:rPr lang="en-US" sz="2000" b="1" dirty="0"/>
              <a:t> Lock, </a:t>
            </a:r>
            <a:r>
              <a:rPr lang="en-US" sz="2000" b="1" dirty="0" err="1"/>
              <a:t>Ronanstown</a:t>
            </a:r>
            <a:r>
              <a:rPr lang="en-US" sz="2000" b="1" dirty="0"/>
              <a:t>, Clondalkin (13 – 18 years old)</a:t>
            </a:r>
          </a:p>
          <a:p>
            <a:r>
              <a:rPr lang="en-US" sz="2000" b="1" dirty="0"/>
              <a:t>Project: a film and augmented reality project exploring loss and bereavement in the community </a:t>
            </a:r>
            <a:endParaRPr lang="en-US" sz="2000" dirty="0"/>
          </a:p>
        </p:txBody>
      </p:sp>
    </p:spTree>
    <p:extLst>
      <p:ext uri="{BB962C8B-B14F-4D97-AF65-F5344CB8AC3E}">
        <p14:creationId xmlns:p14="http://schemas.microsoft.com/office/powerpoint/2010/main" val="1713367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4FDBF4-8076-0CD5-5C38-F72D2CBF95A0}"/>
              </a:ext>
            </a:extLst>
          </p:cNvPr>
          <p:cNvSpPr>
            <a:spLocks noGrp="1"/>
          </p:cNvSpPr>
          <p:nvPr>
            <p:ph type="title"/>
          </p:nvPr>
        </p:nvSpPr>
        <p:spPr>
          <a:xfrm>
            <a:off x="640080" y="325369"/>
            <a:ext cx="4368602" cy="1956841"/>
          </a:xfrm>
        </p:spPr>
        <p:txBody>
          <a:bodyPr anchor="b">
            <a:normAutofit/>
          </a:bodyPr>
          <a:lstStyle/>
          <a:p>
            <a:r>
              <a:rPr lang="en-IE" sz="5400"/>
              <a:t>Selma Daniels -  OutWall</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04C4442-6AA8-B2B2-A1F9-1721818E2ED3}"/>
              </a:ext>
            </a:extLst>
          </p:cNvPr>
          <p:cNvSpPr>
            <a:spLocks noGrp="1"/>
          </p:cNvSpPr>
          <p:nvPr>
            <p:ph idx="1"/>
          </p:nvPr>
        </p:nvSpPr>
        <p:spPr>
          <a:xfrm>
            <a:off x="640080" y="2872899"/>
            <a:ext cx="4243589" cy="3320668"/>
          </a:xfrm>
        </p:spPr>
        <p:txBody>
          <a:bodyPr>
            <a:normAutofit fontScale="92500"/>
          </a:bodyPr>
          <a:lstStyle/>
          <a:p>
            <a:r>
              <a:rPr lang="en-IE" sz="2200" i="1" kern="50" dirty="0" err="1">
                <a:effectLst/>
                <a:latin typeface="Calibri" panose="020F0502020204030204" pitchFamily="34" charset="0"/>
                <a:ea typeface="Arial Unicode MS"/>
              </a:rPr>
              <a:t>OutWall</a:t>
            </a:r>
            <a:r>
              <a:rPr lang="en-IE" sz="2200" kern="50" dirty="0">
                <a:effectLst/>
                <a:latin typeface="Calibri" panose="020F0502020204030204" pitchFamily="34" charset="0"/>
                <a:ea typeface="Arial Unicode MS"/>
              </a:rPr>
              <a:t> is a dance theatre performance for public spaces that explores architecture, movement and the concept of self-isolation, that will take place the end of April in the Cultural Quarter. It will be a collaboration between Choreographer Selma Daniels and Creative Places Mac William. </a:t>
            </a:r>
          </a:p>
          <a:p>
            <a:r>
              <a:rPr lang="en-IE" sz="2200" kern="50" dirty="0">
                <a:latin typeface="Calibri" panose="020F0502020204030204" pitchFamily="34" charset="0"/>
                <a:ea typeface="Arial Unicode MS"/>
              </a:rPr>
              <a:t>Funded under the Outdoor Public Performances Scheme % for Art.</a:t>
            </a:r>
            <a:endParaRPr lang="en-IE" sz="2200" kern="50" dirty="0">
              <a:effectLst/>
              <a:latin typeface="Calibri" panose="020F0502020204030204" pitchFamily="34" charset="0"/>
              <a:ea typeface="Arial Unicode MS"/>
            </a:endParaRPr>
          </a:p>
          <a:p>
            <a:endParaRPr lang="en-IE" sz="2200" kern="50" dirty="0">
              <a:effectLst/>
              <a:latin typeface="Times New Roman" panose="02020603050405020304" pitchFamily="18" charset="0"/>
              <a:ea typeface="Arial Unicode MS"/>
            </a:endParaRPr>
          </a:p>
          <a:p>
            <a:endParaRPr lang="en-IE" sz="2200" dirty="0"/>
          </a:p>
        </p:txBody>
      </p:sp>
      <p:pic>
        <p:nvPicPr>
          <p:cNvPr id="5" name="Picture 4" descr="A group of people holding a yellow tape&#10;&#10;Description automatically generated">
            <a:extLst>
              <a:ext uri="{FF2B5EF4-FFF2-40B4-BE49-F238E27FC236}">
                <a16:creationId xmlns:a16="http://schemas.microsoft.com/office/drawing/2014/main" id="{F536F182-5703-6564-A962-83550571877D}"/>
              </a:ext>
            </a:extLst>
          </p:cNvPr>
          <p:cNvPicPr>
            <a:picLocks noChangeAspect="1"/>
          </p:cNvPicPr>
          <p:nvPr/>
        </p:nvPicPr>
        <p:blipFill rotWithShape="1">
          <a:blip r:embed="rId2">
            <a:extLst>
              <a:ext uri="{28A0092B-C50C-407E-A947-70E740481C1C}">
                <a14:useLocalDpi xmlns:a14="http://schemas.microsoft.com/office/drawing/2010/main" val="0"/>
              </a:ext>
            </a:extLst>
          </a:blip>
          <a:srcRect l="26008" r="729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82048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1026E4-C4C3-B45B-0563-1F31172BA558}"/>
            </a:ext>
          </a:extLst>
        </p:cNvPr>
        <p:cNvGrpSpPr/>
        <p:nvPr/>
      </p:nvGrpSpPr>
      <p:grpSpPr>
        <a:xfrm>
          <a:off x="0" y="0"/>
          <a:ext cx="0" cy="0"/>
          <a:chOff x="0" y="0"/>
          <a:chExt cx="0" cy="0"/>
        </a:xfrm>
      </p:grpSpPr>
      <p:sp useBgFill="1">
        <p:nvSpPr>
          <p:cNvPr id="1032" name="Rectangle 103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24ED70-475F-DE00-A3A6-799BC360D753}"/>
              </a:ext>
            </a:extLst>
          </p:cNvPr>
          <p:cNvSpPr>
            <a:spLocks noGrp="1"/>
          </p:cNvSpPr>
          <p:nvPr>
            <p:ph type="title"/>
          </p:nvPr>
        </p:nvSpPr>
        <p:spPr>
          <a:xfrm>
            <a:off x="640080" y="325369"/>
            <a:ext cx="4368602" cy="1956841"/>
          </a:xfrm>
        </p:spPr>
        <p:txBody>
          <a:bodyPr anchor="b">
            <a:normAutofit/>
          </a:bodyPr>
          <a:lstStyle/>
          <a:p>
            <a:r>
              <a:rPr lang="en-IE" sz="5400" dirty="0"/>
              <a:t>Holger Lonze -  An </a:t>
            </a:r>
            <a:r>
              <a:rPr lang="en-IE" sz="5400" dirty="0" err="1"/>
              <a:t>Chluain</a:t>
            </a:r>
            <a:endParaRPr lang="en-IE" sz="5400" dirty="0"/>
          </a:p>
        </p:txBody>
      </p:sp>
      <p:sp>
        <p:nvSpPr>
          <p:cNvPr id="103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CD2A73-92BF-A7A7-373E-BD997D011E6F}"/>
              </a:ext>
            </a:extLst>
          </p:cNvPr>
          <p:cNvSpPr>
            <a:spLocks noGrp="1"/>
          </p:cNvSpPr>
          <p:nvPr>
            <p:ph idx="1"/>
          </p:nvPr>
        </p:nvSpPr>
        <p:spPr>
          <a:xfrm>
            <a:off x="640080" y="2946643"/>
            <a:ext cx="4243589" cy="3531123"/>
          </a:xfrm>
        </p:spPr>
        <p:txBody>
          <a:bodyPr>
            <a:normAutofit fontScale="85000" lnSpcReduction="20000"/>
          </a:bodyPr>
          <a:lstStyle/>
          <a:p>
            <a:r>
              <a:rPr lang="en-GB" sz="1800" b="1" dirty="0">
                <a:effectLst/>
                <a:latin typeface="Calibri" panose="020F0502020204030204" pitchFamily="34" charset="0"/>
                <a:ea typeface="Times New Roman" panose="02020603050405020304" pitchFamily="18" charset="0"/>
              </a:rPr>
              <a:t>Location: </a:t>
            </a:r>
            <a:r>
              <a:rPr lang="en-GB" sz="1800" dirty="0">
                <a:effectLst/>
                <a:latin typeface="Calibri" panose="020F0502020204030204" pitchFamily="34" charset="0"/>
                <a:ea typeface="Times New Roman" panose="02020603050405020304" pitchFamily="18" charset="0"/>
              </a:rPr>
              <a:t>Adjacent Woodford Roundabout, Clondalkin. Height: 3.4m</a:t>
            </a:r>
          </a:p>
          <a:p>
            <a:r>
              <a:rPr lang="en-GB" sz="1800" b="1" i="1" dirty="0">
                <a:effectLst/>
                <a:latin typeface="Calibri" panose="020F0502020204030204" pitchFamily="34" charset="0"/>
                <a:ea typeface="Times New Roman" panose="02020603050405020304" pitchFamily="18" charset="0"/>
              </a:rPr>
              <a:t>An </a:t>
            </a:r>
            <a:r>
              <a:rPr lang="en-GB" sz="1800" b="1" i="1" dirty="0" err="1">
                <a:effectLst/>
                <a:latin typeface="Calibri" panose="020F0502020204030204" pitchFamily="34" charset="0"/>
                <a:ea typeface="Times New Roman" panose="02020603050405020304" pitchFamily="18" charset="0"/>
              </a:rPr>
              <a:t>Chluain</a:t>
            </a:r>
            <a:r>
              <a:rPr lang="en-GB" sz="1800" b="1" i="1" dirty="0">
                <a:latin typeface="Calibri" panose="020F0502020204030204" pitchFamily="34" charset="0"/>
                <a:ea typeface="Times New Roman" panose="02020603050405020304" pitchFamily="18" charset="0"/>
              </a:rPr>
              <a:t> </a:t>
            </a:r>
            <a:r>
              <a:rPr lang="en-GB" sz="1800" dirty="0">
                <a:latin typeface="Calibri" panose="020F0502020204030204" pitchFamily="34" charset="0"/>
                <a:ea typeface="Times New Roman" panose="02020603050405020304" pitchFamily="18" charset="0"/>
              </a:rPr>
              <a:t>is a sculptural installation that</a:t>
            </a:r>
            <a:r>
              <a:rPr lang="en-GB" sz="1800" dirty="0">
                <a:effectLst/>
                <a:latin typeface="Calibri" panose="020F0502020204030204" pitchFamily="34" charset="0"/>
                <a:ea typeface="Times New Roman" panose="02020603050405020304" pitchFamily="18" charset="0"/>
              </a:rPr>
              <a:t> draws from the historic, cultural and natural environment of the area: the 8th C. monastic settlements on the </a:t>
            </a:r>
            <a:r>
              <a:rPr lang="en-GB" sz="1800" dirty="0" err="1">
                <a:effectLst/>
                <a:latin typeface="Calibri" panose="020F0502020204030204" pitchFamily="34" charset="0"/>
                <a:ea typeface="Times New Roman" panose="02020603050405020304" pitchFamily="18" charset="0"/>
              </a:rPr>
              <a:t>Camac</a:t>
            </a:r>
            <a:r>
              <a:rPr lang="en-GB" sz="1800" dirty="0">
                <a:effectLst/>
                <a:latin typeface="Calibri" panose="020F0502020204030204" pitchFamily="34" charset="0"/>
                <a:ea typeface="Times New Roman" panose="02020603050405020304" pitchFamily="18" charset="0"/>
              </a:rPr>
              <a:t> River together with references to Viking seafaring and the large Vikings Halls</a:t>
            </a:r>
            <a:endParaRPr lang="en-IE" sz="1800" dirty="0">
              <a:effectLst/>
              <a:latin typeface="Times New Roman" panose="02020603050405020304" pitchFamily="18"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It is composed of</a:t>
            </a:r>
            <a:r>
              <a:rPr lang="en-GB" sz="1800" dirty="0">
                <a:latin typeface="Calibri" panose="020F0502020204030204" pitchFamily="34" charset="0"/>
                <a:ea typeface="Times New Roman" panose="02020603050405020304" pitchFamily="18" charset="0"/>
              </a:rPr>
              <a:t> </a:t>
            </a:r>
            <a:r>
              <a:rPr lang="en-GB" sz="1800" dirty="0">
                <a:effectLst/>
                <a:latin typeface="Calibri" panose="020F0502020204030204" pitchFamily="34" charset="0"/>
                <a:ea typeface="Times New Roman" panose="02020603050405020304" pitchFamily="18" charset="0"/>
              </a:rPr>
              <a:t>two slender, upright elements, forming a distinctive, contemporary gateway, is informed by the monastic architecture of Irish early medieval churches. </a:t>
            </a:r>
            <a:br>
              <a:rPr lang="en-GB" sz="1800" dirty="0">
                <a:effectLst/>
                <a:latin typeface="Calibri" panose="020F0502020204030204" pitchFamily="34" charset="0"/>
                <a:ea typeface="Times New Roman" panose="02020603050405020304" pitchFamily="18" charset="0"/>
              </a:rPr>
            </a:br>
            <a:r>
              <a:rPr lang="en-GB" sz="1800" dirty="0">
                <a:effectLst/>
                <a:latin typeface="Calibri" panose="020F0502020204030204" pitchFamily="34" charset="0"/>
                <a:ea typeface="Times New Roman" panose="02020603050405020304" pitchFamily="18" charset="0"/>
              </a:rPr>
              <a:t>The ‘door’ element in Cor-Ten weathering steel, is laser-cut and back-lit text of a medieval manuscript. </a:t>
            </a:r>
          </a:p>
          <a:p>
            <a:r>
              <a:rPr lang="en-GB" sz="1800" dirty="0">
                <a:effectLst/>
                <a:latin typeface="Calibri" panose="020F0502020204030204" pitchFamily="34" charset="0"/>
                <a:ea typeface="Times New Roman" panose="02020603050405020304" pitchFamily="18" charset="0"/>
              </a:rPr>
              <a:t>In Context 5: Strand 2, Watery Lane % For Art, NTA and SDCC</a:t>
            </a:r>
            <a:br>
              <a:rPr lang="en-GB" sz="1800" dirty="0">
                <a:effectLst/>
                <a:latin typeface="Calibri" panose="020F0502020204030204" pitchFamily="34" charset="0"/>
                <a:ea typeface="Times New Roman" panose="02020603050405020304" pitchFamily="18" charset="0"/>
              </a:rPr>
            </a:br>
            <a:endParaRPr lang="en-IE" sz="2200" kern="50" dirty="0">
              <a:effectLst/>
              <a:latin typeface="Times New Roman" panose="02020603050405020304" pitchFamily="18" charset="0"/>
              <a:ea typeface="Arial Unicode MS"/>
            </a:endParaRPr>
          </a:p>
          <a:p>
            <a:endParaRPr lang="en-IE" sz="2200" dirty="0"/>
          </a:p>
        </p:txBody>
      </p:sp>
      <p:pic>
        <p:nvPicPr>
          <p:cNvPr id="1027" name="Picture 3">
            <a:extLst>
              <a:ext uri="{FF2B5EF4-FFF2-40B4-BE49-F238E27FC236}">
                <a16:creationId xmlns:a16="http://schemas.microsoft.com/office/drawing/2014/main" id="{7EE4D689-94FC-6BD9-256B-65E72BB3D53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927" r="-1" b="16298"/>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2463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10987B-B8BE-DB95-4F2F-8AF55E46CF2D}"/>
            </a:ext>
          </a:extLst>
        </p:cNvPr>
        <p:cNvGrpSpPr/>
        <p:nvPr/>
      </p:nvGrpSpPr>
      <p:grpSpPr>
        <a:xfrm>
          <a:off x="0" y="0"/>
          <a:ext cx="0" cy="0"/>
          <a:chOff x="0" y="0"/>
          <a:chExt cx="0" cy="0"/>
        </a:xfrm>
      </p:grpSpPr>
      <p:sp useBgFill="1">
        <p:nvSpPr>
          <p:cNvPr id="2081" name="Rectangle 2080">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F84452-8F7A-5E0E-317C-390526744B80}"/>
              </a:ext>
            </a:extLst>
          </p:cNvPr>
          <p:cNvSpPr>
            <a:spLocks noGrp="1"/>
          </p:cNvSpPr>
          <p:nvPr>
            <p:ph type="title"/>
          </p:nvPr>
        </p:nvSpPr>
        <p:spPr>
          <a:xfrm>
            <a:off x="640080" y="329184"/>
            <a:ext cx="6894576" cy="1783080"/>
          </a:xfrm>
        </p:spPr>
        <p:txBody>
          <a:bodyPr anchor="b">
            <a:normAutofit/>
          </a:bodyPr>
          <a:lstStyle/>
          <a:p>
            <a:r>
              <a:rPr lang="en-IE" sz="6100"/>
              <a:t>Origami Monk-  Ngaire Jackson</a:t>
            </a:r>
          </a:p>
        </p:txBody>
      </p:sp>
      <p:sp>
        <p:nvSpPr>
          <p:cNvPr id="2083"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1624F04-B7CC-64BF-7E05-3D8E5A479198}"/>
              </a:ext>
            </a:extLst>
          </p:cNvPr>
          <p:cNvSpPr>
            <a:spLocks noGrp="1"/>
          </p:cNvSpPr>
          <p:nvPr>
            <p:ph idx="1"/>
          </p:nvPr>
        </p:nvSpPr>
        <p:spPr>
          <a:xfrm>
            <a:off x="640080" y="2706624"/>
            <a:ext cx="6894576" cy="3483864"/>
          </a:xfrm>
        </p:spPr>
        <p:txBody>
          <a:bodyPr>
            <a:normAutofit/>
          </a:bodyPr>
          <a:lstStyle/>
          <a:p>
            <a:r>
              <a:rPr lang="en-GB" sz="1900" dirty="0">
                <a:effectLst/>
                <a:latin typeface="Calibri" panose="020F0502020204030204" pitchFamily="34" charset="0"/>
                <a:ea typeface="Times New Roman" panose="02020603050405020304" pitchFamily="18" charset="0"/>
              </a:rPr>
              <a:t>Location: New </a:t>
            </a:r>
            <a:r>
              <a:rPr lang="en-GB" sz="1900" dirty="0" err="1">
                <a:effectLst/>
                <a:latin typeface="Calibri" panose="020F0502020204030204" pitchFamily="34" charset="0"/>
                <a:ea typeface="Times New Roman" panose="02020603050405020304" pitchFamily="18" charset="0"/>
              </a:rPr>
              <a:t>Nangor</a:t>
            </a:r>
            <a:r>
              <a:rPr lang="en-GB" sz="1900" dirty="0">
                <a:effectLst/>
                <a:latin typeface="Calibri" panose="020F0502020204030204" pitchFamily="34" charset="0"/>
                <a:ea typeface="Times New Roman" panose="02020603050405020304" pitchFamily="18" charset="0"/>
              </a:rPr>
              <a:t> Road and Ninth Lock Road. Height 2.5m.</a:t>
            </a:r>
            <a:endParaRPr lang="en-IE" sz="1900" i="1" dirty="0">
              <a:effectLst/>
              <a:latin typeface="Calibri" panose="020F0502020204030204" pitchFamily="34" charset="0"/>
              <a:ea typeface="Times New Roman" panose="02020603050405020304" pitchFamily="18" charset="0"/>
            </a:endParaRPr>
          </a:p>
          <a:p>
            <a:r>
              <a:rPr lang="en-IE" sz="1900" i="1" dirty="0">
                <a:effectLst/>
                <a:latin typeface="Calibri" panose="020F0502020204030204" pitchFamily="34" charset="0"/>
                <a:ea typeface="Times New Roman" panose="02020603050405020304" pitchFamily="18" charset="0"/>
              </a:rPr>
              <a:t>Origami Monk</a:t>
            </a:r>
            <a:r>
              <a:rPr lang="en-IE" sz="1900" dirty="0">
                <a:effectLst/>
                <a:latin typeface="Calibri" panose="020F0502020204030204" pitchFamily="34" charset="0"/>
                <a:ea typeface="Times New Roman" panose="02020603050405020304" pitchFamily="18" charset="0"/>
              </a:rPr>
              <a:t> is a large-scale monastic figure in </a:t>
            </a:r>
            <a:r>
              <a:rPr lang="en-IE" sz="1900" dirty="0" err="1">
                <a:effectLst/>
                <a:latin typeface="Calibri" panose="020F0502020204030204" pitchFamily="34" charset="0"/>
                <a:ea typeface="Times New Roman" panose="02020603050405020304" pitchFamily="18" charset="0"/>
              </a:rPr>
              <a:t>corten</a:t>
            </a:r>
            <a:r>
              <a:rPr lang="en-IE" sz="1900" dirty="0">
                <a:effectLst/>
                <a:latin typeface="Calibri" panose="020F0502020204030204" pitchFamily="34" charset="0"/>
                <a:ea typeface="Times New Roman" panose="02020603050405020304" pitchFamily="18" charset="0"/>
              </a:rPr>
              <a:t> steel-  a compelling visual link to the important monastic sites of Clondalkin contributing to a strong and unique sense of place. </a:t>
            </a:r>
            <a:endParaRPr lang="en-IE" sz="1900" dirty="0">
              <a:effectLst/>
              <a:latin typeface="Times New Roman" panose="02020603050405020304" pitchFamily="18" charset="0"/>
              <a:ea typeface="Times New Roman" panose="02020603050405020304" pitchFamily="18" charset="0"/>
            </a:endParaRPr>
          </a:p>
          <a:p>
            <a:br>
              <a:rPr lang="en-IE" sz="1900" b="1" dirty="0">
                <a:effectLst/>
                <a:latin typeface="Calibri" panose="020F0502020204030204" pitchFamily="34" charset="0"/>
                <a:ea typeface="Times New Roman" panose="02020603050405020304" pitchFamily="18" charset="0"/>
                <a:cs typeface="Arial" panose="020B0604020202020204" pitchFamily="34" charset="0"/>
              </a:rPr>
            </a:br>
            <a:r>
              <a:rPr lang="en-IE" sz="1900" dirty="0">
                <a:effectLst/>
                <a:latin typeface="Calibri" panose="020F0502020204030204" pitchFamily="34" charset="0"/>
                <a:ea typeface="Times New Roman" panose="02020603050405020304" pitchFamily="18" charset="0"/>
              </a:rPr>
              <a:t>It’s rigid, geometric design alludes to the rigid rules and order that shaped the daily life of a monk in Christian Era Clondalkin.</a:t>
            </a:r>
            <a:endParaRPr lang="en-IE" sz="1900" dirty="0">
              <a:latin typeface="Calibri" panose="020F0502020204030204" pitchFamily="34" charset="0"/>
              <a:ea typeface="Times New Roman" panose="02020603050405020304" pitchFamily="18" charset="0"/>
            </a:endParaRPr>
          </a:p>
          <a:p>
            <a:r>
              <a:rPr lang="en-IE" sz="1900" dirty="0">
                <a:effectLst/>
                <a:latin typeface="Calibri" panose="020F0502020204030204" pitchFamily="34" charset="0"/>
                <a:ea typeface="Times New Roman" panose="02020603050405020304" pitchFamily="18" charset="0"/>
              </a:rPr>
              <a:t>This bold geometric design hints at a ‘paper’ folding technique, an interesting reference to The Clondalkin Paper Mills. </a:t>
            </a:r>
            <a:br>
              <a:rPr lang="en-IE" sz="1900" dirty="0">
                <a:effectLst/>
                <a:latin typeface="Calibri" panose="020F0502020204030204" pitchFamily="34" charset="0"/>
                <a:ea typeface="Times New Roman" panose="02020603050405020304" pitchFamily="18" charset="0"/>
              </a:rPr>
            </a:br>
            <a:endParaRPr lang="en-IE" sz="1900" dirty="0">
              <a:effectLst/>
              <a:latin typeface="Calibri" panose="020F0502020204030204" pitchFamily="34" charset="0"/>
              <a:ea typeface="Times New Roman" panose="02020603050405020304" pitchFamily="18" charset="0"/>
            </a:endParaRPr>
          </a:p>
          <a:p>
            <a:r>
              <a:rPr lang="en-GB" sz="2000" dirty="0">
                <a:effectLst/>
                <a:latin typeface="Calibri" panose="020F0502020204030204" pitchFamily="34" charset="0"/>
                <a:ea typeface="Times New Roman" panose="02020603050405020304" pitchFamily="18" charset="0"/>
              </a:rPr>
              <a:t>In Context 5: Strand 2, Watery Lane % For Art</a:t>
            </a:r>
            <a:endParaRPr lang="en-IE" sz="1900" kern="50" dirty="0">
              <a:effectLst/>
              <a:latin typeface="Times New Roman" panose="02020603050405020304" pitchFamily="18" charset="0"/>
              <a:ea typeface="Arial Unicode MS"/>
            </a:endParaRPr>
          </a:p>
          <a:p>
            <a:endParaRPr lang="en-IE" sz="1900" dirty="0"/>
          </a:p>
        </p:txBody>
      </p:sp>
      <p:pic>
        <p:nvPicPr>
          <p:cNvPr id="2050" name="Picture 1" descr="A drawing of a sculpture&#10;&#10;Description automatically generated">
            <a:extLst>
              <a:ext uri="{FF2B5EF4-FFF2-40B4-BE49-F238E27FC236}">
                <a16:creationId xmlns:a16="http://schemas.microsoft.com/office/drawing/2014/main" id="{4C2565DF-2FCC-2F27-7A90-EA74BBB8D2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978" b="-3"/>
          <a:stretch/>
        </p:blipFill>
        <p:spPr bwMode="auto">
          <a:xfrm>
            <a:off x="8156454" y="-7"/>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x_Picture 4" descr="A grass field with a circle in the middle&#10;&#10;Description automatically generated">
            <a:extLst>
              <a:ext uri="{FF2B5EF4-FFF2-40B4-BE49-F238E27FC236}">
                <a16:creationId xmlns:a16="http://schemas.microsoft.com/office/drawing/2014/main" id="{0BDF671F-9E44-4A73-5425-568A5D249B92}"/>
              </a:ext>
            </a:extLst>
          </p:cNvPr>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l="1219" r="14413" b="-4"/>
          <a:stretch>
            <a:fillRect/>
          </a:stretch>
        </p:blipFill>
        <p:spPr bwMode="auto">
          <a:xfrm>
            <a:off x="8144356" y="4267201"/>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29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B21EDA-114D-2467-3247-872DDB5E3817}"/>
              </a:ext>
            </a:extLst>
          </p:cNvPr>
          <p:cNvSpPr>
            <a:spLocks noGrp="1"/>
          </p:cNvSpPr>
          <p:nvPr>
            <p:ph type="title"/>
          </p:nvPr>
        </p:nvSpPr>
        <p:spPr>
          <a:xfrm>
            <a:off x="838200" y="365125"/>
            <a:ext cx="10515600" cy="1325563"/>
          </a:xfrm>
        </p:spPr>
        <p:txBody>
          <a:bodyPr>
            <a:normAutofit/>
          </a:bodyPr>
          <a:lstStyle/>
          <a:p>
            <a:r>
              <a:rPr lang="en-IE" sz="5400" b="1" dirty="0">
                <a:solidFill>
                  <a:schemeClr val="accent2"/>
                </a:solidFill>
              </a:rPr>
              <a:t>SDCC Arts Office</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6CECE37-3EFC-6B6A-A0B4-5BCB2B92CABC}"/>
              </a:ext>
            </a:extLst>
          </p:cNvPr>
          <p:cNvSpPr>
            <a:spLocks noGrp="1"/>
          </p:cNvSpPr>
          <p:nvPr>
            <p:ph idx="1"/>
          </p:nvPr>
        </p:nvSpPr>
        <p:spPr>
          <a:xfrm>
            <a:off x="838200" y="1929384"/>
            <a:ext cx="10515600" cy="4251960"/>
          </a:xfrm>
        </p:spPr>
        <p:txBody>
          <a:bodyPr>
            <a:normAutofit/>
          </a:bodyPr>
          <a:lstStyle/>
          <a:p>
            <a:r>
              <a:rPr lang="en-IE" sz="2200" dirty="0"/>
              <a:t>Arts Officer, Orla Scannell,</a:t>
            </a:r>
          </a:p>
          <a:p>
            <a:r>
              <a:rPr lang="en-IE" sz="2200" dirty="0"/>
              <a:t>Assistant Arts Officer, Meabh Butler</a:t>
            </a:r>
          </a:p>
          <a:p>
            <a:r>
              <a:rPr lang="en-IE" sz="2200" dirty="0"/>
              <a:t>Creative Ireland Engagement Officer, Eithne Swaine, </a:t>
            </a:r>
          </a:p>
          <a:p>
            <a:r>
              <a:rPr lang="en-IE" sz="2200" dirty="0"/>
              <a:t>NOISE Music, Gerry Horan</a:t>
            </a:r>
          </a:p>
          <a:p>
            <a:r>
              <a:rPr lang="en-IE" sz="2200" dirty="0"/>
              <a:t>Graduate Sound Engineer, Bryan Fleming</a:t>
            </a:r>
          </a:p>
          <a:p>
            <a:r>
              <a:rPr lang="en-IE" sz="2200" dirty="0"/>
              <a:t>Music Generation Music Development Officer, Fionnuala Howard</a:t>
            </a:r>
          </a:p>
          <a:p>
            <a:pPr marL="0" indent="0">
              <a:buNone/>
            </a:pPr>
            <a:endParaRPr lang="en-IE" sz="2200" dirty="0"/>
          </a:p>
        </p:txBody>
      </p:sp>
    </p:spTree>
    <p:extLst>
      <p:ext uri="{BB962C8B-B14F-4D97-AF65-F5344CB8AC3E}">
        <p14:creationId xmlns:p14="http://schemas.microsoft.com/office/powerpoint/2010/main" val="1416498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670B2026-9DEE-F033-E90E-65553F8840DC}"/>
              </a:ext>
            </a:extLst>
          </p:cNvPr>
          <p:cNvSpPr>
            <a:spLocks noGrp="1"/>
          </p:cNvSpPr>
          <p:nvPr>
            <p:ph type="title"/>
          </p:nvPr>
        </p:nvSpPr>
        <p:spPr>
          <a:xfrm>
            <a:off x="479394" y="1070800"/>
            <a:ext cx="3939688" cy="5583126"/>
          </a:xfrm>
        </p:spPr>
        <p:txBody>
          <a:bodyPr>
            <a:normAutofit/>
          </a:bodyPr>
          <a:lstStyle/>
          <a:p>
            <a:pPr algn="r"/>
            <a:r>
              <a:rPr lang="en-IE" sz="7400" dirty="0"/>
              <a:t>SDCC Arts office strategies </a:t>
            </a:r>
          </a:p>
        </p:txBody>
      </p:sp>
      <p:cxnSp>
        <p:nvCxnSpPr>
          <p:cNvPr id="21" name="Straight Connector 2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22" name="Content Placeholder 2">
            <a:extLst>
              <a:ext uri="{FF2B5EF4-FFF2-40B4-BE49-F238E27FC236}">
                <a16:creationId xmlns:a16="http://schemas.microsoft.com/office/drawing/2014/main" id="{BD6F98E2-C175-00DE-97BA-3B13BFC0E199}"/>
              </a:ext>
            </a:extLst>
          </p:cNvPr>
          <p:cNvGraphicFramePr>
            <a:graphicFrameLocks noGrp="1"/>
          </p:cNvGraphicFramePr>
          <p:nvPr>
            <p:ph idx="1"/>
            <p:extLst>
              <p:ext uri="{D42A27DB-BD31-4B8C-83A1-F6EECF244321}">
                <p14:modId xmlns:p14="http://schemas.microsoft.com/office/powerpoint/2010/main" val="1575283783"/>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8020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189703" y="381000"/>
            <a:ext cx="7772400" cy="1143000"/>
          </a:xfrm>
        </p:spPr>
        <p:txBody>
          <a:bodyPr>
            <a:normAutofit fontScale="90000"/>
          </a:bodyPr>
          <a:lstStyle/>
          <a:p>
            <a:pPr algn="l"/>
            <a:r>
              <a:rPr lang="en-IE" altLang="en-US" b="1" dirty="0">
                <a:solidFill>
                  <a:srgbClr val="FF6600"/>
                </a:solidFill>
              </a:rPr>
              <a:t>In Context – South Dublin County Councils Public Art Programme </a:t>
            </a:r>
            <a:endParaRPr lang="en-GB" altLang="en-US" sz="4800" dirty="0"/>
          </a:p>
        </p:txBody>
      </p:sp>
      <p:sp>
        <p:nvSpPr>
          <p:cNvPr id="59401" name="Text Box 9"/>
          <p:cNvSpPr txBox="1">
            <a:spLocks noChangeArrowheads="1"/>
          </p:cNvSpPr>
          <p:nvPr/>
        </p:nvSpPr>
        <p:spPr bwMode="auto">
          <a:xfrm>
            <a:off x="1189703" y="1973890"/>
            <a:ext cx="5068776"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571500" indent="-285750">
              <a:spcBef>
                <a:spcPct val="0"/>
              </a:spcBef>
              <a:defRPr sz="2400">
                <a:solidFill>
                  <a:schemeClr val="tx1"/>
                </a:solidFill>
                <a:latin typeface="Times New Roman" panose="02020603050405020304" pitchFamily="18" charset="0"/>
              </a:defRPr>
            </a:lvl1pPr>
            <a:lvl2pPr marL="1047750" indent="-285750">
              <a:spcBef>
                <a:spcPct val="0"/>
              </a:spcBef>
              <a:defRPr sz="2400">
                <a:solidFill>
                  <a:schemeClr val="tx1"/>
                </a:solidFill>
                <a:latin typeface="Times New Roman" panose="02020603050405020304" pitchFamily="18" charset="0"/>
              </a:defRPr>
            </a:lvl2pPr>
            <a:lvl3pPr marL="1466850" indent="-228600">
              <a:spcBef>
                <a:spcPct val="0"/>
              </a:spcBef>
              <a:defRPr sz="2400">
                <a:solidFill>
                  <a:schemeClr val="tx1"/>
                </a:solidFill>
                <a:latin typeface="Times New Roman" panose="02020603050405020304" pitchFamily="18" charset="0"/>
              </a:defRPr>
            </a:lvl3pPr>
            <a:lvl4pPr marL="1885950" indent="-228600">
              <a:spcBef>
                <a:spcPct val="0"/>
              </a:spcBef>
              <a:defRPr sz="2400">
                <a:solidFill>
                  <a:schemeClr val="tx1"/>
                </a:solidFill>
                <a:latin typeface="Times New Roman" panose="02020603050405020304" pitchFamily="18" charset="0"/>
              </a:defRPr>
            </a:lvl4pPr>
            <a:lvl5pPr marL="2305050" indent="-228600">
              <a:spcBef>
                <a:spcPct val="0"/>
              </a:spcBef>
              <a:defRPr sz="2400">
                <a:solidFill>
                  <a:schemeClr val="tx1"/>
                </a:solidFill>
                <a:latin typeface="Times New Roman" panose="02020603050405020304" pitchFamily="18" charset="0"/>
              </a:defRPr>
            </a:lvl5pPr>
            <a:lvl6pPr marL="2762250" indent="-228600" eaLnBrk="0" fontAlgn="base" hangingPunct="0">
              <a:spcBef>
                <a:spcPct val="0"/>
              </a:spcBef>
              <a:spcAft>
                <a:spcPct val="0"/>
              </a:spcAft>
              <a:defRPr sz="2400">
                <a:solidFill>
                  <a:schemeClr val="tx1"/>
                </a:solidFill>
                <a:latin typeface="Times New Roman" panose="02020603050405020304" pitchFamily="18" charset="0"/>
              </a:defRPr>
            </a:lvl6pPr>
            <a:lvl7pPr marL="3219450" indent="-228600" eaLnBrk="0" fontAlgn="base" hangingPunct="0">
              <a:spcBef>
                <a:spcPct val="0"/>
              </a:spcBef>
              <a:spcAft>
                <a:spcPct val="0"/>
              </a:spcAft>
              <a:defRPr sz="2400">
                <a:solidFill>
                  <a:schemeClr val="tx1"/>
                </a:solidFill>
                <a:latin typeface="Times New Roman" panose="02020603050405020304" pitchFamily="18" charset="0"/>
              </a:defRPr>
            </a:lvl7pPr>
            <a:lvl8pPr marL="3676650" indent="-228600" eaLnBrk="0" fontAlgn="base" hangingPunct="0">
              <a:spcBef>
                <a:spcPct val="0"/>
              </a:spcBef>
              <a:spcAft>
                <a:spcPct val="0"/>
              </a:spcAft>
              <a:defRPr sz="2400">
                <a:solidFill>
                  <a:schemeClr val="tx1"/>
                </a:solidFill>
                <a:latin typeface="Times New Roman" panose="02020603050405020304" pitchFamily="18" charset="0"/>
              </a:defRPr>
            </a:lvl8pPr>
            <a:lvl9pPr marL="413385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628650" indent="-342900">
              <a:spcBef>
                <a:spcPct val="20000"/>
              </a:spcBef>
              <a:buFont typeface="Arial" panose="020B0604020202020204" pitchFamily="34" charset="0"/>
              <a:buChar char="•"/>
            </a:pPr>
            <a:r>
              <a:rPr lang="en-IE" altLang="en-US" dirty="0">
                <a:latin typeface="Calibri" panose="020F0502020204030204" pitchFamily="34" charset="0"/>
              </a:rPr>
              <a:t>Began in 1997</a:t>
            </a:r>
          </a:p>
          <a:p>
            <a:pPr>
              <a:spcBef>
                <a:spcPct val="20000"/>
              </a:spcBef>
            </a:pPr>
            <a:endParaRPr lang="en-GB" altLang="en-US" dirty="0">
              <a:latin typeface="Calibri" panose="020F0502020204030204" pitchFamily="34" charset="0"/>
            </a:endParaRPr>
          </a:p>
          <a:p>
            <a:pPr marL="628650" indent="-342900">
              <a:spcBef>
                <a:spcPct val="20000"/>
              </a:spcBef>
              <a:buFont typeface="Arial" panose="020B0604020202020204" pitchFamily="34" charset="0"/>
              <a:buChar char="•"/>
            </a:pPr>
            <a:r>
              <a:rPr lang="en-IE" altLang="en-US" dirty="0">
                <a:latin typeface="Calibri" panose="020F0502020204030204" pitchFamily="34" charset="0"/>
              </a:rPr>
              <a:t>4 iterations since then</a:t>
            </a:r>
            <a:endParaRPr lang="en-GB" altLang="en-US" dirty="0">
              <a:latin typeface="Calibri" panose="020F0502020204030204" pitchFamily="34" charset="0"/>
            </a:endParaRPr>
          </a:p>
          <a:p>
            <a:pPr marL="285750" indent="0">
              <a:spcBef>
                <a:spcPct val="20000"/>
              </a:spcBef>
            </a:pPr>
            <a:endParaRPr lang="en-IE" altLang="en-US" i="1" dirty="0">
              <a:latin typeface="Calibri" panose="020F0502020204030204" pitchFamily="34" charset="0"/>
            </a:endParaRPr>
          </a:p>
          <a:p>
            <a:pPr marL="628650" indent="-342900">
              <a:spcBef>
                <a:spcPct val="20000"/>
              </a:spcBef>
              <a:buFont typeface="Arial" panose="020B0604020202020204" pitchFamily="34" charset="0"/>
              <a:buChar char="•"/>
            </a:pPr>
            <a:r>
              <a:rPr lang="en-IE" altLang="en-US" dirty="0">
                <a:latin typeface="Calibri" panose="020F0502020204030204" pitchFamily="34" charset="0"/>
              </a:rPr>
              <a:t>22 commissions and projects across the county – temporary and permanent interventions</a:t>
            </a:r>
          </a:p>
          <a:p>
            <a:pPr marL="628650" indent="-342900">
              <a:spcBef>
                <a:spcPct val="20000"/>
              </a:spcBef>
              <a:buFont typeface="Arial" panose="020B0604020202020204" pitchFamily="34" charset="0"/>
              <a:buChar char="•"/>
            </a:pPr>
            <a:endParaRPr lang="en-GB" altLang="en-US" dirty="0">
              <a:latin typeface="Calibri" panose="020F0502020204030204" pitchFamily="34" charset="0"/>
            </a:endParaRPr>
          </a:p>
        </p:txBody>
      </p:sp>
      <p:sp>
        <p:nvSpPr>
          <p:cNvPr id="5" name="TextBox 4"/>
          <p:cNvSpPr txBox="1"/>
          <p:nvPr/>
        </p:nvSpPr>
        <p:spPr>
          <a:xfrm>
            <a:off x="6773333" y="4925961"/>
            <a:ext cx="5418667" cy="307777"/>
          </a:xfrm>
          <a:prstGeom prst="rect">
            <a:avLst/>
          </a:prstGeom>
          <a:noFill/>
        </p:spPr>
        <p:txBody>
          <a:bodyPr wrap="square" rtlCol="0">
            <a:spAutoFit/>
          </a:bodyPr>
          <a:lstStyle/>
          <a:p>
            <a:r>
              <a:rPr lang="en-IE" sz="1400" i="1" dirty="0"/>
              <a:t>Sugar and Spice, Louise Walsh. St. </a:t>
            </a:r>
            <a:r>
              <a:rPr lang="en-IE" sz="1400" i="1" dirty="0" err="1"/>
              <a:t>Finians</a:t>
            </a:r>
            <a:r>
              <a:rPr lang="en-IE" sz="1400" i="1" dirty="0"/>
              <a:t> Estate</a:t>
            </a:r>
          </a:p>
        </p:txBody>
      </p:sp>
      <p:pic>
        <p:nvPicPr>
          <p:cNvPr id="4" name="Picture 3" descr="A picture containing text, outdoor, road, street&#10;&#10;Description automatically generated">
            <a:extLst>
              <a:ext uri="{FF2B5EF4-FFF2-40B4-BE49-F238E27FC236}">
                <a16:creationId xmlns:a16="http://schemas.microsoft.com/office/drawing/2014/main" id="{42182ACC-3B7C-AD3A-EA2B-6ED2C5CE9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9890" y="2176462"/>
            <a:ext cx="4924425" cy="2505075"/>
          </a:xfrm>
          <a:prstGeom prst="rect">
            <a:avLst/>
          </a:prstGeom>
        </p:spPr>
      </p:pic>
    </p:spTree>
    <p:extLst>
      <p:ext uri="{BB962C8B-B14F-4D97-AF65-F5344CB8AC3E}">
        <p14:creationId xmlns:p14="http://schemas.microsoft.com/office/powerpoint/2010/main" val="2766992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09800" y="455613"/>
            <a:ext cx="7772400" cy="1143000"/>
          </a:xfrm>
        </p:spPr>
        <p:txBody>
          <a:bodyPr/>
          <a:lstStyle/>
          <a:p>
            <a:pPr algn="l"/>
            <a:r>
              <a:rPr lang="en-IE" altLang="en-US" b="1" dirty="0">
                <a:solidFill>
                  <a:srgbClr val="FF6600"/>
                </a:solidFill>
              </a:rPr>
              <a:t>Main Features</a:t>
            </a:r>
            <a:endParaRPr lang="en-GB" altLang="en-US" b="1" dirty="0">
              <a:solidFill>
                <a:srgbClr val="FF6600"/>
              </a:solidFill>
            </a:endParaRPr>
          </a:p>
        </p:txBody>
      </p:sp>
      <p:sp>
        <p:nvSpPr>
          <p:cNvPr id="5123" name="Rectangle 3"/>
          <p:cNvSpPr>
            <a:spLocks noGrp="1" noChangeArrowheads="1"/>
          </p:cNvSpPr>
          <p:nvPr>
            <p:ph type="body" sz="half" idx="1"/>
          </p:nvPr>
        </p:nvSpPr>
        <p:spPr>
          <a:xfrm>
            <a:off x="1905000" y="1905000"/>
            <a:ext cx="4751388" cy="4395788"/>
          </a:xfrm>
        </p:spPr>
        <p:txBody>
          <a:bodyPr>
            <a:normAutofit/>
          </a:bodyPr>
          <a:lstStyle/>
          <a:p>
            <a:r>
              <a:rPr lang="en-IE" altLang="en-US" sz="2400" dirty="0"/>
              <a:t>Sensitivity to context</a:t>
            </a:r>
          </a:p>
          <a:p>
            <a:r>
              <a:rPr lang="en-IE" altLang="en-US" sz="2400" dirty="0"/>
              <a:t>Community engagement</a:t>
            </a:r>
          </a:p>
          <a:p>
            <a:r>
              <a:rPr lang="en-IE" altLang="en-US" sz="2400" dirty="0"/>
              <a:t>Diversity and excellence in art form and discipline</a:t>
            </a:r>
          </a:p>
          <a:p>
            <a:r>
              <a:rPr lang="en-IE" altLang="en-US" sz="2400" dirty="0"/>
              <a:t>Site or non-site specific and permanent or temporary </a:t>
            </a:r>
          </a:p>
          <a:p>
            <a:r>
              <a:rPr lang="en-IE" altLang="en-US" sz="2400" dirty="0">
                <a:latin typeface="Calibri "/>
              </a:rPr>
              <a:t>Value of community involvement </a:t>
            </a:r>
            <a:br>
              <a:rPr lang="en-IE" altLang="en-US" sz="2400" dirty="0">
                <a:latin typeface="Lucida Sans Unicode" panose="020B0602030504020204" pitchFamily="34" charset="0"/>
              </a:rPr>
            </a:br>
            <a:endParaRPr lang="en-IE" altLang="en-US" sz="1600" dirty="0">
              <a:latin typeface="Lucida Sans Unicode" panose="020B0602030504020204" pitchFamily="34" charset="0"/>
            </a:endParaRPr>
          </a:p>
        </p:txBody>
      </p:sp>
      <p:pic>
        <p:nvPicPr>
          <p:cNvPr id="5124" name="Picture 4" descr="Corban Walker Blip (detail) Stainless steel 6"/>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961189" y="1905000"/>
            <a:ext cx="2744787" cy="3743325"/>
          </a:xfrm>
          <a:noFill/>
          <a:ln w="9525">
            <a:solidFill>
              <a:schemeClr val="tx2">
                <a:lumMod val="60000"/>
                <a:lumOff val="40000"/>
              </a:schemeClr>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6863768" y="5800823"/>
            <a:ext cx="2939627" cy="307777"/>
          </a:xfrm>
          <a:prstGeom prst="rect">
            <a:avLst/>
          </a:prstGeom>
          <a:noFill/>
        </p:spPr>
        <p:txBody>
          <a:bodyPr wrap="square" rtlCol="0">
            <a:spAutoFit/>
          </a:bodyPr>
          <a:lstStyle/>
          <a:p>
            <a:r>
              <a:rPr lang="en-IE" sz="1400" i="1" dirty="0"/>
              <a:t>Blip, Corban Walker</a:t>
            </a:r>
          </a:p>
        </p:txBody>
      </p:sp>
    </p:spTree>
    <p:extLst>
      <p:ext uri="{BB962C8B-B14F-4D97-AF65-F5344CB8AC3E}">
        <p14:creationId xmlns:p14="http://schemas.microsoft.com/office/powerpoint/2010/main" val="431359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131459-D65E-3A27-DC40-E47200FA9C15}"/>
              </a:ext>
            </a:extLst>
          </p:cNvPr>
          <p:cNvSpPr>
            <a:spLocks noGrp="1"/>
          </p:cNvSpPr>
          <p:nvPr>
            <p:ph type="title"/>
          </p:nvPr>
        </p:nvSpPr>
        <p:spPr>
          <a:xfrm>
            <a:off x="640080" y="325369"/>
            <a:ext cx="4368602" cy="1956841"/>
          </a:xfrm>
        </p:spPr>
        <p:txBody>
          <a:bodyPr anchor="b">
            <a:normAutofit fontScale="90000"/>
          </a:bodyPr>
          <a:lstStyle/>
          <a:p>
            <a:r>
              <a:rPr lang="en-GB" sz="2600" b="1" dirty="0">
                <a:solidFill>
                  <a:schemeClr val="accent2"/>
                </a:solidFill>
              </a:rPr>
              <a:t>In Context 5 – CONNECT</a:t>
            </a:r>
            <a:br>
              <a:rPr lang="en-GB" sz="2600" b="1" dirty="0">
                <a:solidFill>
                  <a:schemeClr val="accent2"/>
                </a:solidFill>
              </a:rPr>
            </a:br>
            <a:br>
              <a:rPr lang="en-GB" sz="2600" b="1" dirty="0">
                <a:solidFill>
                  <a:schemeClr val="accent2"/>
                </a:solidFill>
              </a:rPr>
            </a:br>
            <a:r>
              <a:rPr lang="en-GB" sz="2200" b="1" dirty="0">
                <a:solidFill>
                  <a:schemeClr val="accent2"/>
                </a:solidFill>
              </a:rPr>
              <a:t>Strand 1 Early Years, Children and Young People</a:t>
            </a:r>
            <a:br>
              <a:rPr lang="en-GB" sz="2600" b="1" dirty="0">
                <a:solidFill>
                  <a:schemeClr val="accent2"/>
                </a:solidFill>
              </a:rPr>
            </a:br>
            <a:r>
              <a:rPr lang="en-GB" sz="2000" b="1" i="1" dirty="0">
                <a:solidFill>
                  <a:schemeClr val="accent2"/>
                </a:solidFill>
              </a:rPr>
              <a:t>Every Individual is part of our story</a:t>
            </a:r>
            <a:br>
              <a:rPr lang="en-IE" sz="2600" dirty="0"/>
            </a:br>
            <a:endParaRPr lang="en-IE" sz="2600" dirty="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299C90E-CEA4-E6A8-4FB2-66F4BD4FF38C}"/>
              </a:ext>
            </a:extLst>
          </p:cNvPr>
          <p:cNvSpPr>
            <a:spLocks noGrp="1"/>
          </p:cNvSpPr>
          <p:nvPr>
            <p:ph idx="1"/>
          </p:nvPr>
        </p:nvSpPr>
        <p:spPr>
          <a:xfrm>
            <a:off x="640080" y="2872899"/>
            <a:ext cx="4243589" cy="3320668"/>
          </a:xfrm>
        </p:spPr>
        <p:txBody>
          <a:bodyPr>
            <a:normAutofit/>
          </a:bodyPr>
          <a:lstStyle/>
          <a:p>
            <a:r>
              <a:rPr lang="en-IE" sz="2200" dirty="0"/>
              <a:t>Identity – building a pride of self, community and place</a:t>
            </a:r>
          </a:p>
          <a:p>
            <a:r>
              <a:rPr lang="en-IE" sz="2200" dirty="0"/>
              <a:t>Community – participation and co-creation</a:t>
            </a:r>
          </a:p>
          <a:p>
            <a:r>
              <a:rPr lang="en-IE" sz="2200" dirty="0"/>
              <a:t>Leaving it better - legacy</a:t>
            </a:r>
            <a:endParaRPr lang="en-IE" sz="1000" i="1" dirty="0"/>
          </a:p>
          <a:p>
            <a:pPr marL="0" indent="0">
              <a:buNone/>
            </a:pPr>
            <a:endParaRPr lang="en-IE" sz="1000" i="1" dirty="0"/>
          </a:p>
          <a:p>
            <a:pPr marL="0" indent="0">
              <a:buNone/>
            </a:pPr>
            <a:endParaRPr lang="en-IE" sz="1000" i="1" dirty="0"/>
          </a:p>
          <a:p>
            <a:pPr marL="0" indent="0">
              <a:buNone/>
            </a:pPr>
            <a:endParaRPr lang="en-IE" sz="1000" i="1" dirty="0"/>
          </a:p>
          <a:p>
            <a:pPr marL="0" indent="0">
              <a:buNone/>
            </a:pPr>
            <a:r>
              <a:rPr lang="en-IE" sz="1000" i="1" dirty="0"/>
              <a:t>Image: The Central Field, Rhona Byrne</a:t>
            </a:r>
          </a:p>
        </p:txBody>
      </p:sp>
      <p:pic>
        <p:nvPicPr>
          <p:cNvPr id="5" name="Picture 4">
            <a:extLst>
              <a:ext uri="{FF2B5EF4-FFF2-40B4-BE49-F238E27FC236}">
                <a16:creationId xmlns:a16="http://schemas.microsoft.com/office/drawing/2014/main" id="{C6D874C9-2A59-704F-8F3F-FE712724CCBB}"/>
              </a:ext>
            </a:extLst>
          </p:cNvPr>
          <p:cNvPicPr>
            <a:picLocks noChangeAspect="1"/>
          </p:cNvPicPr>
          <p:nvPr/>
        </p:nvPicPr>
        <p:blipFill>
          <a:blip r:embed="rId2">
            <a:extLst>
              <a:ext uri="{28A0092B-C50C-407E-A947-70E740481C1C}">
                <a14:useLocalDpi xmlns:a14="http://schemas.microsoft.com/office/drawing/2010/main" val="0"/>
              </a:ext>
            </a:extLst>
          </a:blip>
          <a:srcRect l="16504" r="16504"/>
          <a:stretch/>
        </p:blipFill>
        <p:spPr>
          <a:xfrm>
            <a:off x="531017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95594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6E3672-94AF-890E-4A9E-53CE1473B68E}"/>
              </a:ext>
            </a:extLst>
          </p:cNvPr>
          <p:cNvSpPr>
            <a:spLocks noGrp="1"/>
          </p:cNvSpPr>
          <p:nvPr>
            <p:ph type="title"/>
          </p:nvPr>
        </p:nvSpPr>
        <p:spPr>
          <a:xfrm>
            <a:off x="640080" y="325369"/>
            <a:ext cx="4368602" cy="1956841"/>
          </a:xfrm>
        </p:spPr>
        <p:txBody>
          <a:bodyPr anchor="b">
            <a:normAutofit/>
          </a:bodyPr>
          <a:lstStyle/>
          <a:p>
            <a:r>
              <a:rPr lang="en-IE" sz="5400" b="1" dirty="0"/>
              <a:t>6 commissions</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3484A0-823A-78DF-1793-26AB46C6AB5E}"/>
              </a:ext>
            </a:extLst>
          </p:cNvPr>
          <p:cNvSpPr>
            <a:spLocks noGrp="1"/>
          </p:cNvSpPr>
          <p:nvPr>
            <p:ph idx="1"/>
          </p:nvPr>
        </p:nvSpPr>
        <p:spPr>
          <a:xfrm>
            <a:off x="640080" y="2872899"/>
            <a:ext cx="4243589" cy="3320668"/>
          </a:xfrm>
        </p:spPr>
        <p:txBody>
          <a:bodyPr>
            <a:normAutofit/>
          </a:bodyPr>
          <a:lstStyle/>
          <a:p>
            <a:r>
              <a:rPr lang="en-IE" sz="2200" dirty="0"/>
              <a:t>Early years x 2 </a:t>
            </a:r>
          </a:p>
          <a:p>
            <a:endParaRPr lang="en-IE" sz="2200" dirty="0"/>
          </a:p>
          <a:p>
            <a:r>
              <a:rPr lang="en-IE" sz="2200" dirty="0"/>
              <a:t>7-12 year olds x 2 </a:t>
            </a:r>
          </a:p>
          <a:p>
            <a:endParaRPr lang="en-IE" sz="2200" dirty="0"/>
          </a:p>
          <a:p>
            <a:r>
              <a:rPr lang="en-IE" sz="2200" dirty="0"/>
              <a:t>13 – 18 year olds x 2</a:t>
            </a:r>
          </a:p>
          <a:p>
            <a:endParaRPr lang="en-IE" sz="2200" dirty="0"/>
          </a:p>
          <a:p>
            <a:endParaRPr lang="en-IE" sz="2200" dirty="0"/>
          </a:p>
          <a:p>
            <a:pPr marL="0" indent="0">
              <a:buNone/>
            </a:pPr>
            <a:r>
              <a:rPr lang="en-IE" sz="1000" dirty="0"/>
              <a:t>Ima</a:t>
            </a:r>
            <a:r>
              <a:rPr lang="en-IE" sz="1000" i="1" dirty="0"/>
              <a:t>ge: Doors to Elsewhere, at the Public launch of In Context 4 </a:t>
            </a:r>
          </a:p>
        </p:txBody>
      </p:sp>
      <p:pic>
        <p:nvPicPr>
          <p:cNvPr id="5" name="Picture 4" descr="A group of people doing a trick&#10;&#10;Description automatically generated">
            <a:extLst>
              <a:ext uri="{FF2B5EF4-FFF2-40B4-BE49-F238E27FC236}">
                <a16:creationId xmlns:a16="http://schemas.microsoft.com/office/drawing/2014/main" id="{82019C9F-8DA4-7983-20E3-15B06B710A2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881" r="1616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60559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children sitting around a table with art supplies&#10;&#10;Description automatically generated">
            <a:extLst>
              <a:ext uri="{FF2B5EF4-FFF2-40B4-BE49-F238E27FC236}">
                <a16:creationId xmlns:a16="http://schemas.microsoft.com/office/drawing/2014/main" id="{7B8CEEDD-15B8-6A4E-A89D-644F49B744D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436"/>
          <a:stretch/>
        </p:blipFill>
        <p:spPr>
          <a:xfrm>
            <a:off x="1" y="10"/>
            <a:ext cx="96696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84CAA0-20D6-7EE2-7573-35366D21B1C4}"/>
              </a:ext>
            </a:extLst>
          </p:cNvPr>
          <p:cNvSpPr>
            <a:spLocks noGrp="1"/>
          </p:cNvSpPr>
          <p:nvPr>
            <p:ph type="title"/>
          </p:nvPr>
        </p:nvSpPr>
        <p:spPr>
          <a:xfrm>
            <a:off x="7531610" y="365125"/>
            <a:ext cx="3822189" cy="1899912"/>
          </a:xfrm>
        </p:spPr>
        <p:txBody>
          <a:bodyPr>
            <a:normAutofit fontScale="90000"/>
          </a:bodyPr>
          <a:lstStyle/>
          <a:p>
            <a:br>
              <a:rPr lang="en-IE" sz="4000" b="1" dirty="0"/>
            </a:br>
            <a:r>
              <a:rPr lang="en-IE" sz="4000" b="1" dirty="0"/>
              <a:t>Artists: </a:t>
            </a:r>
            <a:br>
              <a:rPr lang="en-IE" sz="4000" b="1" dirty="0"/>
            </a:br>
            <a:r>
              <a:rPr lang="en-IE" sz="4000" b="1" dirty="0"/>
              <a:t>Freshly Ground Theatre</a:t>
            </a:r>
            <a:br>
              <a:rPr lang="en-IE" sz="4000" b="1" dirty="0"/>
            </a:br>
            <a:br>
              <a:rPr lang="en-IE" sz="4000" dirty="0"/>
            </a:br>
            <a:endParaRPr lang="en-IE" sz="4000" dirty="0"/>
          </a:p>
        </p:txBody>
      </p:sp>
      <p:sp>
        <p:nvSpPr>
          <p:cNvPr id="4" name="Content Placeholder 3">
            <a:extLst>
              <a:ext uri="{FF2B5EF4-FFF2-40B4-BE49-F238E27FC236}">
                <a16:creationId xmlns:a16="http://schemas.microsoft.com/office/drawing/2014/main" id="{8DEDB992-320F-06E2-FD18-605B16F9488D}"/>
              </a:ext>
            </a:extLst>
          </p:cNvPr>
          <p:cNvSpPr>
            <a:spLocks noGrp="1"/>
          </p:cNvSpPr>
          <p:nvPr>
            <p:ph idx="1"/>
          </p:nvPr>
        </p:nvSpPr>
        <p:spPr>
          <a:xfrm>
            <a:off x="7531610" y="2434201"/>
            <a:ext cx="3822189" cy="3742762"/>
          </a:xfrm>
        </p:spPr>
        <p:txBody>
          <a:bodyPr>
            <a:normAutofit/>
          </a:bodyPr>
          <a:lstStyle/>
          <a:p>
            <a:pPr marL="0" indent="0">
              <a:buNone/>
            </a:pPr>
            <a:r>
              <a:rPr lang="en-IE" sz="2000" dirty="0"/>
              <a:t>St. Aidan’s, Brookfield (4-6 years old)</a:t>
            </a:r>
          </a:p>
          <a:p>
            <a:pPr marL="0" indent="0">
              <a:buNone/>
            </a:pPr>
            <a:r>
              <a:rPr lang="en-IE" sz="1200" dirty="0">
                <a:latin typeface="Calibri "/>
              </a:rPr>
              <a:t>Project: Under the Sea </a:t>
            </a:r>
          </a:p>
          <a:p>
            <a:pPr marL="0" indent="0">
              <a:buNone/>
            </a:pPr>
            <a:r>
              <a:rPr lang="en-IE" sz="1200" dirty="0">
                <a:latin typeface="Calibri "/>
              </a:rPr>
              <a:t>An o</a:t>
            </a:r>
            <a:r>
              <a:rPr lang="en-GB" sz="1200" b="0" i="0" dirty="0">
                <a:effectLst/>
                <a:latin typeface="Calibri "/>
              </a:rPr>
              <a:t>pen, interactive exhibition where children and their parents will be invited to play and discover together, exploring the beauty and wonder of life under the sea and the importance of maritime stewardship</a:t>
            </a:r>
          </a:p>
          <a:p>
            <a:pPr marL="0" indent="0">
              <a:buNone/>
            </a:pPr>
            <a:r>
              <a:rPr lang="en-GB" sz="1200" dirty="0">
                <a:latin typeface="Calibri "/>
              </a:rPr>
              <a:t>Potential </a:t>
            </a:r>
            <a:r>
              <a:rPr lang="en-IE" sz="1200" dirty="0">
                <a:latin typeface="Calibri "/>
              </a:rPr>
              <a:t>Partners: Creative Places </a:t>
            </a:r>
            <a:r>
              <a:rPr lang="en-IE" sz="1200" dirty="0" err="1">
                <a:latin typeface="Calibri "/>
              </a:rPr>
              <a:t>MacUlliam</a:t>
            </a:r>
            <a:r>
              <a:rPr lang="en-IE" sz="1200" dirty="0">
                <a:latin typeface="Calibri "/>
              </a:rPr>
              <a:t>, </a:t>
            </a:r>
            <a:r>
              <a:rPr lang="en-IE" sz="1200" dirty="0" err="1">
                <a:latin typeface="Calibri "/>
              </a:rPr>
              <a:t>Barnardos</a:t>
            </a:r>
            <a:r>
              <a:rPr lang="en-IE" sz="1200" dirty="0">
                <a:latin typeface="Calibri "/>
              </a:rPr>
              <a:t>, Meadow bank and the local community</a:t>
            </a:r>
          </a:p>
          <a:p>
            <a:pPr marL="0" indent="0">
              <a:buNone/>
            </a:pPr>
            <a:r>
              <a:rPr lang="en-IE" sz="1200" dirty="0">
                <a:latin typeface="Calibri "/>
              </a:rPr>
              <a:t>Timescale: April – June 2024</a:t>
            </a:r>
          </a:p>
        </p:txBody>
      </p:sp>
    </p:spTree>
    <p:extLst>
      <p:ext uri="{BB962C8B-B14F-4D97-AF65-F5344CB8AC3E}">
        <p14:creationId xmlns:p14="http://schemas.microsoft.com/office/powerpoint/2010/main" val="1321037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B9402A-E372-105B-F23E-29F6217943D6}"/>
              </a:ext>
            </a:extLst>
          </p:cNvPr>
          <p:cNvSpPr>
            <a:spLocks noGrp="1"/>
          </p:cNvSpPr>
          <p:nvPr>
            <p:ph type="title"/>
          </p:nvPr>
        </p:nvSpPr>
        <p:spPr>
          <a:xfrm>
            <a:off x="838200" y="365125"/>
            <a:ext cx="10515600" cy="1306443"/>
          </a:xfrm>
        </p:spPr>
        <p:txBody>
          <a:bodyPr>
            <a:normAutofit/>
          </a:bodyPr>
          <a:lstStyle/>
          <a:p>
            <a:r>
              <a:rPr lang="en-IE" sz="4000" dirty="0"/>
              <a:t>David Beattie </a:t>
            </a:r>
            <a:r>
              <a:rPr lang="en-IE" sz="2600" dirty="0"/>
              <a:t>w/ Arts educator Anne Bradley and illustrator Fuchsia MacAree</a:t>
            </a:r>
            <a:endParaRPr lang="en-IE" sz="4000" dirty="0"/>
          </a:p>
        </p:txBody>
      </p:sp>
      <p:sp>
        <p:nvSpPr>
          <p:cNvPr id="26" name="Content Placeholder 25">
            <a:extLst>
              <a:ext uri="{FF2B5EF4-FFF2-40B4-BE49-F238E27FC236}">
                <a16:creationId xmlns:a16="http://schemas.microsoft.com/office/drawing/2014/main" id="{E1FDD8D7-3FA7-8A7F-2B97-2918B06C2D0C}"/>
              </a:ext>
            </a:extLst>
          </p:cNvPr>
          <p:cNvSpPr>
            <a:spLocks noGrp="1"/>
          </p:cNvSpPr>
          <p:nvPr>
            <p:ph idx="1"/>
          </p:nvPr>
        </p:nvSpPr>
        <p:spPr>
          <a:xfrm>
            <a:off x="838200" y="1825625"/>
            <a:ext cx="4152774" cy="4303464"/>
          </a:xfrm>
        </p:spPr>
        <p:txBody>
          <a:bodyPr>
            <a:noAutofit/>
          </a:bodyPr>
          <a:lstStyle/>
          <a:p>
            <a:r>
              <a:rPr lang="en-US" sz="1400" dirty="0">
                <a:latin typeface="Calibri "/>
              </a:rPr>
              <a:t>Mayfield Court, Clondalkin (0-6 years old)</a:t>
            </a:r>
          </a:p>
          <a:p>
            <a:r>
              <a:rPr lang="en-US" sz="1400" dirty="0">
                <a:latin typeface="Calibri "/>
              </a:rPr>
              <a:t>Project: A, B, C </a:t>
            </a:r>
          </a:p>
          <a:p>
            <a:pPr marL="0" indent="0">
              <a:buNone/>
            </a:pPr>
            <a:r>
              <a:rPr lang="en-GB" sz="1400" b="0" i="1" dirty="0">
                <a:effectLst/>
                <a:latin typeface="Calibri "/>
              </a:rPr>
              <a:t>A, B and C </a:t>
            </a:r>
            <a:r>
              <a:rPr lang="en-GB" sz="1400" b="0" i="0" dirty="0">
                <a:effectLst/>
                <a:latin typeface="Calibri "/>
              </a:rPr>
              <a:t>is a collaborative, multi-part project that will explore sound and the sonic environment of a locality from a child’s perspective. </a:t>
            </a:r>
            <a:r>
              <a:rPr lang="en-GB" sz="1400" dirty="0">
                <a:latin typeface="Calibri "/>
              </a:rPr>
              <a:t>t</a:t>
            </a:r>
            <a:r>
              <a:rPr lang="en-GB" sz="1400" b="0" i="0" dirty="0">
                <a:effectLst/>
                <a:latin typeface="Calibri "/>
              </a:rPr>
              <a:t>he project intends to deliver a series of workshop engagements with children aged 3-6 in the Clondalkin area around three core areas- listening and exploring the sonic landscape of the area from a child’s perspective, playfully exploring language, both written and oral, through phonics to help describe a child’s experience of sound, and working with the children through image, illustration and visual means to help visualise their sonic worlds. </a:t>
            </a:r>
            <a:endParaRPr lang="en-US" sz="1400" dirty="0">
              <a:latin typeface="Calibri "/>
            </a:endParaRPr>
          </a:p>
          <a:p>
            <a:r>
              <a:rPr lang="en-US" sz="1400" dirty="0">
                <a:latin typeface="Calibri "/>
              </a:rPr>
              <a:t>Partners: Clondalkin Library, Aras </a:t>
            </a:r>
            <a:r>
              <a:rPr lang="en-US" sz="1400" dirty="0" err="1">
                <a:latin typeface="Calibri "/>
              </a:rPr>
              <a:t>Chronain</a:t>
            </a:r>
            <a:r>
              <a:rPr lang="en-US" sz="1400" dirty="0">
                <a:latin typeface="Calibri "/>
              </a:rPr>
              <a:t>, </a:t>
            </a:r>
            <a:r>
              <a:rPr lang="en-US" sz="1400" dirty="0" err="1">
                <a:latin typeface="Calibri "/>
              </a:rPr>
              <a:t>Gaelscoils</a:t>
            </a:r>
            <a:r>
              <a:rPr lang="en-US" sz="1400" dirty="0">
                <a:latin typeface="Calibri "/>
              </a:rPr>
              <a:t>, The Towers</a:t>
            </a:r>
          </a:p>
        </p:txBody>
      </p:sp>
      <p:pic>
        <p:nvPicPr>
          <p:cNvPr id="4" name="Picture 3" descr="A collage of different images of people on the beach&#10;&#10;Description automatically generated">
            <a:extLst>
              <a:ext uri="{FF2B5EF4-FFF2-40B4-BE49-F238E27FC236}">
                <a16:creationId xmlns:a16="http://schemas.microsoft.com/office/drawing/2014/main" id="{3D963608-E0E7-D200-1F87-E0AB293932EE}"/>
              </a:ext>
            </a:extLst>
          </p:cNvPr>
          <p:cNvPicPr>
            <a:picLocks noChangeAspect="1"/>
          </p:cNvPicPr>
          <p:nvPr/>
        </p:nvPicPr>
        <p:blipFill rotWithShape="1">
          <a:blip r:embed="rId2">
            <a:extLst>
              <a:ext uri="{28A0092B-C50C-407E-A947-70E740481C1C}">
                <a14:useLocalDpi xmlns:a14="http://schemas.microsoft.com/office/drawing/2010/main" val="0"/>
              </a:ext>
            </a:extLst>
          </a:blip>
          <a:srcRect r="5433"/>
          <a:stretch/>
        </p:blipFill>
        <p:spPr>
          <a:xfrm>
            <a:off x="5183500" y="1904282"/>
            <a:ext cx="6170299" cy="4224808"/>
          </a:xfrm>
          <a:prstGeom prst="rect">
            <a:avLst/>
          </a:prstGeom>
        </p:spPr>
      </p:pic>
    </p:spTree>
    <p:extLst>
      <p:ext uri="{BB962C8B-B14F-4D97-AF65-F5344CB8AC3E}">
        <p14:creationId xmlns:p14="http://schemas.microsoft.com/office/powerpoint/2010/main" val="3909350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8127</TotalTime>
  <Words>1014</Words>
  <Application>Microsoft Office PowerPoint</Application>
  <PresentationFormat>Widescreen</PresentationFormat>
  <Paragraphs>83</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vt:lpstr>
      <vt:lpstr>Calibri Light</vt:lpstr>
      <vt:lpstr>Lucida Sans Unicode</vt:lpstr>
      <vt:lpstr>Times New Roman</vt:lpstr>
      <vt:lpstr>Office Theme</vt:lpstr>
      <vt:lpstr>PowerPoint Presentation</vt:lpstr>
      <vt:lpstr>SDCC Arts Office</vt:lpstr>
      <vt:lpstr>SDCC Arts office strategies </vt:lpstr>
      <vt:lpstr>In Context – South Dublin County Councils Public Art Programme </vt:lpstr>
      <vt:lpstr>Main Features</vt:lpstr>
      <vt:lpstr>In Context 5 – CONNECT  Strand 1 Early Years, Children and Young People Every Individual is part of our story </vt:lpstr>
      <vt:lpstr>6 commissions</vt:lpstr>
      <vt:lpstr> Artists:  Freshly Ground Theatre  </vt:lpstr>
      <vt:lpstr>David Beattie w/ Arts educator Anne Bradley and illustrator Fuchsia MacAree</vt:lpstr>
      <vt:lpstr>Sophie Van Maltzan </vt:lpstr>
      <vt:lpstr>Cleary Connolly with Cindy Cummings (dancer)  and Mandivar (musician)</vt:lpstr>
      <vt:lpstr>John Conway with Elaine Hoey</vt:lpstr>
      <vt:lpstr>Selma Daniels -  OutWall</vt:lpstr>
      <vt:lpstr>Holger Lonze -  An Chluain</vt:lpstr>
      <vt:lpstr>Origami Monk-  Ngaire Jackson</vt:lpstr>
    </vt:vector>
  </TitlesOfParts>
  <Company>South Dublin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Orla Scannell</dc:creator>
  <cp:lastModifiedBy>Orla Scannell</cp:lastModifiedBy>
  <cp:revision>242</cp:revision>
  <cp:lastPrinted>2024-01-30T10:47:56Z</cp:lastPrinted>
  <dcterms:created xsi:type="dcterms:W3CDTF">2015-08-18T14:14:22Z</dcterms:created>
  <dcterms:modified xsi:type="dcterms:W3CDTF">2024-02-06T10:39:47Z</dcterms:modified>
</cp:coreProperties>
</file>