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638" r:id="rId2"/>
    <p:sldId id="640" r:id="rId3"/>
    <p:sldId id="633" r:id="rId4"/>
    <p:sldId id="288" r:id="rId5"/>
    <p:sldId id="644" r:id="rId6"/>
    <p:sldId id="646" r:id="rId7"/>
    <p:sldId id="283" r:id="rId8"/>
    <p:sldId id="645" r:id="rId9"/>
    <p:sldId id="641" r:id="rId10"/>
    <p:sldId id="649" r:id="rId11"/>
    <p:sldId id="648" r:id="rId12"/>
    <p:sldId id="2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9" autoAdjust="0"/>
    <p:restoredTop sz="94660"/>
  </p:normalViewPr>
  <p:slideViewPr>
    <p:cSldViewPr snapToGrid="0">
      <p:cViewPr varScale="1">
        <p:scale>
          <a:sx n="67" d="100"/>
          <a:sy n="67" d="100"/>
        </p:scale>
        <p:origin x="6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6A75D-765A-4DC7-BE64-EA99A94C61D1}" type="datetimeFigureOut">
              <a:rPr lang="en-IE" smtClean="0"/>
              <a:t>22/01/2024</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B0EC84-429A-4272-A1FA-E6E9DA9CAB2E}" type="slidenum">
              <a:rPr lang="en-IE" smtClean="0"/>
              <a:t>‹#›</a:t>
            </a:fld>
            <a:endParaRPr lang="en-IE" dirty="0"/>
          </a:p>
        </p:txBody>
      </p:sp>
    </p:spTree>
    <p:extLst>
      <p:ext uri="{BB962C8B-B14F-4D97-AF65-F5344CB8AC3E}">
        <p14:creationId xmlns:p14="http://schemas.microsoft.com/office/powerpoint/2010/main" val="2578672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lvl="0"/>
            <a:fld id="{F17EC76F-C4E9-4236-9614-32F5D31857B9}" type="slidenum">
              <a:rPr lang="en-IE" smtClean="0"/>
              <a:t>4</a:t>
            </a:fld>
            <a:endParaRPr lang="en-IE" dirty="0"/>
          </a:p>
        </p:txBody>
      </p:sp>
    </p:spTree>
    <p:extLst>
      <p:ext uri="{BB962C8B-B14F-4D97-AF65-F5344CB8AC3E}">
        <p14:creationId xmlns:p14="http://schemas.microsoft.com/office/powerpoint/2010/main" val="421195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lvl="0"/>
            <a:fld id="{F17EC76F-C4E9-4236-9614-32F5D31857B9}" type="slidenum">
              <a:rPr lang="en-IE" smtClean="0"/>
              <a:t>5</a:t>
            </a:fld>
            <a:endParaRPr lang="en-IE" dirty="0"/>
          </a:p>
        </p:txBody>
      </p:sp>
    </p:spTree>
    <p:extLst>
      <p:ext uri="{BB962C8B-B14F-4D97-AF65-F5344CB8AC3E}">
        <p14:creationId xmlns:p14="http://schemas.microsoft.com/office/powerpoint/2010/main" val="2797853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lvl="0"/>
            <a:fld id="{F17EC76F-C4E9-4236-9614-32F5D31857B9}" type="slidenum">
              <a:rPr lang="en-IE" smtClean="0"/>
              <a:t>7</a:t>
            </a:fld>
            <a:endParaRPr lang="en-IE" dirty="0"/>
          </a:p>
        </p:txBody>
      </p:sp>
    </p:spTree>
    <p:extLst>
      <p:ext uri="{BB962C8B-B14F-4D97-AF65-F5344CB8AC3E}">
        <p14:creationId xmlns:p14="http://schemas.microsoft.com/office/powerpoint/2010/main" val="3934274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lvl="0"/>
            <a:fld id="{F17EC76F-C4E9-4236-9614-32F5D31857B9}" type="slidenum">
              <a:rPr lang="en-IE" smtClean="0"/>
              <a:t>9</a:t>
            </a:fld>
            <a:endParaRPr lang="en-IE" dirty="0"/>
          </a:p>
        </p:txBody>
      </p:sp>
    </p:spTree>
    <p:extLst>
      <p:ext uri="{BB962C8B-B14F-4D97-AF65-F5344CB8AC3E}">
        <p14:creationId xmlns:p14="http://schemas.microsoft.com/office/powerpoint/2010/main" val="1451809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lvl="0"/>
            <a:fld id="{F17EC76F-C4E9-4236-9614-32F5D31857B9}" type="slidenum">
              <a:rPr lang="en-IE" smtClean="0"/>
              <a:t>10</a:t>
            </a:fld>
            <a:endParaRPr lang="en-IE" dirty="0"/>
          </a:p>
        </p:txBody>
      </p:sp>
    </p:spTree>
    <p:extLst>
      <p:ext uri="{BB962C8B-B14F-4D97-AF65-F5344CB8AC3E}">
        <p14:creationId xmlns:p14="http://schemas.microsoft.com/office/powerpoint/2010/main" val="723032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lvl="0"/>
            <a:fld id="{F17EC76F-C4E9-4236-9614-32F5D31857B9}" type="slidenum">
              <a:rPr lang="en-IE" smtClean="0"/>
              <a:t>11</a:t>
            </a:fld>
            <a:endParaRPr lang="en-IE" dirty="0"/>
          </a:p>
        </p:txBody>
      </p:sp>
    </p:spTree>
    <p:extLst>
      <p:ext uri="{BB962C8B-B14F-4D97-AF65-F5344CB8AC3E}">
        <p14:creationId xmlns:p14="http://schemas.microsoft.com/office/powerpoint/2010/main" val="3058231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F5DB-504F-1758-D2A1-1ED1FD3DBD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4197B9BF-C20C-13B8-5085-1D6A269B1A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D38F3E03-DEAC-F4A8-F392-F6208ED2BDB3}"/>
              </a:ext>
            </a:extLst>
          </p:cNvPr>
          <p:cNvSpPr>
            <a:spLocks noGrp="1"/>
          </p:cNvSpPr>
          <p:nvPr>
            <p:ph type="dt" sz="half" idx="10"/>
          </p:nvPr>
        </p:nvSpPr>
        <p:spPr/>
        <p:txBody>
          <a:bodyPr/>
          <a:lstStyle/>
          <a:p>
            <a:fld id="{4F587CB7-24FE-40BD-8B40-5660356D1A96}" type="datetimeFigureOut">
              <a:rPr lang="en-IE" smtClean="0"/>
              <a:t>22/01/2024</a:t>
            </a:fld>
            <a:endParaRPr lang="en-IE" dirty="0"/>
          </a:p>
        </p:txBody>
      </p:sp>
      <p:sp>
        <p:nvSpPr>
          <p:cNvPr id="5" name="Footer Placeholder 4">
            <a:extLst>
              <a:ext uri="{FF2B5EF4-FFF2-40B4-BE49-F238E27FC236}">
                <a16:creationId xmlns:a16="http://schemas.microsoft.com/office/drawing/2014/main" id="{6C1DD851-DEE0-10DF-9170-0F8A3473531A}"/>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B5614554-D552-8EB1-040F-45CC90A70D71}"/>
              </a:ext>
            </a:extLst>
          </p:cNvPr>
          <p:cNvSpPr>
            <a:spLocks noGrp="1"/>
          </p:cNvSpPr>
          <p:nvPr>
            <p:ph type="sldNum" sz="quarter" idx="12"/>
          </p:nvPr>
        </p:nvSpPr>
        <p:spPr/>
        <p:txBody>
          <a:bodyPr/>
          <a:lstStyle/>
          <a:p>
            <a:fld id="{4D510FCD-F9C3-4969-84FE-7189D9C78CE5}" type="slidenum">
              <a:rPr lang="en-IE" smtClean="0"/>
              <a:t>‹#›</a:t>
            </a:fld>
            <a:endParaRPr lang="en-IE" dirty="0"/>
          </a:p>
        </p:txBody>
      </p:sp>
    </p:spTree>
    <p:extLst>
      <p:ext uri="{BB962C8B-B14F-4D97-AF65-F5344CB8AC3E}">
        <p14:creationId xmlns:p14="http://schemas.microsoft.com/office/powerpoint/2010/main" val="3344001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3C7AA-7A72-9A00-0CAC-691B3A2AB752}"/>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1C7ADB7-3E76-9CA8-F63D-CAE9071F0D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C265BF8-DC59-8F69-1F22-1BE16608B635}"/>
              </a:ext>
            </a:extLst>
          </p:cNvPr>
          <p:cNvSpPr>
            <a:spLocks noGrp="1"/>
          </p:cNvSpPr>
          <p:nvPr>
            <p:ph type="dt" sz="half" idx="10"/>
          </p:nvPr>
        </p:nvSpPr>
        <p:spPr/>
        <p:txBody>
          <a:bodyPr/>
          <a:lstStyle/>
          <a:p>
            <a:fld id="{4F587CB7-24FE-40BD-8B40-5660356D1A96}" type="datetimeFigureOut">
              <a:rPr lang="en-IE" smtClean="0"/>
              <a:t>22/01/2024</a:t>
            </a:fld>
            <a:endParaRPr lang="en-IE" dirty="0"/>
          </a:p>
        </p:txBody>
      </p:sp>
      <p:sp>
        <p:nvSpPr>
          <p:cNvPr id="5" name="Footer Placeholder 4">
            <a:extLst>
              <a:ext uri="{FF2B5EF4-FFF2-40B4-BE49-F238E27FC236}">
                <a16:creationId xmlns:a16="http://schemas.microsoft.com/office/drawing/2014/main" id="{64D8D583-514B-1FC6-D793-E4B53D79E784}"/>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B7E2C398-66EB-8CDD-00A4-B9176F1E7912}"/>
              </a:ext>
            </a:extLst>
          </p:cNvPr>
          <p:cNvSpPr>
            <a:spLocks noGrp="1"/>
          </p:cNvSpPr>
          <p:nvPr>
            <p:ph type="sldNum" sz="quarter" idx="12"/>
          </p:nvPr>
        </p:nvSpPr>
        <p:spPr/>
        <p:txBody>
          <a:bodyPr/>
          <a:lstStyle/>
          <a:p>
            <a:fld id="{4D510FCD-F9C3-4969-84FE-7189D9C78CE5}" type="slidenum">
              <a:rPr lang="en-IE" smtClean="0"/>
              <a:t>‹#›</a:t>
            </a:fld>
            <a:endParaRPr lang="en-IE" dirty="0"/>
          </a:p>
        </p:txBody>
      </p:sp>
    </p:spTree>
    <p:extLst>
      <p:ext uri="{BB962C8B-B14F-4D97-AF65-F5344CB8AC3E}">
        <p14:creationId xmlns:p14="http://schemas.microsoft.com/office/powerpoint/2010/main" val="3590321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FA910-0E84-611A-5D53-8E45B16A6D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37032F3-2E01-E7A7-ECFF-1778D62307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B99517A-9E9B-07EC-306A-4C310830C508}"/>
              </a:ext>
            </a:extLst>
          </p:cNvPr>
          <p:cNvSpPr>
            <a:spLocks noGrp="1"/>
          </p:cNvSpPr>
          <p:nvPr>
            <p:ph type="dt" sz="half" idx="10"/>
          </p:nvPr>
        </p:nvSpPr>
        <p:spPr/>
        <p:txBody>
          <a:bodyPr/>
          <a:lstStyle/>
          <a:p>
            <a:fld id="{4F587CB7-24FE-40BD-8B40-5660356D1A96}" type="datetimeFigureOut">
              <a:rPr lang="en-IE" smtClean="0"/>
              <a:t>22/01/2024</a:t>
            </a:fld>
            <a:endParaRPr lang="en-IE" dirty="0"/>
          </a:p>
        </p:txBody>
      </p:sp>
      <p:sp>
        <p:nvSpPr>
          <p:cNvPr id="5" name="Footer Placeholder 4">
            <a:extLst>
              <a:ext uri="{FF2B5EF4-FFF2-40B4-BE49-F238E27FC236}">
                <a16:creationId xmlns:a16="http://schemas.microsoft.com/office/drawing/2014/main" id="{F57131AC-5015-7E82-546D-D504C5BDADE5}"/>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F55214A5-BF84-B43D-E96A-7C9E4EB04235}"/>
              </a:ext>
            </a:extLst>
          </p:cNvPr>
          <p:cNvSpPr>
            <a:spLocks noGrp="1"/>
          </p:cNvSpPr>
          <p:nvPr>
            <p:ph type="sldNum" sz="quarter" idx="12"/>
          </p:nvPr>
        </p:nvSpPr>
        <p:spPr/>
        <p:txBody>
          <a:bodyPr/>
          <a:lstStyle/>
          <a:p>
            <a:fld id="{4D510FCD-F9C3-4969-84FE-7189D9C78CE5}" type="slidenum">
              <a:rPr lang="en-IE" smtClean="0"/>
              <a:t>‹#›</a:t>
            </a:fld>
            <a:endParaRPr lang="en-IE" dirty="0"/>
          </a:p>
        </p:txBody>
      </p:sp>
    </p:spTree>
    <p:extLst>
      <p:ext uri="{BB962C8B-B14F-4D97-AF65-F5344CB8AC3E}">
        <p14:creationId xmlns:p14="http://schemas.microsoft.com/office/powerpoint/2010/main" val="283404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63F1-9211-3BB4-825E-6EE331934510}"/>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8A2C51E-1264-E3F9-8CA5-1D6B107878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309024B-1530-38C3-B6DA-4A2EAF20CBB4}"/>
              </a:ext>
            </a:extLst>
          </p:cNvPr>
          <p:cNvSpPr>
            <a:spLocks noGrp="1"/>
          </p:cNvSpPr>
          <p:nvPr>
            <p:ph type="dt" sz="half" idx="10"/>
          </p:nvPr>
        </p:nvSpPr>
        <p:spPr/>
        <p:txBody>
          <a:bodyPr/>
          <a:lstStyle/>
          <a:p>
            <a:fld id="{4F587CB7-24FE-40BD-8B40-5660356D1A96}" type="datetimeFigureOut">
              <a:rPr lang="en-IE" smtClean="0"/>
              <a:t>22/01/2024</a:t>
            </a:fld>
            <a:endParaRPr lang="en-IE" dirty="0"/>
          </a:p>
        </p:txBody>
      </p:sp>
      <p:sp>
        <p:nvSpPr>
          <p:cNvPr id="5" name="Footer Placeholder 4">
            <a:extLst>
              <a:ext uri="{FF2B5EF4-FFF2-40B4-BE49-F238E27FC236}">
                <a16:creationId xmlns:a16="http://schemas.microsoft.com/office/drawing/2014/main" id="{338D5658-DA1D-FCB3-A24E-9DD14DE7561B}"/>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A77FB3E7-F3A5-C5CC-8E28-40AB38387DB1}"/>
              </a:ext>
            </a:extLst>
          </p:cNvPr>
          <p:cNvSpPr>
            <a:spLocks noGrp="1"/>
          </p:cNvSpPr>
          <p:nvPr>
            <p:ph type="sldNum" sz="quarter" idx="12"/>
          </p:nvPr>
        </p:nvSpPr>
        <p:spPr/>
        <p:txBody>
          <a:bodyPr/>
          <a:lstStyle/>
          <a:p>
            <a:fld id="{4D510FCD-F9C3-4969-84FE-7189D9C78CE5}" type="slidenum">
              <a:rPr lang="en-IE" smtClean="0"/>
              <a:t>‹#›</a:t>
            </a:fld>
            <a:endParaRPr lang="en-IE" dirty="0"/>
          </a:p>
        </p:txBody>
      </p:sp>
    </p:spTree>
    <p:extLst>
      <p:ext uri="{BB962C8B-B14F-4D97-AF65-F5344CB8AC3E}">
        <p14:creationId xmlns:p14="http://schemas.microsoft.com/office/powerpoint/2010/main" val="246999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42EC4-7025-93E4-76FC-AD0CDF5795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CC82FDF5-1C49-42F3-C3BB-9E11245C62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974D19-B38D-C0CA-AC47-3C2879C5BFF0}"/>
              </a:ext>
            </a:extLst>
          </p:cNvPr>
          <p:cNvSpPr>
            <a:spLocks noGrp="1"/>
          </p:cNvSpPr>
          <p:nvPr>
            <p:ph type="dt" sz="half" idx="10"/>
          </p:nvPr>
        </p:nvSpPr>
        <p:spPr/>
        <p:txBody>
          <a:bodyPr/>
          <a:lstStyle/>
          <a:p>
            <a:fld id="{4F587CB7-24FE-40BD-8B40-5660356D1A96}" type="datetimeFigureOut">
              <a:rPr lang="en-IE" smtClean="0"/>
              <a:t>22/01/2024</a:t>
            </a:fld>
            <a:endParaRPr lang="en-IE" dirty="0"/>
          </a:p>
        </p:txBody>
      </p:sp>
      <p:sp>
        <p:nvSpPr>
          <p:cNvPr id="5" name="Footer Placeholder 4">
            <a:extLst>
              <a:ext uri="{FF2B5EF4-FFF2-40B4-BE49-F238E27FC236}">
                <a16:creationId xmlns:a16="http://schemas.microsoft.com/office/drawing/2014/main" id="{90E5B625-0864-04B7-04EE-A6F5416DE656}"/>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C245A90D-CACA-710F-C8A5-C8F9C21AC59E}"/>
              </a:ext>
            </a:extLst>
          </p:cNvPr>
          <p:cNvSpPr>
            <a:spLocks noGrp="1"/>
          </p:cNvSpPr>
          <p:nvPr>
            <p:ph type="sldNum" sz="quarter" idx="12"/>
          </p:nvPr>
        </p:nvSpPr>
        <p:spPr/>
        <p:txBody>
          <a:bodyPr/>
          <a:lstStyle/>
          <a:p>
            <a:fld id="{4D510FCD-F9C3-4969-84FE-7189D9C78CE5}" type="slidenum">
              <a:rPr lang="en-IE" smtClean="0"/>
              <a:t>‹#›</a:t>
            </a:fld>
            <a:endParaRPr lang="en-IE" dirty="0"/>
          </a:p>
        </p:txBody>
      </p:sp>
    </p:spTree>
    <p:extLst>
      <p:ext uri="{BB962C8B-B14F-4D97-AF65-F5344CB8AC3E}">
        <p14:creationId xmlns:p14="http://schemas.microsoft.com/office/powerpoint/2010/main" val="1618772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F6B96-FC1F-4D01-D86C-08814199974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8749926-C941-A800-FE4D-BDD00F0D3B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C908362F-ECCC-5BA7-B45B-E5522CE406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2EAB84CA-50F5-975D-8789-1683B35AC3AE}"/>
              </a:ext>
            </a:extLst>
          </p:cNvPr>
          <p:cNvSpPr>
            <a:spLocks noGrp="1"/>
          </p:cNvSpPr>
          <p:nvPr>
            <p:ph type="dt" sz="half" idx="10"/>
          </p:nvPr>
        </p:nvSpPr>
        <p:spPr/>
        <p:txBody>
          <a:bodyPr/>
          <a:lstStyle/>
          <a:p>
            <a:fld id="{4F587CB7-24FE-40BD-8B40-5660356D1A96}" type="datetimeFigureOut">
              <a:rPr lang="en-IE" smtClean="0"/>
              <a:t>22/01/2024</a:t>
            </a:fld>
            <a:endParaRPr lang="en-IE" dirty="0"/>
          </a:p>
        </p:txBody>
      </p:sp>
      <p:sp>
        <p:nvSpPr>
          <p:cNvPr id="6" name="Footer Placeholder 5">
            <a:extLst>
              <a:ext uri="{FF2B5EF4-FFF2-40B4-BE49-F238E27FC236}">
                <a16:creationId xmlns:a16="http://schemas.microsoft.com/office/drawing/2014/main" id="{254E8566-482D-8FBE-78D3-42241A8A57A0}"/>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B45EE900-0954-95B7-81AC-C04EF2B0B162}"/>
              </a:ext>
            </a:extLst>
          </p:cNvPr>
          <p:cNvSpPr>
            <a:spLocks noGrp="1"/>
          </p:cNvSpPr>
          <p:nvPr>
            <p:ph type="sldNum" sz="quarter" idx="12"/>
          </p:nvPr>
        </p:nvSpPr>
        <p:spPr/>
        <p:txBody>
          <a:bodyPr/>
          <a:lstStyle/>
          <a:p>
            <a:fld id="{4D510FCD-F9C3-4969-84FE-7189D9C78CE5}" type="slidenum">
              <a:rPr lang="en-IE" smtClean="0"/>
              <a:t>‹#›</a:t>
            </a:fld>
            <a:endParaRPr lang="en-IE" dirty="0"/>
          </a:p>
        </p:txBody>
      </p:sp>
    </p:spTree>
    <p:extLst>
      <p:ext uri="{BB962C8B-B14F-4D97-AF65-F5344CB8AC3E}">
        <p14:creationId xmlns:p14="http://schemas.microsoft.com/office/powerpoint/2010/main" val="2092355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FD78F-4FE9-07A5-5515-B3C81F4C6067}"/>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C3D29C7-6AB1-35AE-FA8C-6507EC1E65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C9585C-2945-8F2E-3528-774A6707C9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3CA3C9C5-693C-F2F4-9DA0-9A57C2C709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FD8760-E1D4-CEAA-71DE-9F892BE61D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6387E83-D760-DAD8-2FEB-BA10C962D4BE}"/>
              </a:ext>
            </a:extLst>
          </p:cNvPr>
          <p:cNvSpPr>
            <a:spLocks noGrp="1"/>
          </p:cNvSpPr>
          <p:nvPr>
            <p:ph type="dt" sz="half" idx="10"/>
          </p:nvPr>
        </p:nvSpPr>
        <p:spPr/>
        <p:txBody>
          <a:bodyPr/>
          <a:lstStyle/>
          <a:p>
            <a:fld id="{4F587CB7-24FE-40BD-8B40-5660356D1A96}" type="datetimeFigureOut">
              <a:rPr lang="en-IE" smtClean="0"/>
              <a:t>22/01/2024</a:t>
            </a:fld>
            <a:endParaRPr lang="en-IE" dirty="0"/>
          </a:p>
        </p:txBody>
      </p:sp>
      <p:sp>
        <p:nvSpPr>
          <p:cNvPr id="8" name="Footer Placeholder 7">
            <a:extLst>
              <a:ext uri="{FF2B5EF4-FFF2-40B4-BE49-F238E27FC236}">
                <a16:creationId xmlns:a16="http://schemas.microsoft.com/office/drawing/2014/main" id="{96198ECE-7159-1D3D-2DA4-B630DC27E56C}"/>
              </a:ext>
            </a:extLst>
          </p:cNvPr>
          <p:cNvSpPr>
            <a:spLocks noGrp="1"/>
          </p:cNvSpPr>
          <p:nvPr>
            <p:ph type="ftr" sz="quarter" idx="11"/>
          </p:nvPr>
        </p:nvSpPr>
        <p:spPr/>
        <p:txBody>
          <a:bodyPr/>
          <a:lstStyle/>
          <a:p>
            <a:endParaRPr lang="en-IE" dirty="0"/>
          </a:p>
        </p:txBody>
      </p:sp>
      <p:sp>
        <p:nvSpPr>
          <p:cNvPr id="9" name="Slide Number Placeholder 8">
            <a:extLst>
              <a:ext uri="{FF2B5EF4-FFF2-40B4-BE49-F238E27FC236}">
                <a16:creationId xmlns:a16="http://schemas.microsoft.com/office/drawing/2014/main" id="{729305F6-05FC-A67C-8C5D-3B05A188B92E}"/>
              </a:ext>
            </a:extLst>
          </p:cNvPr>
          <p:cNvSpPr>
            <a:spLocks noGrp="1"/>
          </p:cNvSpPr>
          <p:nvPr>
            <p:ph type="sldNum" sz="quarter" idx="12"/>
          </p:nvPr>
        </p:nvSpPr>
        <p:spPr/>
        <p:txBody>
          <a:bodyPr/>
          <a:lstStyle/>
          <a:p>
            <a:fld id="{4D510FCD-F9C3-4969-84FE-7189D9C78CE5}" type="slidenum">
              <a:rPr lang="en-IE" smtClean="0"/>
              <a:t>‹#›</a:t>
            </a:fld>
            <a:endParaRPr lang="en-IE" dirty="0"/>
          </a:p>
        </p:txBody>
      </p:sp>
    </p:spTree>
    <p:extLst>
      <p:ext uri="{BB962C8B-B14F-4D97-AF65-F5344CB8AC3E}">
        <p14:creationId xmlns:p14="http://schemas.microsoft.com/office/powerpoint/2010/main" val="2089579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DF1A3-5CAC-2D89-E2A8-50E703340C17}"/>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803F26A5-AF4D-5F08-0DBA-57C01E1A52C6}"/>
              </a:ext>
            </a:extLst>
          </p:cNvPr>
          <p:cNvSpPr>
            <a:spLocks noGrp="1"/>
          </p:cNvSpPr>
          <p:nvPr>
            <p:ph type="dt" sz="half" idx="10"/>
          </p:nvPr>
        </p:nvSpPr>
        <p:spPr/>
        <p:txBody>
          <a:bodyPr/>
          <a:lstStyle/>
          <a:p>
            <a:fld id="{4F587CB7-24FE-40BD-8B40-5660356D1A96}" type="datetimeFigureOut">
              <a:rPr lang="en-IE" smtClean="0"/>
              <a:t>22/01/2024</a:t>
            </a:fld>
            <a:endParaRPr lang="en-IE" dirty="0"/>
          </a:p>
        </p:txBody>
      </p:sp>
      <p:sp>
        <p:nvSpPr>
          <p:cNvPr id="4" name="Footer Placeholder 3">
            <a:extLst>
              <a:ext uri="{FF2B5EF4-FFF2-40B4-BE49-F238E27FC236}">
                <a16:creationId xmlns:a16="http://schemas.microsoft.com/office/drawing/2014/main" id="{F8C2121F-76FB-B332-DE6B-9FA426293718}"/>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498C71C6-BEA0-D585-A0E6-7939BE69B779}"/>
              </a:ext>
            </a:extLst>
          </p:cNvPr>
          <p:cNvSpPr>
            <a:spLocks noGrp="1"/>
          </p:cNvSpPr>
          <p:nvPr>
            <p:ph type="sldNum" sz="quarter" idx="12"/>
          </p:nvPr>
        </p:nvSpPr>
        <p:spPr/>
        <p:txBody>
          <a:bodyPr/>
          <a:lstStyle/>
          <a:p>
            <a:fld id="{4D510FCD-F9C3-4969-84FE-7189D9C78CE5}" type="slidenum">
              <a:rPr lang="en-IE" smtClean="0"/>
              <a:t>‹#›</a:t>
            </a:fld>
            <a:endParaRPr lang="en-IE" dirty="0"/>
          </a:p>
        </p:txBody>
      </p:sp>
    </p:spTree>
    <p:extLst>
      <p:ext uri="{BB962C8B-B14F-4D97-AF65-F5344CB8AC3E}">
        <p14:creationId xmlns:p14="http://schemas.microsoft.com/office/powerpoint/2010/main" val="1344843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30B3F-F254-519E-ADAA-12BD3C1886B7}"/>
              </a:ext>
            </a:extLst>
          </p:cNvPr>
          <p:cNvSpPr>
            <a:spLocks noGrp="1"/>
          </p:cNvSpPr>
          <p:nvPr>
            <p:ph type="dt" sz="half" idx="10"/>
          </p:nvPr>
        </p:nvSpPr>
        <p:spPr/>
        <p:txBody>
          <a:bodyPr/>
          <a:lstStyle/>
          <a:p>
            <a:fld id="{4F587CB7-24FE-40BD-8B40-5660356D1A96}" type="datetimeFigureOut">
              <a:rPr lang="en-IE" smtClean="0"/>
              <a:t>22/01/2024</a:t>
            </a:fld>
            <a:endParaRPr lang="en-IE" dirty="0"/>
          </a:p>
        </p:txBody>
      </p:sp>
      <p:sp>
        <p:nvSpPr>
          <p:cNvPr id="3" name="Footer Placeholder 2">
            <a:extLst>
              <a:ext uri="{FF2B5EF4-FFF2-40B4-BE49-F238E27FC236}">
                <a16:creationId xmlns:a16="http://schemas.microsoft.com/office/drawing/2014/main" id="{6273B1BD-1B32-3493-B1A0-6A2F7E78173B}"/>
              </a:ext>
            </a:extLst>
          </p:cNvPr>
          <p:cNvSpPr>
            <a:spLocks noGrp="1"/>
          </p:cNvSpPr>
          <p:nvPr>
            <p:ph type="ftr" sz="quarter" idx="11"/>
          </p:nvPr>
        </p:nvSpPr>
        <p:spPr/>
        <p:txBody>
          <a:bodyPr/>
          <a:lstStyle/>
          <a:p>
            <a:endParaRPr lang="en-IE" dirty="0"/>
          </a:p>
        </p:txBody>
      </p:sp>
      <p:sp>
        <p:nvSpPr>
          <p:cNvPr id="4" name="Slide Number Placeholder 3">
            <a:extLst>
              <a:ext uri="{FF2B5EF4-FFF2-40B4-BE49-F238E27FC236}">
                <a16:creationId xmlns:a16="http://schemas.microsoft.com/office/drawing/2014/main" id="{270E7B5B-B22D-B4E0-CDA8-F2100A9FE89F}"/>
              </a:ext>
            </a:extLst>
          </p:cNvPr>
          <p:cNvSpPr>
            <a:spLocks noGrp="1"/>
          </p:cNvSpPr>
          <p:nvPr>
            <p:ph type="sldNum" sz="quarter" idx="12"/>
          </p:nvPr>
        </p:nvSpPr>
        <p:spPr/>
        <p:txBody>
          <a:bodyPr/>
          <a:lstStyle/>
          <a:p>
            <a:fld id="{4D510FCD-F9C3-4969-84FE-7189D9C78CE5}" type="slidenum">
              <a:rPr lang="en-IE" smtClean="0"/>
              <a:t>‹#›</a:t>
            </a:fld>
            <a:endParaRPr lang="en-IE" dirty="0"/>
          </a:p>
        </p:txBody>
      </p:sp>
    </p:spTree>
    <p:extLst>
      <p:ext uri="{BB962C8B-B14F-4D97-AF65-F5344CB8AC3E}">
        <p14:creationId xmlns:p14="http://schemas.microsoft.com/office/powerpoint/2010/main" val="315160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5674-57F7-089A-8EBA-AFC8776E7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780E1F10-CB17-DCB8-B5C2-7B785FB5B6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37DD958-D4A8-5F9F-CDC9-054D3CCA4F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80FB9-34BB-7BF6-3CB3-373740C4CB8F}"/>
              </a:ext>
            </a:extLst>
          </p:cNvPr>
          <p:cNvSpPr>
            <a:spLocks noGrp="1"/>
          </p:cNvSpPr>
          <p:nvPr>
            <p:ph type="dt" sz="half" idx="10"/>
          </p:nvPr>
        </p:nvSpPr>
        <p:spPr/>
        <p:txBody>
          <a:bodyPr/>
          <a:lstStyle/>
          <a:p>
            <a:fld id="{4F587CB7-24FE-40BD-8B40-5660356D1A96}" type="datetimeFigureOut">
              <a:rPr lang="en-IE" smtClean="0"/>
              <a:t>22/01/2024</a:t>
            </a:fld>
            <a:endParaRPr lang="en-IE" dirty="0"/>
          </a:p>
        </p:txBody>
      </p:sp>
      <p:sp>
        <p:nvSpPr>
          <p:cNvPr id="6" name="Footer Placeholder 5">
            <a:extLst>
              <a:ext uri="{FF2B5EF4-FFF2-40B4-BE49-F238E27FC236}">
                <a16:creationId xmlns:a16="http://schemas.microsoft.com/office/drawing/2014/main" id="{FC1F97CD-6B96-3FCA-E7B5-9F8A33D4A744}"/>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438E5059-0D9B-C1B6-21EE-21C0AF117C9D}"/>
              </a:ext>
            </a:extLst>
          </p:cNvPr>
          <p:cNvSpPr>
            <a:spLocks noGrp="1"/>
          </p:cNvSpPr>
          <p:nvPr>
            <p:ph type="sldNum" sz="quarter" idx="12"/>
          </p:nvPr>
        </p:nvSpPr>
        <p:spPr/>
        <p:txBody>
          <a:bodyPr/>
          <a:lstStyle/>
          <a:p>
            <a:fld id="{4D510FCD-F9C3-4969-84FE-7189D9C78CE5}" type="slidenum">
              <a:rPr lang="en-IE" smtClean="0"/>
              <a:t>‹#›</a:t>
            </a:fld>
            <a:endParaRPr lang="en-IE" dirty="0"/>
          </a:p>
        </p:txBody>
      </p:sp>
    </p:spTree>
    <p:extLst>
      <p:ext uri="{BB962C8B-B14F-4D97-AF65-F5344CB8AC3E}">
        <p14:creationId xmlns:p14="http://schemas.microsoft.com/office/powerpoint/2010/main" val="3033484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76A1-C976-4AF4-8204-0906EE42B9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28D476D5-BDBC-86E7-BB52-AD0BECCB62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a:extLst>
              <a:ext uri="{FF2B5EF4-FFF2-40B4-BE49-F238E27FC236}">
                <a16:creationId xmlns:a16="http://schemas.microsoft.com/office/drawing/2014/main" id="{14143675-31E7-40D3-9B98-E545C3B06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105786-A1A4-B008-2C82-8ECA2EB3B951}"/>
              </a:ext>
            </a:extLst>
          </p:cNvPr>
          <p:cNvSpPr>
            <a:spLocks noGrp="1"/>
          </p:cNvSpPr>
          <p:nvPr>
            <p:ph type="dt" sz="half" idx="10"/>
          </p:nvPr>
        </p:nvSpPr>
        <p:spPr/>
        <p:txBody>
          <a:bodyPr/>
          <a:lstStyle/>
          <a:p>
            <a:fld id="{4F587CB7-24FE-40BD-8B40-5660356D1A96}" type="datetimeFigureOut">
              <a:rPr lang="en-IE" smtClean="0"/>
              <a:t>22/01/2024</a:t>
            </a:fld>
            <a:endParaRPr lang="en-IE" dirty="0"/>
          </a:p>
        </p:txBody>
      </p:sp>
      <p:sp>
        <p:nvSpPr>
          <p:cNvPr id="6" name="Footer Placeholder 5">
            <a:extLst>
              <a:ext uri="{FF2B5EF4-FFF2-40B4-BE49-F238E27FC236}">
                <a16:creationId xmlns:a16="http://schemas.microsoft.com/office/drawing/2014/main" id="{05C70CCE-2E9A-2BC6-6561-43FA39A57ACC}"/>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657F7AE2-F549-6E52-8438-68594C8EF2AF}"/>
              </a:ext>
            </a:extLst>
          </p:cNvPr>
          <p:cNvSpPr>
            <a:spLocks noGrp="1"/>
          </p:cNvSpPr>
          <p:nvPr>
            <p:ph type="sldNum" sz="quarter" idx="12"/>
          </p:nvPr>
        </p:nvSpPr>
        <p:spPr/>
        <p:txBody>
          <a:bodyPr/>
          <a:lstStyle/>
          <a:p>
            <a:fld id="{4D510FCD-F9C3-4969-84FE-7189D9C78CE5}" type="slidenum">
              <a:rPr lang="en-IE" smtClean="0"/>
              <a:t>‹#›</a:t>
            </a:fld>
            <a:endParaRPr lang="en-IE" dirty="0"/>
          </a:p>
        </p:txBody>
      </p:sp>
    </p:spTree>
    <p:extLst>
      <p:ext uri="{BB962C8B-B14F-4D97-AF65-F5344CB8AC3E}">
        <p14:creationId xmlns:p14="http://schemas.microsoft.com/office/powerpoint/2010/main" val="3438658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CF9152-B9D7-2CAA-1B88-4D59023684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C945F53-A9BA-AB4B-2A32-FCB9DB8CF8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AE372AF-9B64-1E10-7DFE-ABCCBBEF4D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87CB7-24FE-40BD-8B40-5660356D1A96}" type="datetimeFigureOut">
              <a:rPr lang="en-IE" smtClean="0"/>
              <a:t>22/01/2024</a:t>
            </a:fld>
            <a:endParaRPr lang="en-IE" dirty="0"/>
          </a:p>
        </p:txBody>
      </p:sp>
      <p:sp>
        <p:nvSpPr>
          <p:cNvPr id="5" name="Footer Placeholder 4">
            <a:extLst>
              <a:ext uri="{FF2B5EF4-FFF2-40B4-BE49-F238E27FC236}">
                <a16:creationId xmlns:a16="http://schemas.microsoft.com/office/drawing/2014/main" id="{65C5191C-AE56-BEEB-3847-F1C2805DEB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a:extLst>
              <a:ext uri="{FF2B5EF4-FFF2-40B4-BE49-F238E27FC236}">
                <a16:creationId xmlns:a16="http://schemas.microsoft.com/office/drawing/2014/main" id="{33927AA4-AA88-8F51-717F-5DEBAF8D6A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510FCD-F9C3-4969-84FE-7189D9C78CE5}" type="slidenum">
              <a:rPr lang="en-IE" smtClean="0"/>
              <a:t>‹#›</a:t>
            </a:fld>
            <a:endParaRPr lang="en-IE" dirty="0"/>
          </a:p>
        </p:txBody>
      </p:sp>
    </p:spTree>
    <p:extLst>
      <p:ext uri="{BB962C8B-B14F-4D97-AF65-F5344CB8AC3E}">
        <p14:creationId xmlns:p14="http://schemas.microsoft.com/office/powerpoint/2010/main" val="3289966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FE9861-B3B8-03CE-B274-FE4D961A3F84}"/>
              </a:ext>
            </a:extLst>
          </p:cNvPr>
          <p:cNvSpPr>
            <a:spLocks noGrp="1"/>
          </p:cNvSpPr>
          <p:nvPr>
            <p:ph type="title" idx="4294967295"/>
          </p:nvPr>
        </p:nvSpPr>
        <p:spPr>
          <a:xfrm>
            <a:off x="1028700" y="1967266"/>
            <a:ext cx="2628900" cy="2547257"/>
          </a:xfrm>
          <a:noFill/>
        </p:spPr>
        <p:txBody>
          <a:bodyPr vert="horz" lIns="91440" tIns="45720" rIns="91440" bIns="45720" rtlCol="0" anchor="ctr">
            <a:normAutofit/>
          </a:bodyPr>
          <a:lstStyle/>
          <a:p>
            <a:pPr algn="ctr"/>
            <a:r>
              <a:rPr lang="en-US" sz="3600" b="1" kern="1200" dirty="0">
                <a:solidFill>
                  <a:srgbClr val="FFFFFF"/>
                </a:solidFill>
                <a:latin typeface="+mj-lt"/>
                <a:ea typeface="+mj-ea"/>
                <a:cs typeface="+mj-cs"/>
              </a:rPr>
              <a:t>Balgaddy</a:t>
            </a:r>
            <a:br>
              <a:rPr lang="en-US" sz="3600" b="1" kern="1200" dirty="0">
                <a:solidFill>
                  <a:srgbClr val="FFFFFF"/>
                </a:solidFill>
                <a:latin typeface="+mj-lt"/>
                <a:ea typeface="+mj-ea"/>
                <a:cs typeface="+mj-cs"/>
              </a:rPr>
            </a:br>
            <a:r>
              <a:rPr lang="en-US" sz="3600" b="1" kern="1200" dirty="0">
                <a:solidFill>
                  <a:srgbClr val="FFFFFF"/>
                </a:solidFill>
                <a:latin typeface="+mj-lt"/>
                <a:ea typeface="+mj-ea"/>
                <a:cs typeface="+mj-cs"/>
              </a:rPr>
              <a:t>Estate</a:t>
            </a:r>
            <a:br>
              <a:rPr lang="en-US" sz="3600" b="1" kern="1200" dirty="0">
                <a:solidFill>
                  <a:srgbClr val="FFFFFF"/>
                </a:solidFill>
                <a:latin typeface="+mj-lt"/>
                <a:ea typeface="+mj-ea"/>
                <a:cs typeface="+mj-cs"/>
              </a:rPr>
            </a:br>
            <a:r>
              <a:rPr lang="en-US" sz="3600" b="1" kern="1200" dirty="0">
                <a:solidFill>
                  <a:srgbClr val="FFFFFF"/>
                </a:solidFill>
                <a:latin typeface="+mj-lt"/>
                <a:ea typeface="+mj-ea"/>
                <a:cs typeface="+mj-cs"/>
              </a:rPr>
              <a:t>Quarter 4 2023</a:t>
            </a:r>
          </a:p>
        </p:txBody>
      </p:sp>
      <p:pic>
        <p:nvPicPr>
          <p:cNvPr id="5" name="Picture 9">
            <a:extLst>
              <a:ext uri="{FF2B5EF4-FFF2-40B4-BE49-F238E27FC236}">
                <a16:creationId xmlns:a16="http://schemas.microsoft.com/office/drawing/2014/main" id="{BE393759-2674-AC12-54CC-89F5F31F88E1}"/>
              </a:ext>
            </a:extLst>
          </p:cNvPr>
          <p:cNvPicPr>
            <a:picLocks noChangeAspect="1"/>
          </p:cNvPicPr>
          <p:nvPr/>
        </p:nvPicPr>
        <p:blipFill>
          <a:blip r:embed="rId2"/>
          <a:stretch>
            <a:fillRect/>
          </a:stretch>
        </p:blipFill>
        <p:spPr>
          <a:xfrm>
            <a:off x="4777316" y="1893702"/>
            <a:ext cx="6780700" cy="3068267"/>
          </a:xfrm>
          <a:prstGeom prst="rect">
            <a:avLst/>
          </a:prstGeom>
          <a:noFill/>
        </p:spPr>
      </p:pic>
    </p:spTree>
    <p:extLst>
      <p:ext uri="{BB962C8B-B14F-4D97-AF65-F5344CB8AC3E}">
        <p14:creationId xmlns:p14="http://schemas.microsoft.com/office/powerpoint/2010/main" val="3630658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A3E7845-318E-4C43-AE2C-79D456B75D43}"/>
              </a:ext>
            </a:extLst>
          </p:cNvPr>
          <p:cNvSpPr>
            <a:spLocks noGrp="1"/>
          </p:cNvSpPr>
          <p:nvPr>
            <p:ph type="title"/>
          </p:nvPr>
        </p:nvSpPr>
        <p:spPr>
          <a:xfrm>
            <a:off x="838200" y="401221"/>
            <a:ext cx="10515600" cy="1348065"/>
          </a:xfrm>
        </p:spPr>
        <p:txBody>
          <a:bodyPr>
            <a:normAutofit/>
          </a:bodyPr>
          <a:lstStyle/>
          <a:p>
            <a:r>
              <a:rPr lang="en-GB" sz="5400" b="1" dirty="0">
                <a:solidFill>
                  <a:srgbClr val="FFFFFF"/>
                </a:solidFill>
              </a:rPr>
              <a:t>Estate Management Initiatives </a:t>
            </a:r>
            <a:endParaRPr lang="en-IE" sz="5400" b="1" dirty="0">
              <a:solidFill>
                <a:srgbClr val="FFFFFF"/>
              </a:solidFill>
            </a:endParaRPr>
          </a:p>
        </p:txBody>
      </p:sp>
      <p:sp>
        <p:nvSpPr>
          <p:cNvPr id="4" name="Content Placeholder 3">
            <a:extLst>
              <a:ext uri="{FF2B5EF4-FFF2-40B4-BE49-F238E27FC236}">
                <a16:creationId xmlns:a16="http://schemas.microsoft.com/office/drawing/2014/main" id="{E315C9A9-1E36-41D9-A0F0-D2555CD202CC}"/>
              </a:ext>
            </a:extLst>
          </p:cNvPr>
          <p:cNvSpPr>
            <a:spLocks noGrp="1"/>
          </p:cNvSpPr>
          <p:nvPr>
            <p:ph idx="1"/>
          </p:nvPr>
        </p:nvSpPr>
        <p:spPr>
          <a:xfrm>
            <a:off x="314325" y="2347414"/>
            <a:ext cx="11449050" cy="4276906"/>
          </a:xfrm>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endParaRPr kumimoji="0" lang="en-I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r>
              <a:rPr kumimoji="0" lang="en-I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Anti-Social Team following up on issues regarding vacant dwellings in Tor an Ri.</a:t>
            </a:r>
          </a:p>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endParaRPr kumimoji="0" lang="en-I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r>
              <a:rPr kumimoji="0" lang="en-IE"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Estate management and Housing Maintenance are currently liaising with residents regarding planned works to be carried out in Tor an Rí.  </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IE"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r>
              <a:rPr lang="en-IE" sz="2400" dirty="0">
                <a:effectLst/>
                <a:latin typeface="Calibri" panose="020F0502020204030204" pitchFamily="34" charset="0"/>
                <a:ea typeface="Calibri" panose="020F0502020204030204" pitchFamily="34" charset="0"/>
              </a:rPr>
              <a:t>Joint housing maintenance and Estate Management approach agreed and commenced to monitor communal areas to ensure items do not accumulate. Records will be kept and notification/warning letters to issue as appropriate.</a:t>
            </a:r>
          </a:p>
          <a:p>
            <a:endParaRPr lang="en-IE" sz="2400" dirty="0">
              <a:effectLst/>
              <a:latin typeface="Calibri" panose="020F0502020204030204" pitchFamily="34" charset="0"/>
              <a:ea typeface="Calibri" panose="020F0502020204030204" pitchFamily="34" charset="0"/>
            </a:endParaRPr>
          </a:p>
          <a:p>
            <a:pPr lvl="1">
              <a:spcBef>
                <a:spcPts val="0"/>
              </a:spcBef>
              <a:spcAft>
                <a:spcPts val="0"/>
              </a:spcAft>
              <a:buFont typeface="Wingdings" panose="05000000000000000000" pitchFamily="2" charset="2"/>
              <a:buChar char="q"/>
            </a:pPr>
            <a:endParaRPr lang="en-GB" sz="1600" dirty="0">
              <a:latin typeface="+mn-lt"/>
            </a:endParaRPr>
          </a:p>
          <a:p>
            <a:pPr lvl="3">
              <a:spcBef>
                <a:spcPts val="0"/>
              </a:spcBef>
              <a:spcAft>
                <a:spcPts val="0"/>
              </a:spcAft>
            </a:pPr>
            <a:endParaRPr lang="en-GB" sz="1200" dirty="0">
              <a:latin typeface="+mj-lt"/>
              <a:ea typeface="MS Gothic" panose="020B0609070205080204" pitchFamily="49" charset="-128"/>
              <a:cs typeface="Arial" panose="020B0604020202020204" pitchFamily="34" charset="0"/>
            </a:endParaRPr>
          </a:p>
          <a:p>
            <a:pPr lvl="1">
              <a:spcBef>
                <a:spcPts val="0"/>
              </a:spcBef>
              <a:spcAft>
                <a:spcPts val="0"/>
              </a:spcAft>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marL="0" indent="0">
              <a:spcBef>
                <a:spcPts val="0"/>
              </a:spcBef>
              <a:spcAft>
                <a:spcPts val="0"/>
              </a:spcAft>
              <a:buNone/>
            </a:pPr>
            <a:endParaRPr lang="en-GB" sz="1200" b="1" dirty="0">
              <a:latin typeface="+mn-lt"/>
              <a:ea typeface="MS Gothic" panose="020B0609070205080204" pitchFamily="49" charset="-128"/>
              <a:cs typeface="Arial" panose="020B0604020202020204" pitchFamily="34" charset="0"/>
            </a:endParaRPr>
          </a:p>
          <a:p>
            <a:pPr marL="324000" lvl="1" indent="0">
              <a:spcBef>
                <a:spcPts val="600"/>
              </a:spcBef>
              <a:buNone/>
            </a:pPr>
            <a:endParaRPr lang="en-GB" sz="1200" b="1" dirty="0">
              <a:latin typeface="+mn-lt"/>
              <a:ea typeface="MS Gothic" panose="020B0609070205080204" pitchFamily="49" charset="-128"/>
              <a:cs typeface="Arial" panose="020B0604020202020204" pitchFamily="34" charset="0"/>
            </a:endParaRPr>
          </a:p>
          <a:p>
            <a:pPr lvl="1">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IE" sz="1200" dirty="0"/>
          </a:p>
        </p:txBody>
      </p:sp>
    </p:spTree>
    <p:extLst>
      <p:ext uri="{BB962C8B-B14F-4D97-AF65-F5344CB8AC3E}">
        <p14:creationId xmlns:p14="http://schemas.microsoft.com/office/powerpoint/2010/main" val="1423926903"/>
      </p:ext>
    </p:extLst>
  </p:cSld>
  <p:clrMapOvr>
    <a:masterClrMapping/>
  </p:clrMapOvr>
  <mc:AlternateContent xmlns:mc="http://schemas.openxmlformats.org/markup-compatibility/2006" xmlns:p14="http://schemas.microsoft.com/office/powerpoint/2010/main">
    <mc:Choice Requires="p14">
      <p:transition spd="slow" p14:dur="2000" advTm="60638"/>
    </mc:Choice>
    <mc:Fallback xmlns="">
      <p:transition spd="slow" advTm="6063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A3E7845-318E-4C43-AE2C-79D456B75D43}"/>
              </a:ext>
            </a:extLst>
          </p:cNvPr>
          <p:cNvSpPr>
            <a:spLocks noGrp="1"/>
          </p:cNvSpPr>
          <p:nvPr>
            <p:ph type="title"/>
          </p:nvPr>
        </p:nvSpPr>
        <p:spPr>
          <a:xfrm>
            <a:off x="838200" y="401221"/>
            <a:ext cx="10515600" cy="1348065"/>
          </a:xfrm>
        </p:spPr>
        <p:txBody>
          <a:bodyPr>
            <a:normAutofit/>
          </a:bodyPr>
          <a:lstStyle/>
          <a:p>
            <a:r>
              <a:rPr lang="en-GB" sz="5400" b="1" dirty="0">
                <a:solidFill>
                  <a:srgbClr val="FFFFFF"/>
                </a:solidFill>
              </a:rPr>
              <a:t>Balgaddy Higher Level Working Group</a:t>
            </a:r>
            <a:endParaRPr lang="en-IE" sz="5400" b="1" dirty="0">
              <a:solidFill>
                <a:srgbClr val="FFFFFF"/>
              </a:solidFill>
            </a:endParaRPr>
          </a:p>
        </p:txBody>
      </p:sp>
      <p:sp>
        <p:nvSpPr>
          <p:cNvPr id="4" name="Content Placeholder 3">
            <a:extLst>
              <a:ext uri="{FF2B5EF4-FFF2-40B4-BE49-F238E27FC236}">
                <a16:creationId xmlns:a16="http://schemas.microsoft.com/office/drawing/2014/main" id="{E315C9A9-1E36-41D9-A0F0-D2555CD202CC}"/>
              </a:ext>
            </a:extLst>
          </p:cNvPr>
          <p:cNvSpPr>
            <a:spLocks noGrp="1"/>
          </p:cNvSpPr>
          <p:nvPr>
            <p:ph idx="1"/>
          </p:nvPr>
        </p:nvSpPr>
        <p:spPr>
          <a:xfrm>
            <a:off x="314325" y="2347414"/>
            <a:ext cx="11449050" cy="4276906"/>
          </a:xfrm>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endParaRPr kumimoji="0" lang="en-IE" sz="2000" b="0" i="0" u="none" strike="noStrike" kern="1200" cap="none" spc="0" normalizeH="0" baseline="0" noProof="0" dirty="0">
              <a:ln>
                <a:noFill/>
              </a:ln>
              <a:solidFill>
                <a:prstClr val="black"/>
              </a:solidFill>
              <a:effectLst/>
              <a:uLnTx/>
              <a:uFillTx/>
              <a:latin typeface="+mj-lt"/>
              <a:ea typeface="Calibri" panose="020F0502020204030204" pitchFamily="34" charset="0"/>
              <a:cs typeface="+mn-cs"/>
            </a:endParaRPr>
          </a:p>
          <a:p>
            <a:pPr lvl="1">
              <a:spcBef>
                <a:spcPts val="0"/>
              </a:spcBef>
              <a:spcAft>
                <a:spcPts val="0"/>
              </a:spcAft>
              <a:buFont typeface="Arial" panose="020B0604020202020204" pitchFamily="34" charset="0"/>
              <a:buChar char="•"/>
            </a:pPr>
            <a:endParaRPr lang="en-GB" sz="2000" dirty="0">
              <a:latin typeface="+mj-lt"/>
              <a:ea typeface="MS Gothic" panose="020B0609070205080204" pitchFamily="49" charset="-128"/>
              <a:cs typeface="Arial" panose="020B0604020202020204" pitchFamily="34" charset="0"/>
            </a:endParaRPr>
          </a:p>
          <a:p>
            <a:pPr>
              <a:spcBef>
                <a:spcPts val="0"/>
              </a:spcBef>
            </a:pPr>
            <a:endParaRPr lang="en-GB" sz="2000" b="1" dirty="0">
              <a:latin typeface="+mj-lt"/>
              <a:ea typeface="MS Gothic" panose="020B0609070205080204" pitchFamily="49" charset="-128"/>
              <a:cs typeface="Arial" panose="020B0604020202020204" pitchFamily="34" charset="0"/>
            </a:endParaRPr>
          </a:p>
          <a:p>
            <a:pPr marL="666900" lvl="1" indent="-342900">
              <a:spcBef>
                <a:spcPts val="600"/>
              </a:spcBef>
            </a:pPr>
            <a:r>
              <a:rPr lang="en-IE" sz="2000" b="1" dirty="0">
                <a:effectLst/>
                <a:latin typeface="+mj-lt"/>
                <a:ea typeface="Calibri" panose="020F0502020204030204" pitchFamily="34" charset="0"/>
              </a:rPr>
              <a:t>Independent Chair has resigned, actively seeking a nomination for replacement chair.   </a:t>
            </a:r>
          </a:p>
          <a:p>
            <a:pPr marL="666900" lvl="1" indent="-342900">
              <a:spcBef>
                <a:spcPts val="600"/>
              </a:spcBef>
            </a:pPr>
            <a:endParaRPr lang="en-IE" sz="2000" b="1" dirty="0">
              <a:effectLst/>
              <a:latin typeface="+mj-lt"/>
              <a:ea typeface="Calibri" panose="020F0502020204030204" pitchFamily="34" charset="0"/>
            </a:endParaRPr>
          </a:p>
          <a:p>
            <a:pPr marL="666900" lvl="1" indent="-342900">
              <a:spcBef>
                <a:spcPts val="600"/>
              </a:spcBef>
            </a:pPr>
            <a:r>
              <a:rPr lang="en-IE" sz="2000" b="1" dirty="0">
                <a:latin typeface="+mj-lt"/>
                <a:ea typeface="Calibri" panose="020F0502020204030204" pitchFamily="34" charset="0"/>
              </a:rPr>
              <a:t>Nominations sought for representatives from Tusla and DLETB – awaiting response.</a:t>
            </a:r>
          </a:p>
          <a:p>
            <a:pPr marL="666900" lvl="1" indent="-342900">
              <a:spcBef>
                <a:spcPts val="600"/>
              </a:spcBef>
            </a:pPr>
            <a:endParaRPr lang="en-IE" sz="2000" b="1" dirty="0">
              <a:latin typeface="+mj-lt"/>
              <a:ea typeface="Calibri" panose="020F0502020204030204" pitchFamily="34" charset="0"/>
            </a:endParaRPr>
          </a:p>
          <a:p>
            <a:pPr marL="666900" lvl="1" indent="-342900">
              <a:spcBef>
                <a:spcPts val="600"/>
              </a:spcBef>
            </a:pPr>
            <a:r>
              <a:rPr lang="en-IE" sz="2000" b="1" dirty="0">
                <a:latin typeface="+mj-lt"/>
                <a:ea typeface="Calibri" panose="020F0502020204030204" pitchFamily="34" charset="0"/>
              </a:rPr>
              <a:t>4 meeting dates agreed for 2024. </a:t>
            </a:r>
          </a:p>
          <a:p>
            <a:pPr marL="666900" lvl="1" indent="-342900">
              <a:spcBef>
                <a:spcPts val="600"/>
              </a:spcBef>
            </a:pPr>
            <a:endParaRPr lang="en-IE" sz="2000" b="1" dirty="0">
              <a:latin typeface="+mj-lt"/>
              <a:ea typeface="Calibri" panose="020F0502020204030204" pitchFamily="34" charset="0"/>
            </a:endParaRPr>
          </a:p>
          <a:p>
            <a:pPr marL="666900" lvl="1" indent="-342900">
              <a:spcBef>
                <a:spcPts val="600"/>
              </a:spcBef>
            </a:pPr>
            <a:r>
              <a:rPr lang="en-IE" sz="2000" b="1" dirty="0">
                <a:effectLst/>
                <a:latin typeface="+mj-lt"/>
                <a:ea typeface="Calibri" panose="020F0502020204030204" pitchFamily="34" charset="0"/>
              </a:rPr>
              <a:t>The Working Group was informed that constructions works are continuing to progress on the new Balgaddy Community Centre as part of the Housing Scheme.  </a:t>
            </a:r>
            <a:r>
              <a:rPr lang="en-IE" sz="2000" b="1" dirty="0">
                <a:latin typeface="+mj-lt"/>
                <a:ea typeface="Calibri" panose="020F0502020204030204" pitchFamily="34" charset="0"/>
              </a:rPr>
              <a:t>A</a:t>
            </a:r>
            <a:r>
              <a:rPr lang="en-IE" sz="2000" b="1" dirty="0">
                <a:effectLst/>
                <a:latin typeface="+mj-lt"/>
                <a:ea typeface="Calibri" panose="020F0502020204030204" pitchFamily="34" charset="0"/>
              </a:rPr>
              <a:t>nticipated works completion late Q2 2024. Working Group working with the community to promote the centre and promote membership on the board. Essential training to be provided to all Board members.</a:t>
            </a:r>
            <a:endParaRPr lang="en-IE" sz="2000" dirty="0">
              <a:effectLst/>
              <a:latin typeface="+mj-lt"/>
              <a:ea typeface="Calibri" panose="020F0502020204030204" pitchFamily="34" charset="0"/>
            </a:endParaRPr>
          </a:p>
          <a:p>
            <a:pPr marL="324000" lvl="1" indent="0">
              <a:spcBef>
                <a:spcPts val="600"/>
              </a:spcBef>
              <a:buNone/>
            </a:pPr>
            <a:endParaRPr lang="en-GB" sz="2000" b="1" dirty="0">
              <a:latin typeface="+mj-lt"/>
              <a:ea typeface="MS Gothic" panose="020B0609070205080204" pitchFamily="49" charset="-128"/>
              <a:cs typeface="Arial" panose="020B0604020202020204" pitchFamily="34" charset="0"/>
            </a:endParaRPr>
          </a:p>
          <a:p>
            <a:pPr marL="324000" lvl="1" indent="0">
              <a:spcBef>
                <a:spcPts val="600"/>
              </a:spcBef>
              <a:buNone/>
            </a:pPr>
            <a:endParaRPr lang="en-GB" sz="1200" b="1" dirty="0">
              <a:latin typeface="+mn-lt"/>
              <a:ea typeface="MS Gothic" panose="020B0609070205080204" pitchFamily="49" charset="-128"/>
              <a:cs typeface="Arial" panose="020B0604020202020204" pitchFamily="34" charset="0"/>
            </a:endParaRPr>
          </a:p>
          <a:p>
            <a:pPr lvl="1">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IE" sz="1200" dirty="0"/>
          </a:p>
        </p:txBody>
      </p:sp>
    </p:spTree>
    <p:extLst>
      <p:ext uri="{BB962C8B-B14F-4D97-AF65-F5344CB8AC3E}">
        <p14:creationId xmlns:p14="http://schemas.microsoft.com/office/powerpoint/2010/main" val="2061503963"/>
      </p:ext>
    </p:extLst>
  </p:cSld>
  <p:clrMapOvr>
    <a:masterClrMapping/>
  </p:clrMapOvr>
  <mc:AlternateContent xmlns:mc="http://schemas.openxmlformats.org/markup-compatibility/2006" xmlns:p14="http://schemas.microsoft.com/office/powerpoint/2010/main">
    <mc:Choice Requires="p14">
      <p:transition spd="slow" p14:dur="2000" advTm="60638"/>
    </mc:Choice>
    <mc:Fallback xmlns="">
      <p:transition spd="slow" advTm="6063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3E7845-318E-4C43-AE2C-79D456B75D43}"/>
              </a:ext>
            </a:extLst>
          </p:cNvPr>
          <p:cNvSpPr>
            <a:spLocks noGrp="1"/>
          </p:cNvSpPr>
          <p:nvPr>
            <p:ph type="title"/>
          </p:nvPr>
        </p:nvSpPr>
        <p:spPr>
          <a:xfrm>
            <a:off x="514350" y="365126"/>
            <a:ext cx="6248400" cy="1016000"/>
          </a:xfrm>
        </p:spPr>
        <p:txBody>
          <a:bodyPr>
            <a:normAutofit/>
          </a:bodyPr>
          <a:lstStyle/>
          <a:p>
            <a:r>
              <a:rPr lang="en-GB" dirty="0"/>
              <a:t>Balgaddy Working Group </a:t>
            </a:r>
            <a:endParaRPr lang="en-IE" dirty="0"/>
          </a:p>
        </p:txBody>
      </p:sp>
      <p:pic>
        <p:nvPicPr>
          <p:cNvPr id="4" name="Content Placeholder 4">
            <a:extLst>
              <a:ext uri="{FF2B5EF4-FFF2-40B4-BE49-F238E27FC236}">
                <a16:creationId xmlns:a16="http://schemas.microsoft.com/office/drawing/2014/main" id="{3B582672-9D05-415A-A7A8-09E7182E7331}"/>
              </a:ext>
            </a:extLst>
          </p:cNvPr>
          <p:cNvPicPr>
            <a:picLocks noChangeAspect="1"/>
          </p:cNvPicPr>
          <p:nvPr/>
        </p:nvPicPr>
        <p:blipFill rotWithShape="1">
          <a:blip r:embed="rId2"/>
          <a:srcRect t="9939" r="-2" b="6099"/>
          <a:stretch/>
        </p:blipFill>
        <p:spPr>
          <a:xfrm>
            <a:off x="7924800" y="0"/>
            <a:ext cx="4267200" cy="298132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
        <p:nvSpPr>
          <p:cNvPr id="5" name="Content Placeholder 2">
            <a:extLst>
              <a:ext uri="{FF2B5EF4-FFF2-40B4-BE49-F238E27FC236}">
                <a16:creationId xmlns:a16="http://schemas.microsoft.com/office/drawing/2014/main" id="{3C558484-755A-8239-E164-1A01168A125B}"/>
              </a:ext>
            </a:extLst>
          </p:cNvPr>
          <p:cNvSpPr txBox="1">
            <a:spLocks/>
          </p:cNvSpPr>
          <p:nvPr/>
        </p:nvSpPr>
        <p:spPr>
          <a:xfrm>
            <a:off x="558799" y="1221443"/>
            <a:ext cx="5883402" cy="53720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GB" sz="1600" dirty="0">
                <a:latin typeface="+mj-lt"/>
                <a:ea typeface="Calibri" panose="020F0502020204030204" pitchFamily="34" charset="0"/>
                <a:cs typeface="Times New Roman" panose="02020603050405020304" pitchFamily="18" charset="0"/>
              </a:rPr>
              <a:t>The Balgaddy working Group was established to implement the recommendations outlined in the Community Crime Impact assessment undertaken in March 2021.  Group meets on a quarterly basis. </a:t>
            </a:r>
            <a:r>
              <a:rPr lang="en-IE" sz="1600" dirty="0">
                <a:solidFill>
                  <a:srgbClr val="000000"/>
                </a:solidFill>
                <a:latin typeface="+mj-lt"/>
                <a:ea typeface="Times New Roman" panose="02020603050405020304" pitchFamily="18" charset="0"/>
              </a:rPr>
              <a:t>The membership consists of:</a:t>
            </a:r>
            <a:endParaRPr lang="en-IE" sz="1600" dirty="0">
              <a:latin typeface="+mj-lt"/>
              <a:ea typeface="Times New Roman" panose="02020603050405020304" pitchFamily="18" charset="0"/>
            </a:endParaRPr>
          </a:p>
          <a:p>
            <a:pPr>
              <a:lnSpc>
                <a:spcPct val="100000"/>
              </a:lnSpc>
              <a:spcAft>
                <a:spcPts val="800"/>
              </a:spcAft>
              <a:buSzPts val="1000"/>
              <a:tabLst>
                <a:tab pos="457200" algn="l"/>
              </a:tabLst>
            </a:pPr>
            <a:r>
              <a:rPr lang="en-IE" sz="1600" dirty="0">
                <a:solidFill>
                  <a:srgbClr val="000000"/>
                </a:solidFill>
                <a:latin typeface="+mj-lt"/>
                <a:ea typeface="Times New Roman" panose="02020603050405020304" pitchFamily="18" charset="0"/>
                <a:cs typeface="Calibri" panose="020F0502020204030204" pitchFamily="34" charset="0"/>
              </a:rPr>
              <a:t>Estate Management and Community Development Teams from SDCC</a:t>
            </a:r>
          </a:p>
          <a:p>
            <a:pPr>
              <a:lnSpc>
                <a:spcPct val="100000"/>
              </a:lnSpc>
              <a:spcAft>
                <a:spcPts val="800"/>
              </a:spcAft>
              <a:buSzPts val="1000"/>
              <a:tabLst>
                <a:tab pos="457200" algn="l"/>
              </a:tabLst>
            </a:pPr>
            <a:r>
              <a:rPr lang="en-IE" sz="1600" dirty="0">
                <a:solidFill>
                  <a:srgbClr val="000000"/>
                </a:solidFill>
                <a:latin typeface="+mj-lt"/>
                <a:ea typeface="Times New Roman" panose="02020603050405020304" pitchFamily="18" charset="0"/>
                <a:cs typeface="Calibri" panose="020F0502020204030204" pitchFamily="34" charset="0"/>
              </a:rPr>
              <a:t>An Garda Siochana (Ronanstown)</a:t>
            </a:r>
            <a:endParaRPr lang="en-IE" sz="1600" dirty="0">
              <a:solidFill>
                <a:srgbClr val="000000"/>
              </a:solidFill>
              <a:latin typeface="+mj-lt"/>
              <a:ea typeface="Calibri" panose="020F0502020204030204" pitchFamily="34" charset="0"/>
              <a:cs typeface="Times New Roman" panose="02020603050405020304" pitchFamily="18" charset="0"/>
            </a:endParaRPr>
          </a:p>
          <a:p>
            <a:pPr>
              <a:lnSpc>
                <a:spcPct val="100000"/>
              </a:lnSpc>
              <a:spcAft>
                <a:spcPts val="800"/>
              </a:spcAft>
              <a:buSzPts val="1000"/>
              <a:tabLst>
                <a:tab pos="457200" algn="l"/>
              </a:tabLst>
            </a:pPr>
            <a:r>
              <a:rPr lang="en-IE" sz="1600" dirty="0">
                <a:solidFill>
                  <a:srgbClr val="000000"/>
                </a:solidFill>
                <a:latin typeface="+mj-lt"/>
                <a:ea typeface="Times New Roman" panose="02020603050405020304" pitchFamily="18" charset="0"/>
                <a:cs typeface="Calibri" panose="020F0502020204030204" pitchFamily="34" charset="0"/>
              </a:rPr>
              <a:t>North Clondalkin Community Development Programme</a:t>
            </a:r>
            <a:endParaRPr lang="en-IE" sz="1600" dirty="0">
              <a:solidFill>
                <a:srgbClr val="000000"/>
              </a:solidFill>
              <a:latin typeface="+mj-lt"/>
              <a:ea typeface="Calibri" panose="020F0502020204030204" pitchFamily="34" charset="0"/>
              <a:cs typeface="Times New Roman" panose="02020603050405020304" pitchFamily="18" charset="0"/>
            </a:endParaRPr>
          </a:p>
          <a:p>
            <a:pPr>
              <a:lnSpc>
                <a:spcPct val="100000"/>
              </a:lnSpc>
              <a:spcAft>
                <a:spcPts val="800"/>
              </a:spcAft>
              <a:buSzPts val="1000"/>
              <a:tabLst>
                <a:tab pos="457200" algn="l"/>
              </a:tabLst>
            </a:pPr>
            <a:r>
              <a:rPr lang="en-IE" sz="1600" dirty="0">
                <a:solidFill>
                  <a:srgbClr val="000000"/>
                </a:solidFill>
                <a:latin typeface="+mj-lt"/>
                <a:ea typeface="Times New Roman" panose="02020603050405020304" pitchFamily="18" charset="0"/>
                <a:cs typeface="Calibri" panose="020F0502020204030204" pitchFamily="34" charset="0"/>
              </a:rPr>
              <a:t>Co- Ordinator from Clondalkin Drugs Task Force</a:t>
            </a:r>
            <a:endParaRPr lang="en-IE" sz="1600" dirty="0">
              <a:solidFill>
                <a:srgbClr val="000000"/>
              </a:solidFill>
              <a:latin typeface="+mj-lt"/>
              <a:ea typeface="Calibri" panose="020F0502020204030204" pitchFamily="34" charset="0"/>
              <a:cs typeface="Times New Roman" panose="02020603050405020304" pitchFamily="18" charset="0"/>
            </a:endParaRPr>
          </a:p>
          <a:p>
            <a:pPr>
              <a:lnSpc>
                <a:spcPct val="100000"/>
              </a:lnSpc>
              <a:spcAft>
                <a:spcPts val="800"/>
              </a:spcAft>
              <a:buSzPts val="1000"/>
              <a:tabLst>
                <a:tab pos="457200" algn="l"/>
              </a:tabLst>
            </a:pPr>
            <a:r>
              <a:rPr lang="en-IE" sz="1600" dirty="0">
                <a:solidFill>
                  <a:srgbClr val="000000"/>
                </a:solidFill>
                <a:latin typeface="+mj-lt"/>
                <a:ea typeface="Times New Roman" panose="02020603050405020304" pitchFamily="18" charset="0"/>
                <a:cs typeface="Calibri" panose="020F0502020204030204" pitchFamily="34" charset="0"/>
              </a:rPr>
              <a:t>Ronanstown Crosscare </a:t>
            </a:r>
            <a:endParaRPr lang="en-IE" sz="1600" dirty="0">
              <a:solidFill>
                <a:srgbClr val="000000"/>
              </a:solidFill>
              <a:latin typeface="+mj-lt"/>
              <a:ea typeface="Calibri" panose="020F0502020204030204" pitchFamily="34" charset="0"/>
              <a:cs typeface="Times New Roman" panose="02020603050405020304" pitchFamily="18" charset="0"/>
            </a:endParaRPr>
          </a:p>
          <a:p>
            <a:pPr>
              <a:lnSpc>
                <a:spcPct val="100000"/>
              </a:lnSpc>
              <a:spcAft>
                <a:spcPts val="800"/>
              </a:spcAft>
              <a:buSzPts val="1000"/>
              <a:tabLst>
                <a:tab pos="457200" algn="l"/>
              </a:tabLst>
            </a:pPr>
            <a:r>
              <a:rPr lang="en-IE" sz="1600" dirty="0">
                <a:solidFill>
                  <a:srgbClr val="000000"/>
                </a:solidFill>
                <a:latin typeface="+mj-lt"/>
                <a:ea typeface="Times New Roman" panose="02020603050405020304" pitchFamily="18" charset="0"/>
                <a:cs typeface="Calibri" panose="020F0502020204030204" pitchFamily="34" charset="0"/>
              </a:rPr>
              <a:t>Chair of Local Policing Forum</a:t>
            </a:r>
            <a:endParaRPr lang="en-IE" sz="1600" dirty="0">
              <a:solidFill>
                <a:srgbClr val="000000"/>
              </a:solidFill>
              <a:latin typeface="+mj-lt"/>
              <a:ea typeface="Calibri" panose="020F0502020204030204" pitchFamily="34" charset="0"/>
              <a:cs typeface="Times New Roman" panose="02020603050405020304" pitchFamily="18" charset="0"/>
            </a:endParaRPr>
          </a:p>
          <a:p>
            <a:pPr>
              <a:lnSpc>
                <a:spcPct val="100000"/>
              </a:lnSpc>
              <a:spcAft>
                <a:spcPts val="800"/>
              </a:spcAft>
              <a:buSzPts val="1000"/>
              <a:tabLst>
                <a:tab pos="457200" algn="l"/>
              </a:tabLst>
            </a:pPr>
            <a:r>
              <a:rPr lang="en-IE" sz="1600" dirty="0">
                <a:solidFill>
                  <a:srgbClr val="000000"/>
                </a:solidFill>
                <a:latin typeface="+mj-lt"/>
                <a:ea typeface="Times New Roman" panose="02020603050405020304" pitchFamily="18" charset="0"/>
                <a:cs typeface="Calibri" panose="020F0502020204030204" pitchFamily="34" charset="0"/>
              </a:rPr>
              <a:t>DDETB ( awaiting response and nomination)</a:t>
            </a:r>
          </a:p>
          <a:p>
            <a:pPr>
              <a:lnSpc>
                <a:spcPct val="100000"/>
              </a:lnSpc>
              <a:spcAft>
                <a:spcPts val="800"/>
              </a:spcAft>
              <a:buSzPts val="1000"/>
              <a:tabLst>
                <a:tab pos="457200" algn="l"/>
              </a:tabLst>
            </a:pPr>
            <a:r>
              <a:rPr lang="en-IE" sz="1600" dirty="0">
                <a:solidFill>
                  <a:srgbClr val="000000"/>
                </a:solidFill>
                <a:latin typeface="+mj-lt"/>
                <a:ea typeface="Times New Roman" panose="02020603050405020304" pitchFamily="18" charset="0"/>
                <a:cs typeface="Calibri" panose="020F0502020204030204" pitchFamily="34" charset="0"/>
              </a:rPr>
              <a:t>Tusla (awaiting response and nomination)</a:t>
            </a:r>
          </a:p>
          <a:p>
            <a:pPr>
              <a:lnSpc>
                <a:spcPct val="100000"/>
              </a:lnSpc>
              <a:spcAft>
                <a:spcPts val="800"/>
              </a:spcAft>
              <a:buSzPts val="1000"/>
              <a:tabLst>
                <a:tab pos="457200" algn="l"/>
              </a:tabLst>
            </a:pPr>
            <a:endParaRPr lang="en-IE" sz="1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CE036F5-95B4-D3BA-118E-A7CE1CF54B9C}"/>
              </a:ext>
            </a:extLst>
          </p:cNvPr>
          <p:cNvSpPr txBox="1"/>
          <p:nvPr/>
        </p:nvSpPr>
        <p:spPr>
          <a:xfrm>
            <a:off x="7224108" y="3627001"/>
            <a:ext cx="4182936" cy="2308324"/>
          </a:xfrm>
          <a:prstGeom prst="rect">
            <a:avLst/>
          </a:prstGeom>
          <a:noFill/>
        </p:spPr>
        <p:txBody>
          <a:bodyPr wrap="square" rtlCol="0">
            <a:spAutoFit/>
          </a:bodyPr>
          <a:lstStyle/>
          <a:p>
            <a:pPr marL="285750" indent="-285750">
              <a:buFont typeface="Arial" panose="020B0604020202020204" pitchFamily="34" charset="0"/>
              <a:buChar char="•"/>
            </a:pPr>
            <a:r>
              <a:rPr lang="en-GB" b="1" dirty="0"/>
              <a:t>Meeting Dates for 2024</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a:p>
            <a:pPr marL="285750" indent="-285750">
              <a:buFont typeface="Wingdings" panose="05000000000000000000" pitchFamily="2" charset="2"/>
              <a:buChar char="Ø"/>
            </a:pPr>
            <a:r>
              <a:rPr lang="en-IE" sz="1800" dirty="0">
                <a:effectLst/>
                <a:latin typeface="Calibri" panose="020F0502020204030204" pitchFamily="34" charset="0"/>
                <a:ea typeface="Calibri" panose="020F0502020204030204" pitchFamily="34" charset="0"/>
              </a:rPr>
              <a:t>13</a:t>
            </a:r>
            <a:r>
              <a:rPr lang="en-IE" sz="1800" baseline="30000" dirty="0">
                <a:effectLst/>
                <a:latin typeface="Calibri" panose="020F0502020204030204" pitchFamily="34" charset="0"/>
                <a:ea typeface="Calibri" panose="020F0502020204030204" pitchFamily="34" charset="0"/>
              </a:rPr>
              <a:t>th</a:t>
            </a:r>
            <a:r>
              <a:rPr lang="en-IE" sz="1800" dirty="0">
                <a:effectLst/>
                <a:latin typeface="Calibri" panose="020F0502020204030204" pitchFamily="34" charset="0"/>
                <a:ea typeface="Calibri" panose="020F0502020204030204" pitchFamily="34" charset="0"/>
              </a:rPr>
              <a:t> February 2024</a:t>
            </a:r>
          </a:p>
          <a:p>
            <a:pPr marL="285750" indent="-285750">
              <a:buFont typeface="Wingdings" panose="05000000000000000000" pitchFamily="2" charset="2"/>
              <a:buChar char="Ø"/>
            </a:pPr>
            <a:r>
              <a:rPr lang="en-IE" sz="1800" dirty="0">
                <a:effectLst/>
                <a:latin typeface="Calibri" panose="020F0502020204030204" pitchFamily="34" charset="0"/>
                <a:ea typeface="Calibri" panose="020F0502020204030204" pitchFamily="34" charset="0"/>
              </a:rPr>
              <a:t>14</a:t>
            </a:r>
            <a:r>
              <a:rPr lang="en-IE" sz="1800" baseline="30000" dirty="0">
                <a:effectLst/>
                <a:latin typeface="Calibri" panose="020F0502020204030204" pitchFamily="34" charset="0"/>
                <a:ea typeface="Calibri" panose="020F0502020204030204" pitchFamily="34" charset="0"/>
              </a:rPr>
              <a:t>th</a:t>
            </a:r>
            <a:r>
              <a:rPr lang="en-IE" sz="1800" dirty="0">
                <a:effectLst/>
                <a:latin typeface="Calibri" panose="020F0502020204030204" pitchFamily="34" charset="0"/>
                <a:ea typeface="Calibri" panose="020F0502020204030204" pitchFamily="34" charset="0"/>
              </a:rPr>
              <a:t> May 2024</a:t>
            </a:r>
          </a:p>
          <a:p>
            <a:pPr marL="285750" indent="-285750">
              <a:buFont typeface="Wingdings" panose="05000000000000000000" pitchFamily="2" charset="2"/>
              <a:buChar char="Ø"/>
            </a:pPr>
            <a:r>
              <a:rPr lang="en-IE" sz="1800" dirty="0">
                <a:effectLst/>
                <a:latin typeface="Calibri" panose="020F0502020204030204" pitchFamily="34" charset="0"/>
                <a:ea typeface="Calibri" panose="020F0502020204030204" pitchFamily="34" charset="0"/>
              </a:rPr>
              <a:t>10</a:t>
            </a:r>
            <a:r>
              <a:rPr lang="en-IE" sz="1800" baseline="30000" dirty="0">
                <a:effectLst/>
                <a:latin typeface="Calibri" panose="020F0502020204030204" pitchFamily="34" charset="0"/>
                <a:ea typeface="Calibri" panose="020F0502020204030204" pitchFamily="34" charset="0"/>
              </a:rPr>
              <a:t>th</a:t>
            </a:r>
            <a:r>
              <a:rPr lang="en-IE" sz="1800" dirty="0">
                <a:effectLst/>
                <a:latin typeface="Calibri" panose="020F0502020204030204" pitchFamily="34" charset="0"/>
                <a:ea typeface="Calibri" panose="020F0502020204030204" pitchFamily="34" charset="0"/>
              </a:rPr>
              <a:t> September </a:t>
            </a:r>
            <a:r>
              <a:rPr lang="en-IE" dirty="0">
                <a:latin typeface="Calibri" panose="020F0502020204030204" pitchFamily="34" charset="0"/>
                <a:ea typeface="Calibri" panose="020F0502020204030204" pitchFamily="34" charset="0"/>
              </a:rPr>
              <a:t>2024</a:t>
            </a:r>
            <a:endParaRPr lang="en-IE" sz="1800" dirty="0">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Ø"/>
            </a:pPr>
            <a:r>
              <a:rPr lang="en-IE" sz="1800" dirty="0">
                <a:effectLst/>
                <a:latin typeface="Calibri" panose="020F0502020204030204" pitchFamily="34" charset="0"/>
                <a:ea typeface="Calibri" panose="020F0502020204030204" pitchFamily="34" charset="0"/>
              </a:rPr>
              <a:t>10</a:t>
            </a:r>
            <a:r>
              <a:rPr lang="en-IE" sz="1800" baseline="30000" dirty="0">
                <a:effectLst/>
                <a:latin typeface="Calibri" panose="020F0502020204030204" pitchFamily="34" charset="0"/>
                <a:ea typeface="Calibri" panose="020F0502020204030204" pitchFamily="34" charset="0"/>
              </a:rPr>
              <a:t>th</a:t>
            </a:r>
            <a:r>
              <a:rPr lang="en-IE" sz="1800" dirty="0">
                <a:effectLst/>
                <a:latin typeface="Calibri" panose="020F0502020204030204" pitchFamily="34" charset="0"/>
                <a:ea typeface="Calibri" panose="020F0502020204030204" pitchFamily="34" charset="0"/>
              </a:rPr>
              <a:t> December 2024</a:t>
            </a:r>
          </a:p>
          <a:p>
            <a:pPr marL="285750" indent="-285750">
              <a:buFont typeface="Arial" panose="020B0604020202020204" pitchFamily="34" charset="0"/>
              <a:buChar char="•"/>
            </a:pPr>
            <a:endParaRPr lang="en-IE" dirty="0"/>
          </a:p>
        </p:txBody>
      </p:sp>
    </p:spTree>
    <p:extLst>
      <p:ext uri="{BB962C8B-B14F-4D97-AF65-F5344CB8AC3E}">
        <p14:creationId xmlns:p14="http://schemas.microsoft.com/office/powerpoint/2010/main" val="1000509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03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F7E6CBD3-0DF2-C259-C0EB-826CC7984ED1}"/>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Allocations and Relets 2023 </a:t>
            </a:r>
          </a:p>
        </p:txBody>
      </p:sp>
      <p:cxnSp>
        <p:nvCxnSpPr>
          <p:cNvPr id="1040" name="Straight Connector 103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graphicFrame>
        <p:nvGraphicFramePr>
          <p:cNvPr id="4" name="Table 5">
            <a:extLst>
              <a:ext uri="{FF2B5EF4-FFF2-40B4-BE49-F238E27FC236}">
                <a16:creationId xmlns:a16="http://schemas.microsoft.com/office/drawing/2014/main" id="{69C28557-57FF-BD15-75C7-EF2F3549DC05}"/>
              </a:ext>
            </a:extLst>
          </p:cNvPr>
          <p:cNvGraphicFramePr>
            <a:graphicFrameLocks noGrp="1"/>
          </p:cNvGraphicFramePr>
          <p:nvPr>
            <p:ph idx="1"/>
            <p:extLst>
              <p:ext uri="{D42A27DB-BD31-4B8C-83A1-F6EECF244321}">
                <p14:modId xmlns:p14="http://schemas.microsoft.com/office/powerpoint/2010/main" val="3403667038"/>
              </p:ext>
            </p:extLst>
          </p:nvPr>
        </p:nvGraphicFramePr>
        <p:xfrm>
          <a:off x="269487" y="2589825"/>
          <a:ext cx="5721732" cy="1736848"/>
        </p:xfrm>
        <a:graphic>
          <a:graphicData uri="http://schemas.openxmlformats.org/drawingml/2006/table">
            <a:tbl>
              <a:tblPr firstRow="1" bandRow="1">
                <a:tableStyleId>{21E4AEA4-8DFA-4A89-87EB-49C32662AFE0}</a:tableStyleId>
              </a:tblPr>
              <a:tblGrid>
                <a:gridCol w="1430433">
                  <a:extLst>
                    <a:ext uri="{9D8B030D-6E8A-4147-A177-3AD203B41FA5}">
                      <a16:colId xmlns:a16="http://schemas.microsoft.com/office/drawing/2014/main" val="2755250943"/>
                    </a:ext>
                  </a:extLst>
                </a:gridCol>
                <a:gridCol w="1430433">
                  <a:extLst>
                    <a:ext uri="{9D8B030D-6E8A-4147-A177-3AD203B41FA5}">
                      <a16:colId xmlns:a16="http://schemas.microsoft.com/office/drawing/2014/main" val="3175512548"/>
                    </a:ext>
                  </a:extLst>
                </a:gridCol>
                <a:gridCol w="1430433">
                  <a:extLst>
                    <a:ext uri="{9D8B030D-6E8A-4147-A177-3AD203B41FA5}">
                      <a16:colId xmlns:a16="http://schemas.microsoft.com/office/drawing/2014/main" val="1843326544"/>
                    </a:ext>
                  </a:extLst>
                </a:gridCol>
                <a:gridCol w="1430433">
                  <a:extLst>
                    <a:ext uri="{9D8B030D-6E8A-4147-A177-3AD203B41FA5}">
                      <a16:colId xmlns:a16="http://schemas.microsoft.com/office/drawing/2014/main" val="1503221543"/>
                    </a:ext>
                  </a:extLst>
                </a:gridCol>
              </a:tblGrid>
              <a:tr h="868424">
                <a:tc>
                  <a:txBody>
                    <a:bodyPr/>
                    <a:lstStyle/>
                    <a:p>
                      <a:r>
                        <a:rPr lang="en-GB" dirty="0"/>
                        <a:t>Pre - Works</a:t>
                      </a:r>
                      <a:endParaRPr lang="en-IE" dirty="0"/>
                    </a:p>
                  </a:txBody>
                  <a:tcPr/>
                </a:tc>
                <a:tc>
                  <a:txBody>
                    <a:bodyPr/>
                    <a:lstStyle/>
                    <a:p>
                      <a:r>
                        <a:rPr lang="en-GB" dirty="0"/>
                        <a:t>Work  in Progress</a:t>
                      </a:r>
                      <a:endParaRPr lang="en-IE" dirty="0"/>
                    </a:p>
                  </a:txBody>
                  <a:tcPr/>
                </a:tc>
                <a:tc>
                  <a:txBody>
                    <a:bodyPr/>
                    <a:lstStyle/>
                    <a:p>
                      <a:r>
                        <a:rPr lang="en-GB" dirty="0"/>
                        <a:t>Ready for Allocation </a:t>
                      </a:r>
                      <a:endParaRPr lang="en-IE" dirty="0"/>
                    </a:p>
                  </a:txBody>
                  <a:tcPr/>
                </a:tc>
                <a:tc>
                  <a:txBody>
                    <a:bodyPr/>
                    <a:lstStyle/>
                    <a:p>
                      <a:r>
                        <a:rPr lang="en-GB" dirty="0"/>
                        <a:t>Total</a:t>
                      </a:r>
                      <a:endParaRPr lang="en-IE" dirty="0"/>
                    </a:p>
                  </a:txBody>
                  <a:tcPr/>
                </a:tc>
                <a:extLst>
                  <a:ext uri="{0D108BD9-81ED-4DB2-BD59-A6C34878D82A}">
                    <a16:rowId xmlns:a16="http://schemas.microsoft.com/office/drawing/2014/main" val="913517466"/>
                  </a:ext>
                </a:extLst>
              </a:tr>
              <a:tr h="868424">
                <a:tc>
                  <a:txBody>
                    <a:bodyPr/>
                    <a:lstStyle/>
                    <a:p>
                      <a:pPr algn="ctr"/>
                      <a:r>
                        <a:rPr lang="en-GB" dirty="0"/>
                        <a:t>4</a:t>
                      </a:r>
                      <a:endParaRPr lang="en-IE" dirty="0"/>
                    </a:p>
                  </a:txBody>
                  <a:tcPr/>
                </a:tc>
                <a:tc>
                  <a:txBody>
                    <a:bodyPr/>
                    <a:lstStyle/>
                    <a:p>
                      <a:pPr algn="ctr"/>
                      <a:r>
                        <a:rPr lang="en-GB" dirty="0"/>
                        <a:t>5</a:t>
                      </a:r>
                      <a:endParaRPr lang="en-IE" dirty="0"/>
                    </a:p>
                  </a:txBody>
                  <a:tcPr/>
                </a:tc>
                <a:tc>
                  <a:txBody>
                    <a:bodyPr/>
                    <a:lstStyle/>
                    <a:p>
                      <a:pPr algn="ctr"/>
                      <a:r>
                        <a:rPr lang="en-GB" dirty="0"/>
                        <a:t>9</a:t>
                      </a:r>
                      <a:endParaRPr lang="en-IE" dirty="0"/>
                    </a:p>
                  </a:txBody>
                  <a:tcPr/>
                </a:tc>
                <a:tc>
                  <a:txBody>
                    <a:bodyPr/>
                    <a:lstStyle/>
                    <a:p>
                      <a:pPr algn="ctr"/>
                      <a:r>
                        <a:rPr lang="en-GB" dirty="0"/>
                        <a:t>18</a:t>
                      </a:r>
                      <a:endParaRPr lang="en-IE" dirty="0"/>
                    </a:p>
                  </a:txBody>
                  <a:tcPr/>
                </a:tc>
                <a:extLst>
                  <a:ext uri="{0D108BD9-81ED-4DB2-BD59-A6C34878D82A}">
                    <a16:rowId xmlns:a16="http://schemas.microsoft.com/office/drawing/2014/main" val="680849343"/>
                  </a:ext>
                </a:extLst>
              </a:tr>
            </a:tbl>
          </a:graphicData>
        </a:graphic>
      </p:graphicFrame>
      <p:graphicFrame>
        <p:nvGraphicFramePr>
          <p:cNvPr id="6" name="Table 6">
            <a:extLst>
              <a:ext uri="{FF2B5EF4-FFF2-40B4-BE49-F238E27FC236}">
                <a16:creationId xmlns:a16="http://schemas.microsoft.com/office/drawing/2014/main" id="{18124D7A-DBDC-9C7F-C169-DD218053D1C4}"/>
              </a:ext>
            </a:extLst>
          </p:cNvPr>
          <p:cNvGraphicFramePr>
            <a:graphicFrameLocks noGrp="1"/>
          </p:cNvGraphicFramePr>
          <p:nvPr>
            <p:extLst>
              <p:ext uri="{D42A27DB-BD31-4B8C-83A1-F6EECF244321}">
                <p14:modId xmlns:p14="http://schemas.microsoft.com/office/powerpoint/2010/main" val="659096875"/>
              </p:ext>
            </p:extLst>
          </p:nvPr>
        </p:nvGraphicFramePr>
        <p:xfrm>
          <a:off x="6241338" y="2589825"/>
          <a:ext cx="4807662" cy="1736848"/>
        </p:xfrm>
        <a:graphic>
          <a:graphicData uri="http://schemas.openxmlformats.org/drawingml/2006/table">
            <a:tbl>
              <a:tblPr firstRow="1" bandRow="1">
                <a:tableStyleId>{21E4AEA4-8DFA-4A89-87EB-49C32662AFE0}</a:tableStyleId>
              </a:tblPr>
              <a:tblGrid>
                <a:gridCol w="2403831">
                  <a:extLst>
                    <a:ext uri="{9D8B030D-6E8A-4147-A177-3AD203B41FA5}">
                      <a16:colId xmlns:a16="http://schemas.microsoft.com/office/drawing/2014/main" val="3183866465"/>
                    </a:ext>
                  </a:extLst>
                </a:gridCol>
                <a:gridCol w="2403831">
                  <a:extLst>
                    <a:ext uri="{9D8B030D-6E8A-4147-A177-3AD203B41FA5}">
                      <a16:colId xmlns:a16="http://schemas.microsoft.com/office/drawing/2014/main" val="289084463"/>
                    </a:ext>
                  </a:extLst>
                </a:gridCol>
              </a:tblGrid>
              <a:tr h="868424">
                <a:tc>
                  <a:txBody>
                    <a:bodyPr/>
                    <a:lstStyle/>
                    <a:p>
                      <a:r>
                        <a:rPr lang="en-GB" dirty="0"/>
                        <a:t>Surrenders </a:t>
                      </a:r>
                      <a:endParaRPr lang="en-IE" dirty="0"/>
                    </a:p>
                  </a:txBody>
                  <a:tcPr/>
                </a:tc>
                <a:tc>
                  <a:txBody>
                    <a:bodyPr/>
                    <a:lstStyle/>
                    <a:p>
                      <a:r>
                        <a:rPr lang="en-GB" dirty="0"/>
                        <a:t>New Tenancies </a:t>
                      </a:r>
                      <a:endParaRPr lang="en-IE" dirty="0"/>
                    </a:p>
                  </a:txBody>
                  <a:tcPr/>
                </a:tc>
                <a:extLst>
                  <a:ext uri="{0D108BD9-81ED-4DB2-BD59-A6C34878D82A}">
                    <a16:rowId xmlns:a16="http://schemas.microsoft.com/office/drawing/2014/main" val="1685117257"/>
                  </a:ext>
                </a:extLst>
              </a:tr>
              <a:tr h="868424">
                <a:tc>
                  <a:txBody>
                    <a:bodyPr/>
                    <a:lstStyle/>
                    <a:p>
                      <a:pPr algn="ctr"/>
                      <a:r>
                        <a:rPr lang="en-GB" dirty="0">
                          <a:solidFill>
                            <a:schemeClr val="tx1"/>
                          </a:solidFill>
                        </a:rPr>
                        <a:t>20</a:t>
                      </a:r>
                      <a:endParaRPr lang="en-IE" dirty="0">
                        <a:solidFill>
                          <a:schemeClr val="tx1"/>
                        </a:solidFill>
                      </a:endParaRPr>
                    </a:p>
                  </a:txBody>
                  <a:tcPr/>
                </a:tc>
                <a:tc>
                  <a:txBody>
                    <a:bodyPr/>
                    <a:lstStyle/>
                    <a:p>
                      <a:pPr algn="ctr"/>
                      <a:r>
                        <a:rPr lang="en-GB" dirty="0">
                          <a:solidFill>
                            <a:schemeClr val="tx1"/>
                          </a:solidFill>
                        </a:rPr>
                        <a:t>22</a:t>
                      </a:r>
                      <a:endParaRPr lang="en-IE" dirty="0">
                        <a:solidFill>
                          <a:schemeClr val="tx1"/>
                        </a:solidFill>
                      </a:endParaRPr>
                    </a:p>
                  </a:txBody>
                  <a:tcPr/>
                </a:tc>
                <a:extLst>
                  <a:ext uri="{0D108BD9-81ED-4DB2-BD59-A6C34878D82A}">
                    <a16:rowId xmlns:a16="http://schemas.microsoft.com/office/drawing/2014/main" val="3356684868"/>
                  </a:ext>
                </a:extLst>
              </a:tr>
            </a:tbl>
          </a:graphicData>
        </a:graphic>
      </p:graphicFrame>
    </p:spTree>
    <p:extLst>
      <p:ext uri="{BB962C8B-B14F-4D97-AF65-F5344CB8AC3E}">
        <p14:creationId xmlns:p14="http://schemas.microsoft.com/office/powerpoint/2010/main" val="3593117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F7E6CBD3-0DF2-C259-C0EB-826CC7984ED1}"/>
              </a:ext>
            </a:extLst>
          </p:cNvPr>
          <p:cNvSpPr>
            <a:spLocks noGrp="1"/>
          </p:cNvSpPr>
          <p:nvPr>
            <p:ph type="title"/>
          </p:nvPr>
        </p:nvSpPr>
        <p:spPr>
          <a:xfrm>
            <a:off x="582719" y="1961184"/>
            <a:ext cx="356911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Response Maintenance </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2023</a:t>
            </a:r>
          </a:p>
        </p:txBody>
      </p:sp>
      <p:pic>
        <p:nvPicPr>
          <p:cNvPr id="4" name="Picture 3">
            <a:extLst>
              <a:ext uri="{FF2B5EF4-FFF2-40B4-BE49-F238E27FC236}">
                <a16:creationId xmlns:a16="http://schemas.microsoft.com/office/drawing/2014/main" id="{E06BBA53-6E6C-E015-AD17-4BE0B3250C42}"/>
              </a:ext>
            </a:extLst>
          </p:cNvPr>
          <p:cNvPicPr>
            <a:picLocks noChangeAspect="1"/>
          </p:cNvPicPr>
          <p:nvPr/>
        </p:nvPicPr>
        <p:blipFill>
          <a:blip r:embed="rId2"/>
          <a:stretch>
            <a:fillRect/>
          </a:stretch>
        </p:blipFill>
        <p:spPr>
          <a:xfrm>
            <a:off x="4459740" y="601775"/>
            <a:ext cx="6577781" cy="5312464"/>
          </a:xfrm>
          <a:prstGeom prst="rect">
            <a:avLst/>
          </a:prstGeom>
        </p:spPr>
      </p:pic>
    </p:spTree>
    <p:extLst>
      <p:ext uri="{BB962C8B-B14F-4D97-AF65-F5344CB8AC3E}">
        <p14:creationId xmlns:p14="http://schemas.microsoft.com/office/powerpoint/2010/main" val="1886990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A3E7845-318E-4C43-AE2C-79D456B75D43}"/>
              </a:ext>
            </a:extLst>
          </p:cNvPr>
          <p:cNvSpPr>
            <a:spLocks noGrp="1"/>
          </p:cNvSpPr>
          <p:nvPr>
            <p:ph type="title"/>
          </p:nvPr>
        </p:nvSpPr>
        <p:spPr>
          <a:xfrm>
            <a:off x="838200" y="401221"/>
            <a:ext cx="10515600" cy="1348065"/>
          </a:xfrm>
        </p:spPr>
        <p:txBody>
          <a:bodyPr>
            <a:normAutofit fontScale="90000"/>
          </a:bodyPr>
          <a:lstStyle/>
          <a:p>
            <a:r>
              <a:rPr lang="en-GB" sz="5400" b="1" dirty="0">
                <a:solidFill>
                  <a:srgbClr val="FFFFFF"/>
                </a:solidFill>
              </a:rPr>
              <a:t>Housing Maintenance Operations - Balgaddy  </a:t>
            </a:r>
            <a:endParaRPr lang="en-IE" sz="5400" b="1" dirty="0">
              <a:solidFill>
                <a:srgbClr val="FFFFFF"/>
              </a:solidFill>
            </a:endParaRPr>
          </a:p>
        </p:txBody>
      </p:sp>
      <p:sp>
        <p:nvSpPr>
          <p:cNvPr id="4" name="Content Placeholder 3">
            <a:extLst>
              <a:ext uri="{FF2B5EF4-FFF2-40B4-BE49-F238E27FC236}">
                <a16:creationId xmlns:a16="http://schemas.microsoft.com/office/drawing/2014/main" id="{E315C9A9-1E36-41D9-A0F0-D2555CD202CC}"/>
              </a:ext>
            </a:extLst>
          </p:cNvPr>
          <p:cNvSpPr>
            <a:spLocks noGrp="1"/>
          </p:cNvSpPr>
          <p:nvPr>
            <p:ph idx="1"/>
          </p:nvPr>
        </p:nvSpPr>
        <p:spPr>
          <a:xfrm>
            <a:off x="314325" y="2347414"/>
            <a:ext cx="11449050" cy="4276906"/>
          </a:xfrm>
        </p:spPr>
        <p:txBody>
          <a:bodyPr>
            <a:normAutofit/>
          </a:bodyPr>
          <a:lstStyle/>
          <a:p>
            <a:pPr marL="457200" lvl="1" indent="0">
              <a:spcBef>
                <a:spcPts val="0"/>
              </a:spcBef>
              <a:spcAft>
                <a:spcPts val="0"/>
              </a:spcAft>
              <a:buNone/>
            </a:pPr>
            <a:endParaRPr lang="en-GB" sz="1600" b="1" dirty="0">
              <a:ea typeface="MS Gothic" panose="020B0609070205080204" pitchFamily="49" charset="-128"/>
              <a:cs typeface="Arial" panose="020B0604020202020204" pitchFamily="34" charset="0"/>
            </a:endParaRPr>
          </a:p>
          <a:p>
            <a:pPr marL="457200" lvl="1" indent="0">
              <a:spcBef>
                <a:spcPts val="0"/>
              </a:spcBef>
              <a:spcAft>
                <a:spcPts val="0"/>
              </a:spcAft>
              <a:buNone/>
            </a:pPr>
            <a:r>
              <a:rPr lang="en-GB" sz="1800" b="1" dirty="0">
                <a:ea typeface="MS Gothic" panose="020B0609070205080204" pitchFamily="49" charset="-128"/>
                <a:cs typeface="Arial" panose="020B0604020202020204" pitchFamily="34" charset="0"/>
              </a:rPr>
              <a:t>Repairs to Vacant Properties – Reduce turnaround times</a:t>
            </a:r>
          </a:p>
          <a:p>
            <a:pPr lvl="3">
              <a:spcBef>
                <a:spcPts val="0"/>
              </a:spcBef>
              <a:spcAft>
                <a:spcPts val="0"/>
              </a:spcAft>
            </a:pPr>
            <a:r>
              <a:rPr lang="en-GB" dirty="0">
                <a:ea typeface="MS Gothic" panose="020B0609070205080204" pitchFamily="49" charset="-128"/>
                <a:cs typeface="Arial" panose="020B0604020202020204" pitchFamily="34" charset="0"/>
              </a:rPr>
              <a:t>May 2023 - Dedicated relet maintenance contractor for Palmerstown-Fonthill LEA.</a:t>
            </a:r>
          </a:p>
          <a:p>
            <a:pPr lvl="3">
              <a:spcBef>
                <a:spcPts val="0"/>
              </a:spcBef>
              <a:spcAft>
                <a:spcPts val="0"/>
              </a:spcAft>
            </a:pPr>
            <a:r>
              <a:rPr lang="en-GB" sz="1800" dirty="0">
                <a:ea typeface="MS Gothic" panose="020B0609070205080204" pitchFamily="49" charset="-128"/>
                <a:cs typeface="Arial" panose="020B0604020202020204" pitchFamily="34" charset="0"/>
              </a:rPr>
              <a:t>8% </a:t>
            </a:r>
            <a:r>
              <a:rPr lang="en-GB" dirty="0">
                <a:ea typeface="MS Gothic" panose="020B0609070205080204" pitchFamily="49" charset="-128"/>
                <a:cs typeface="Arial" panose="020B0604020202020204" pitchFamily="34" charset="0"/>
              </a:rPr>
              <a:t>r</a:t>
            </a:r>
            <a:r>
              <a:rPr lang="en-GB" sz="1800" dirty="0">
                <a:ea typeface="MS Gothic" panose="020B0609070205080204" pitchFamily="49" charset="-128"/>
                <a:cs typeface="Arial" panose="020B0604020202020204" pitchFamily="34" charset="0"/>
              </a:rPr>
              <a:t>eduction in relet turnaround times county-wide in comparison to 2022.</a:t>
            </a:r>
          </a:p>
          <a:p>
            <a:pPr marL="457200" lvl="1" indent="0">
              <a:spcBef>
                <a:spcPts val="0"/>
              </a:spcBef>
              <a:spcAft>
                <a:spcPts val="0"/>
              </a:spcAft>
              <a:buNone/>
            </a:pPr>
            <a:endParaRPr lang="en-GB" sz="1800" b="1" dirty="0">
              <a:ea typeface="MS Gothic" panose="020B0609070205080204" pitchFamily="49" charset="-128"/>
              <a:cs typeface="Arial" panose="020B0604020202020204" pitchFamily="34" charset="0"/>
            </a:endParaRPr>
          </a:p>
          <a:p>
            <a:pPr marL="457200" lvl="1" indent="0">
              <a:spcBef>
                <a:spcPts val="0"/>
              </a:spcBef>
              <a:spcAft>
                <a:spcPts val="0"/>
              </a:spcAft>
              <a:buNone/>
            </a:pPr>
            <a:r>
              <a:rPr lang="en-GB" sz="1800" b="1" dirty="0">
                <a:ea typeface="MS Gothic" panose="020B0609070205080204" pitchFamily="49" charset="-128"/>
                <a:cs typeface="Arial" panose="020B0604020202020204" pitchFamily="34" charset="0"/>
              </a:rPr>
              <a:t>Response Maintenance and Property Management</a:t>
            </a:r>
          </a:p>
          <a:p>
            <a:pPr lvl="3">
              <a:spcBef>
                <a:spcPts val="0"/>
              </a:spcBef>
            </a:pPr>
            <a:r>
              <a:rPr lang="en-GB" dirty="0">
                <a:ea typeface="MS Gothic" panose="020B0609070205080204" pitchFamily="49" charset="-128"/>
                <a:cs typeface="Arial" panose="020B0604020202020204" pitchFamily="34" charset="0"/>
              </a:rPr>
              <a:t>January 2024 - Dedicated response maintenance contractor to be appointed for Palmerstown-Fonthill LEA.</a:t>
            </a:r>
          </a:p>
          <a:p>
            <a:pPr lvl="3">
              <a:spcBef>
                <a:spcPts val="0"/>
              </a:spcBef>
            </a:pPr>
            <a:r>
              <a:rPr lang="en-GB" sz="1800" dirty="0">
                <a:ea typeface="MS Gothic" panose="020B0609070205080204" pitchFamily="49" charset="-128"/>
                <a:cs typeface="Arial" panose="020B0604020202020204" pitchFamily="34" charset="0"/>
              </a:rPr>
              <a:t>C</a:t>
            </a:r>
            <a:r>
              <a:rPr lang="en-GB" dirty="0">
                <a:ea typeface="MS Gothic" panose="020B0609070205080204" pitchFamily="49" charset="-128"/>
                <a:cs typeface="Arial" panose="020B0604020202020204" pitchFamily="34" charset="0"/>
              </a:rPr>
              <a:t>lean-up of communal areas took place 25</a:t>
            </a:r>
            <a:r>
              <a:rPr lang="en-GB" baseline="30000" dirty="0">
                <a:ea typeface="MS Gothic" panose="020B0609070205080204" pitchFamily="49" charset="-128"/>
                <a:cs typeface="Arial" panose="020B0604020202020204" pitchFamily="34" charset="0"/>
              </a:rPr>
              <a:t>th</a:t>
            </a:r>
            <a:r>
              <a:rPr lang="en-GB" dirty="0">
                <a:ea typeface="MS Gothic" panose="020B0609070205080204" pitchFamily="49" charset="-128"/>
                <a:cs typeface="Arial" panose="020B0604020202020204" pitchFamily="34" charset="0"/>
              </a:rPr>
              <a:t> November 2023</a:t>
            </a:r>
            <a:endParaRPr lang="en-GB" sz="1800" dirty="0">
              <a:ea typeface="MS Gothic" panose="020B0609070205080204" pitchFamily="49" charset="-128"/>
              <a:cs typeface="Arial" panose="020B0604020202020204" pitchFamily="34" charset="0"/>
            </a:endParaRPr>
          </a:p>
          <a:p>
            <a:pPr marL="457200" lvl="1" indent="0">
              <a:spcBef>
                <a:spcPts val="0"/>
              </a:spcBef>
              <a:spcAft>
                <a:spcPts val="0"/>
              </a:spcAft>
              <a:buNone/>
            </a:pPr>
            <a:endParaRPr lang="en-GB" sz="1800" dirty="0">
              <a:ea typeface="MS Gothic" panose="020B0609070205080204" pitchFamily="49" charset="-128"/>
              <a:cs typeface="Arial" panose="020B0604020202020204" pitchFamily="34" charset="0"/>
            </a:endParaRPr>
          </a:p>
          <a:p>
            <a:pPr marL="457200" lvl="1" indent="0">
              <a:spcBef>
                <a:spcPts val="0"/>
              </a:spcBef>
              <a:spcAft>
                <a:spcPts val="0"/>
              </a:spcAft>
              <a:buNone/>
            </a:pPr>
            <a:r>
              <a:rPr lang="en-GB" sz="1800" b="1" dirty="0">
                <a:ea typeface="MS Gothic" panose="020B0609070205080204" pitchFamily="49" charset="-128"/>
                <a:cs typeface="Arial" panose="020B0604020202020204" pitchFamily="34" charset="0"/>
              </a:rPr>
              <a:t>Property Condition Surveys – Identify condition and maintenance requirements</a:t>
            </a:r>
          </a:p>
          <a:p>
            <a:pPr lvl="3">
              <a:spcBef>
                <a:spcPts val="0"/>
              </a:spcBef>
              <a:spcAft>
                <a:spcPts val="0"/>
              </a:spcAft>
            </a:pPr>
            <a:r>
              <a:rPr lang="en-GB" dirty="0">
                <a:ea typeface="MS Gothic" panose="020B0609070205080204" pitchFamily="49" charset="-128"/>
                <a:cs typeface="Arial" panose="020B0604020202020204" pitchFamily="34" charset="0"/>
              </a:rPr>
              <a:t>Properties surveyed on 5-year cycle</a:t>
            </a:r>
          </a:p>
          <a:p>
            <a:pPr lvl="3">
              <a:spcBef>
                <a:spcPts val="0"/>
              </a:spcBef>
              <a:spcAft>
                <a:spcPts val="0"/>
              </a:spcAft>
            </a:pPr>
            <a:r>
              <a:rPr lang="en-GB" dirty="0">
                <a:ea typeface="MS Gothic" panose="020B0609070205080204" pitchFamily="49" charset="-128"/>
                <a:cs typeface="Arial" panose="020B0604020202020204" pitchFamily="34" charset="0"/>
              </a:rPr>
              <a:t>Tender documents to be prepared Q1-2024 for roll-out of conditional stock surveys.</a:t>
            </a:r>
          </a:p>
          <a:p>
            <a:pPr lvl="3">
              <a:spcBef>
                <a:spcPts val="0"/>
              </a:spcBef>
              <a:spcAft>
                <a:spcPts val="0"/>
              </a:spcAft>
            </a:pPr>
            <a:r>
              <a:rPr lang="en-GB" dirty="0">
                <a:ea typeface="MS Gothic" panose="020B0609070205080204" pitchFamily="49" charset="-128"/>
                <a:cs typeface="Arial" panose="020B0604020202020204" pitchFamily="34" charset="0"/>
              </a:rPr>
              <a:t>Balgaddy included in year 1 surveys</a:t>
            </a:r>
          </a:p>
          <a:p>
            <a:pPr lvl="3">
              <a:spcBef>
                <a:spcPts val="0"/>
              </a:spcBef>
              <a:spcAft>
                <a:spcPts val="0"/>
              </a:spcAft>
            </a:pPr>
            <a:r>
              <a:rPr lang="en-GB" dirty="0">
                <a:ea typeface="MS Gothic" panose="020B0609070205080204" pitchFamily="49" charset="-128"/>
                <a:cs typeface="Arial" panose="020B0604020202020204" pitchFamily="34" charset="0"/>
              </a:rPr>
              <a:t>Outcome of surveys will determine future planned maintenance programmes</a:t>
            </a:r>
          </a:p>
          <a:p>
            <a:pPr marL="1371600" lvl="3" indent="0">
              <a:spcBef>
                <a:spcPts val="0"/>
              </a:spcBef>
              <a:spcAft>
                <a:spcPts val="0"/>
              </a:spcAft>
              <a:buNone/>
            </a:pPr>
            <a:endParaRPr lang="en-GB" sz="1600" dirty="0">
              <a:ea typeface="MS Gothic" panose="020B0609070205080204" pitchFamily="49" charset="-128"/>
              <a:cs typeface="Arial" panose="020B0604020202020204" pitchFamily="34" charset="0"/>
            </a:endParaRPr>
          </a:p>
          <a:p>
            <a:pPr lvl="1">
              <a:spcBef>
                <a:spcPts val="0"/>
              </a:spcBef>
              <a:spcAft>
                <a:spcPts val="0"/>
              </a:spcAft>
              <a:buFont typeface="Wingdings" panose="05000000000000000000" pitchFamily="2" charset="2"/>
              <a:buChar char="q"/>
            </a:pPr>
            <a:endParaRPr lang="en-GB" sz="1600" dirty="0">
              <a:latin typeface="+mn-lt"/>
            </a:endParaRPr>
          </a:p>
          <a:p>
            <a:pPr lvl="3">
              <a:spcBef>
                <a:spcPts val="0"/>
              </a:spcBef>
              <a:spcAft>
                <a:spcPts val="0"/>
              </a:spcAft>
            </a:pPr>
            <a:endParaRPr lang="en-GB" sz="1200" dirty="0">
              <a:latin typeface="+mj-lt"/>
              <a:ea typeface="MS Gothic" panose="020B0609070205080204" pitchFamily="49" charset="-128"/>
              <a:cs typeface="Arial" panose="020B0604020202020204" pitchFamily="34" charset="0"/>
            </a:endParaRPr>
          </a:p>
          <a:p>
            <a:pPr lvl="1">
              <a:spcBef>
                <a:spcPts val="0"/>
              </a:spcBef>
              <a:spcAft>
                <a:spcPts val="0"/>
              </a:spcAft>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marL="0" indent="0">
              <a:spcBef>
                <a:spcPts val="0"/>
              </a:spcBef>
              <a:spcAft>
                <a:spcPts val="0"/>
              </a:spcAft>
              <a:buNone/>
            </a:pPr>
            <a:endParaRPr lang="en-GB" sz="1200" b="1" dirty="0">
              <a:latin typeface="+mn-lt"/>
              <a:ea typeface="MS Gothic" panose="020B0609070205080204" pitchFamily="49" charset="-128"/>
              <a:cs typeface="Arial" panose="020B0604020202020204" pitchFamily="34" charset="0"/>
            </a:endParaRPr>
          </a:p>
          <a:p>
            <a:pPr marL="324000" lvl="1" indent="0">
              <a:spcBef>
                <a:spcPts val="600"/>
              </a:spcBef>
              <a:buNone/>
            </a:pPr>
            <a:endParaRPr lang="en-GB" sz="1200" b="1" dirty="0">
              <a:latin typeface="+mn-lt"/>
              <a:ea typeface="MS Gothic" panose="020B0609070205080204" pitchFamily="49" charset="-128"/>
              <a:cs typeface="Arial" panose="020B0604020202020204" pitchFamily="34" charset="0"/>
            </a:endParaRPr>
          </a:p>
          <a:p>
            <a:pPr lvl="1">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IE" sz="1200" dirty="0"/>
          </a:p>
        </p:txBody>
      </p:sp>
    </p:spTree>
    <p:extLst>
      <p:ext uri="{BB962C8B-B14F-4D97-AF65-F5344CB8AC3E}">
        <p14:creationId xmlns:p14="http://schemas.microsoft.com/office/powerpoint/2010/main" val="1208195772"/>
      </p:ext>
    </p:extLst>
  </p:cSld>
  <p:clrMapOvr>
    <a:masterClrMapping/>
  </p:clrMapOvr>
  <mc:AlternateContent xmlns:mc="http://schemas.openxmlformats.org/markup-compatibility/2006" xmlns:p14="http://schemas.microsoft.com/office/powerpoint/2010/main">
    <mc:Choice Requires="p14">
      <p:transition spd="slow" p14:dur="2000" advTm="60638"/>
    </mc:Choice>
    <mc:Fallback xmlns="">
      <p:transition spd="slow" advTm="6063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A3E7845-318E-4C43-AE2C-79D456B75D43}"/>
              </a:ext>
            </a:extLst>
          </p:cNvPr>
          <p:cNvSpPr>
            <a:spLocks noGrp="1"/>
          </p:cNvSpPr>
          <p:nvPr>
            <p:ph type="title"/>
          </p:nvPr>
        </p:nvSpPr>
        <p:spPr>
          <a:xfrm>
            <a:off x="838200" y="401221"/>
            <a:ext cx="10515600" cy="1348065"/>
          </a:xfrm>
        </p:spPr>
        <p:txBody>
          <a:bodyPr>
            <a:normAutofit/>
          </a:bodyPr>
          <a:lstStyle/>
          <a:p>
            <a:r>
              <a:rPr lang="en-GB" sz="5400" b="1" dirty="0">
                <a:solidFill>
                  <a:srgbClr val="FFFFFF"/>
                </a:solidFill>
              </a:rPr>
              <a:t>Planned Maintenance- Balgaddy  </a:t>
            </a:r>
            <a:endParaRPr lang="en-IE" sz="5400" b="1" dirty="0">
              <a:solidFill>
                <a:srgbClr val="FFFFFF"/>
              </a:solidFill>
            </a:endParaRPr>
          </a:p>
        </p:txBody>
      </p:sp>
      <p:sp>
        <p:nvSpPr>
          <p:cNvPr id="4" name="Content Placeholder 3">
            <a:extLst>
              <a:ext uri="{FF2B5EF4-FFF2-40B4-BE49-F238E27FC236}">
                <a16:creationId xmlns:a16="http://schemas.microsoft.com/office/drawing/2014/main" id="{E315C9A9-1E36-41D9-A0F0-D2555CD202CC}"/>
              </a:ext>
            </a:extLst>
          </p:cNvPr>
          <p:cNvSpPr>
            <a:spLocks noGrp="1"/>
          </p:cNvSpPr>
          <p:nvPr>
            <p:ph idx="1"/>
          </p:nvPr>
        </p:nvSpPr>
        <p:spPr>
          <a:xfrm>
            <a:off x="314325" y="2347414"/>
            <a:ext cx="11449050" cy="4276906"/>
          </a:xfrm>
        </p:spPr>
        <p:txBody>
          <a:bodyPr>
            <a:normAutofit/>
          </a:bodyPr>
          <a:lstStyle/>
          <a:p>
            <a:pPr marL="457200" lvl="1" indent="0">
              <a:spcBef>
                <a:spcPts val="0"/>
              </a:spcBef>
              <a:spcAft>
                <a:spcPts val="0"/>
              </a:spcAft>
              <a:buNone/>
            </a:pPr>
            <a:r>
              <a:rPr lang="en-GB" sz="1800" b="1" dirty="0">
                <a:ea typeface="MS Gothic" panose="020B0609070205080204" pitchFamily="49" charset="-128"/>
                <a:cs typeface="Arial" panose="020B0604020202020204" pitchFamily="34" charset="0"/>
              </a:rPr>
              <a:t>Roofing Works </a:t>
            </a:r>
          </a:p>
          <a:p>
            <a:pPr lvl="3">
              <a:spcBef>
                <a:spcPts val="0"/>
              </a:spcBef>
              <a:spcAft>
                <a:spcPts val="0"/>
              </a:spcAft>
            </a:pPr>
            <a:r>
              <a:rPr lang="en-GB" dirty="0">
                <a:ea typeface="MS Gothic" panose="020B0609070205080204" pitchFamily="49" charset="-128"/>
                <a:cs typeface="Arial" panose="020B0604020202020204" pitchFamily="34" charset="0"/>
              </a:rPr>
              <a:t>Roofing repair works identified, and contractors appointed for </a:t>
            </a:r>
          </a:p>
          <a:p>
            <a:pPr lvl="4">
              <a:spcBef>
                <a:spcPts val="0"/>
              </a:spcBef>
              <a:spcAft>
                <a:spcPts val="0"/>
              </a:spcAft>
            </a:pPr>
            <a:r>
              <a:rPr lang="en-GB" dirty="0">
                <a:ea typeface="MS Gothic" panose="020B0609070205080204" pitchFamily="49" charset="-128"/>
                <a:cs typeface="Arial" panose="020B0604020202020204" pitchFamily="34" charset="0"/>
              </a:rPr>
              <a:t>Tor an Rí – flat roofed properties</a:t>
            </a:r>
          </a:p>
          <a:p>
            <a:pPr lvl="4">
              <a:spcBef>
                <a:spcPts val="0"/>
              </a:spcBef>
              <a:spcAft>
                <a:spcPts val="0"/>
              </a:spcAft>
            </a:pPr>
            <a:r>
              <a:rPr lang="en-GB" dirty="0">
                <a:ea typeface="MS Gothic" panose="020B0609070205080204" pitchFamily="49" charset="-128"/>
                <a:cs typeface="Arial" panose="020B0604020202020204" pitchFamily="34" charset="0"/>
              </a:rPr>
              <a:t>Méile an Rí Drive – apartment units</a:t>
            </a:r>
          </a:p>
          <a:p>
            <a:pPr lvl="4">
              <a:spcBef>
                <a:spcPts val="0"/>
              </a:spcBef>
              <a:spcAft>
                <a:spcPts val="0"/>
              </a:spcAft>
            </a:pPr>
            <a:endParaRPr lang="en-GB" dirty="0">
              <a:ea typeface="MS Gothic" panose="020B0609070205080204" pitchFamily="49" charset="-128"/>
              <a:cs typeface="Arial" panose="020B0604020202020204" pitchFamily="34" charset="0"/>
            </a:endParaRPr>
          </a:p>
          <a:p>
            <a:pPr lvl="3">
              <a:spcBef>
                <a:spcPts val="0"/>
              </a:spcBef>
              <a:spcAft>
                <a:spcPts val="0"/>
              </a:spcAft>
            </a:pPr>
            <a:endParaRPr lang="en-GB" b="1" dirty="0">
              <a:ea typeface="MS Gothic" panose="020B0609070205080204" pitchFamily="49" charset="-128"/>
              <a:cs typeface="Arial" panose="020B0604020202020204" pitchFamily="34" charset="0"/>
            </a:endParaRPr>
          </a:p>
          <a:p>
            <a:pPr marL="457200" lvl="1" indent="0">
              <a:spcBef>
                <a:spcPts val="0"/>
              </a:spcBef>
              <a:spcAft>
                <a:spcPts val="0"/>
              </a:spcAft>
              <a:buNone/>
            </a:pPr>
            <a:r>
              <a:rPr lang="en-GB" sz="1800" b="1" dirty="0">
                <a:ea typeface="MS Gothic" panose="020B0609070205080204" pitchFamily="49" charset="-128"/>
                <a:cs typeface="Arial" panose="020B0604020202020204" pitchFamily="34" charset="0"/>
              </a:rPr>
              <a:t>Energy Efficiency Retrofit Programme</a:t>
            </a:r>
          </a:p>
          <a:p>
            <a:pPr lvl="3">
              <a:spcBef>
                <a:spcPts val="0"/>
              </a:spcBef>
              <a:spcAft>
                <a:spcPts val="0"/>
              </a:spcAft>
            </a:pPr>
            <a:r>
              <a:rPr lang="en-GB" dirty="0">
                <a:ea typeface="MS Gothic" panose="020B0609070205080204" pitchFamily="49" charset="-128"/>
                <a:cs typeface="Arial" panose="020B0604020202020204" pitchFamily="34" charset="0"/>
              </a:rPr>
              <a:t>BER surveys completed on properties in Tor an Rí Walk and Lane.</a:t>
            </a:r>
          </a:p>
          <a:p>
            <a:pPr lvl="3">
              <a:spcBef>
                <a:spcPts val="0"/>
              </a:spcBef>
              <a:spcAft>
                <a:spcPts val="0"/>
              </a:spcAft>
            </a:pPr>
            <a:r>
              <a:rPr lang="en-GB" dirty="0">
                <a:ea typeface="MS Gothic" panose="020B0609070205080204" pitchFamily="49" charset="-128"/>
                <a:cs typeface="Arial" panose="020B0604020202020204" pitchFamily="34" charset="0"/>
              </a:rPr>
              <a:t>Tender documentation currently being prepared. </a:t>
            </a:r>
          </a:p>
          <a:p>
            <a:pPr lvl="3">
              <a:spcBef>
                <a:spcPts val="0"/>
              </a:spcBef>
              <a:spcAft>
                <a:spcPts val="0"/>
              </a:spcAft>
            </a:pPr>
            <a:r>
              <a:rPr lang="en-GB" dirty="0">
                <a:ea typeface="MS Gothic" panose="020B0609070205080204" pitchFamily="49" charset="-128"/>
                <a:cs typeface="Arial" panose="020B0604020202020204" pitchFamily="34" charset="0"/>
              </a:rPr>
              <a:t>Award works Q1-2024</a:t>
            </a:r>
          </a:p>
          <a:p>
            <a:pPr lvl="3">
              <a:spcBef>
                <a:spcPts val="0"/>
              </a:spcBef>
              <a:spcAft>
                <a:spcPts val="0"/>
              </a:spcAft>
            </a:pPr>
            <a:endParaRPr lang="en-GB" dirty="0">
              <a:ea typeface="MS Gothic" panose="020B0609070205080204" pitchFamily="49" charset="-128"/>
              <a:cs typeface="Arial" panose="020B0604020202020204" pitchFamily="34" charset="0"/>
            </a:endParaRPr>
          </a:p>
          <a:p>
            <a:pPr marL="1371600" lvl="3" indent="0">
              <a:spcBef>
                <a:spcPts val="0"/>
              </a:spcBef>
              <a:spcAft>
                <a:spcPts val="0"/>
              </a:spcAft>
              <a:buNone/>
            </a:pPr>
            <a:endParaRPr lang="en-GB" dirty="0">
              <a:ea typeface="MS Gothic" panose="020B0609070205080204" pitchFamily="49" charset="-128"/>
              <a:cs typeface="Arial" panose="020B0604020202020204" pitchFamily="34" charset="0"/>
            </a:endParaRPr>
          </a:p>
          <a:p>
            <a:pPr lvl="1">
              <a:spcBef>
                <a:spcPts val="0"/>
              </a:spcBef>
              <a:spcAft>
                <a:spcPts val="0"/>
              </a:spcAft>
              <a:buFont typeface="Wingdings" panose="05000000000000000000" pitchFamily="2" charset="2"/>
              <a:buChar char="q"/>
            </a:pPr>
            <a:endParaRPr lang="en-GB" sz="1600" dirty="0">
              <a:latin typeface="+mn-lt"/>
            </a:endParaRPr>
          </a:p>
          <a:p>
            <a:pPr lvl="3">
              <a:spcBef>
                <a:spcPts val="0"/>
              </a:spcBef>
              <a:spcAft>
                <a:spcPts val="0"/>
              </a:spcAft>
            </a:pPr>
            <a:endParaRPr lang="en-GB" sz="1200" dirty="0">
              <a:latin typeface="+mj-lt"/>
              <a:ea typeface="MS Gothic" panose="020B0609070205080204" pitchFamily="49" charset="-128"/>
              <a:cs typeface="Arial" panose="020B0604020202020204" pitchFamily="34" charset="0"/>
            </a:endParaRPr>
          </a:p>
          <a:p>
            <a:pPr lvl="1">
              <a:spcBef>
                <a:spcPts val="0"/>
              </a:spcBef>
              <a:spcAft>
                <a:spcPts val="0"/>
              </a:spcAft>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marL="0" indent="0">
              <a:spcBef>
                <a:spcPts val="0"/>
              </a:spcBef>
              <a:spcAft>
                <a:spcPts val="0"/>
              </a:spcAft>
              <a:buNone/>
            </a:pPr>
            <a:endParaRPr lang="en-GB" sz="1200" b="1" dirty="0">
              <a:latin typeface="+mn-lt"/>
              <a:ea typeface="MS Gothic" panose="020B0609070205080204" pitchFamily="49" charset="-128"/>
              <a:cs typeface="Arial" panose="020B0604020202020204" pitchFamily="34" charset="0"/>
            </a:endParaRPr>
          </a:p>
          <a:p>
            <a:pPr marL="324000" lvl="1" indent="0">
              <a:spcBef>
                <a:spcPts val="600"/>
              </a:spcBef>
              <a:buNone/>
            </a:pPr>
            <a:endParaRPr lang="en-GB" sz="1200" b="1" dirty="0">
              <a:latin typeface="+mn-lt"/>
              <a:ea typeface="MS Gothic" panose="020B0609070205080204" pitchFamily="49" charset="-128"/>
              <a:cs typeface="Arial" panose="020B0604020202020204" pitchFamily="34" charset="0"/>
            </a:endParaRPr>
          </a:p>
          <a:p>
            <a:pPr lvl="1">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IE" sz="1200" dirty="0"/>
          </a:p>
        </p:txBody>
      </p:sp>
    </p:spTree>
    <p:extLst>
      <p:ext uri="{BB962C8B-B14F-4D97-AF65-F5344CB8AC3E}">
        <p14:creationId xmlns:p14="http://schemas.microsoft.com/office/powerpoint/2010/main" val="81008256"/>
      </p:ext>
    </p:extLst>
  </p:cSld>
  <p:clrMapOvr>
    <a:masterClrMapping/>
  </p:clrMapOvr>
  <mc:AlternateContent xmlns:mc="http://schemas.openxmlformats.org/markup-compatibility/2006" xmlns:p14="http://schemas.microsoft.com/office/powerpoint/2010/main">
    <mc:Choice Requires="p14">
      <p:transition spd="slow" p14:dur="2000" advTm="60638"/>
    </mc:Choice>
    <mc:Fallback xmlns="">
      <p:transition spd="slow" advTm="6063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16">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white building with red and orange walls&#10;&#10;Description automatically generated">
            <a:extLst>
              <a:ext uri="{FF2B5EF4-FFF2-40B4-BE49-F238E27FC236}">
                <a16:creationId xmlns:a16="http://schemas.microsoft.com/office/drawing/2014/main" id="{E73BB360-21D3-7C84-5C45-CFEADB175441}"/>
              </a:ext>
            </a:extLst>
          </p:cNvPr>
          <p:cNvPicPr>
            <a:picLocks noChangeAspect="1"/>
          </p:cNvPicPr>
          <p:nvPr/>
        </p:nvPicPr>
        <p:blipFill rotWithShape="1">
          <a:blip r:embed="rId2"/>
          <a:srcRect r="-2" b="8913"/>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4" name="Picture 3" descr="A group of buildings with cars parked in the street&#10;&#10;Description automatically generated">
            <a:extLst>
              <a:ext uri="{FF2B5EF4-FFF2-40B4-BE49-F238E27FC236}">
                <a16:creationId xmlns:a16="http://schemas.microsoft.com/office/drawing/2014/main" id="{64ABCA9E-0C78-8584-E6BD-AEA7FB85DB45}"/>
              </a:ext>
            </a:extLst>
          </p:cNvPr>
          <p:cNvPicPr>
            <a:picLocks noChangeAspect="1"/>
          </p:cNvPicPr>
          <p:nvPr/>
        </p:nvPicPr>
        <p:blipFill rotWithShape="1">
          <a:blip r:embed="rId3"/>
          <a:srcRect t="17529" r="-2" b="29434"/>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7" name="Picture 6" descr="A white building with a crane and a tree&#10;&#10;Description automatically generated">
            <a:extLst>
              <a:ext uri="{FF2B5EF4-FFF2-40B4-BE49-F238E27FC236}">
                <a16:creationId xmlns:a16="http://schemas.microsoft.com/office/drawing/2014/main" id="{89C6004A-A924-4595-C03A-15EAC0B07B06}"/>
              </a:ext>
            </a:extLst>
          </p:cNvPr>
          <p:cNvPicPr>
            <a:picLocks noChangeAspect="1"/>
          </p:cNvPicPr>
          <p:nvPr/>
        </p:nvPicPr>
        <p:blipFill rotWithShape="1">
          <a:blip r:embed="rId4"/>
          <a:srcRect t="31682" r="-2" b="1652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40" name="Freeform: Shape 18">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41" name="Freeform: Shape 20">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2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2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09ED099-0C0F-E723-AD10-7A1B187C4E50}"/>
              </a:ext>
            </a:extLst>
          </p:cNvPr>
          <p:cNvSpPr txBox="1"/>
          <p:nvPr/>
        </p:nvSpPr>
        <p:spPr>
          <a:xfrm>
            <a:off x="448056" y="2258568"/>
            <a:ext cx="3092098" cy="392277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t>Painting in Tor an Rí</a:t>
            </a:r>
          </a:p>
          <a:p>
            <a:pPr lvl="1" indent="-228600">
              <a:lnSpc>
                <a:spcPct val="90000"/>
              </a:lnSpc>
              <a:spcAft>
                <a:spcPts val="600"/>
              </a:spcAft>
              <a:buFont typeface="Arial" panose="020B0604020202020204" pitchFamily="34" charset="0"/>
              <a:buChar char="•"/>
            </a:pPr>
            <a:r>
              <a:rPr lang="en-GB" dirty="0"/>
              <a:t>Works on 57 properties in Tor and Rí completed</a:t>
            </a:r>
          </a:p>
          <a:p>
            <a:pPr lvl="1" indent="-228600">
              <a:lnSpc>
                <a:spcPct val="90000"/>
              </a:lnSpc>
              <a:spcAft>
                <a:spcPts val="600"/>
              </a:spcAft>
              <a:buFont typeface="Arial" panose="020B0604020202020204" pitchFamily="34" charset="0"/>
              <a:buChar char="•"/>
            </a:pPr>
            <a:r>
              <a:rPr lang="en-GB" dirty="0"/>
              <a:t>Extent and award of painting works for Tor An Ri Walk, Méile an Rí and Foxdene Avenue Q1-2024</a:t>
            </a:r>
          </a:p>
          <a:p>
            <a:pPr lvl="1" indent="-228600">
              <a:lnSpc>
                <a:spcPct val="90000"/>
              </a:lnSpc>
              <a:spcAft>
                <a:spcPts val="600"/>
              </a:spcAft>
              <a:buFont typeface="Arial" panose="020B0604020202020204" pitchFamily="34" charset="0"/>
              <a:buChar char="•"/>
            </a:pPr>
            <a:r>
              <a:rPr lang="en-GB" dirty="0"/>
              <a:t>Commencement of works Q2-2024.</a:t>
            </a:r>
          </a:p>
          <a:p>
            <a:pPr lvl="1" indent="-228600">
              <a:lnSpc>
                <a:spcPct val="90000"/>
              </a:lnSpc>
              <a:spcAft>
                <a:spcPts val="600"/>
              </a:spcAft>
              <a:buFont typeface="Arial" panose="020B0604020202020204" pitchFamily="34" charset="0"/>
              <a:buChar char="•"/>
            </a:pPr>
            <a:endParaRPr lang="en-US" sz="1700" dirty="0"/>
          </a:p>
        </p:txBody>
      </p:sp>
      <p:pic>
        <p:nvPicPr>
          <p:cNvPr id="6" name="Picture 5" descr="A person leaning over a fence&#10;&#10;Description automatically generated">
            <a:extLst>
              <a:ext uri="{FF2B5EF4-FFF2-40B4-BE49-F238E27FC236}">
                <a16:creationId xmlns:a16="http://schemas.microsoft.com/office/drawing/2014/main" id="{A11C0AE7-67E0-7497-E576-06F17A403F45}"/>
              </a:ext>
            </a:extLst>
          </p:cNvPr>
          <p:cNvPicPr>
            <a:picLocks noChangeAspect="1"/>
          </p:cNvPicPr>
          <p:nvPr/>
        </p:nvPicPr>
        <p:blipFill rotWithShape="1">
          <a:blip r:embed="rId5"/>
          <a:srcRect t="11083" r="2" b="35631"/>
          <a:stretch/>
        </p:blipFill>
        <p:spPr>
          <a:xfrm>
            <a:off x="7381690" y="-75429"/>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4028949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3E7845-318E-4C43-AE2C-79D456B75D43}"/>
              </a:ext>
            </a:extLst>
          </p:cNvPr>
          <p:cNvSpPr>
            <a:spLocks noGrp="1"/>
          </p:cNvSpPr>
          <p:nvPr>
            <p:ph type="title"/>
          </p:nvPr>
        </p:nvSpPr>
        <p:spPr>
          <a:xfrm>
            <a:off x="287867" y="701950"/>
            <a:ext cx="5120561" cy="1325563"/>
          </a:xfrm>
        </p:spPr>
        <p:txBody>
          <a:bodyPr>
            <a:normAutofit/>
          </a:bodyPr>
          <a:lstStyle/>
          <a:p>
            <a:r>
              <a:rPr lang="en-GB" b="1" dirty="0"/>
              <a:t>Permeability Routes</a:t>
            </a:r>
            <a:endParaRPr lang="en-IE" b="1" dirty="0"/>
          </a:p>
        </p:txBody>
      </p:sp>
      <p:sp>
        <p:nvSpPr>
          <p:cNvPr id="3" name="Content Placeholder 2">
            <a:extLst>
              <a:ext uri="{FF2B5EF4-FFF2-40B4-BE49-F238E27FC236}">
                <a16:creationId xmlns:a16="http://schemas.microsoft.com/office/drawing/2014/main" id="{BDF88CC7-0327-4738-B2A1-3FF2219DD947}"/>
              </a:ext>
            </a:extLst>
          </p:cNvPr>
          <p:cNvSpPr>
            <a:spLocks noGrp="1"/>
          </p:cNvSpPr>
          <p:nvPr>
            <p:ph idx="1"/>
          </p:nvPr>
        </p:nvSpPr>
        <p:spPr>
          <a:xfrm>
            <a:off x="316155" y="2774671"/>
            <a:ext cx="7162627" cy="3303868"/>
          </a:xfrm>
        </p:spPr>
        <p:txBody>
          <a:bodyPr anchorCtr="0">
            <a:normAutofit/>
          </a:bodyPr>
          <a:lstStyle/>
          <a:p>
            <a:pPr marL="0" indent="0">
              <a:buNone/>
            </a:pPr>
            <a:r>
              <a:rPr lang="en-GB" dirty="0">
                <a:latin typeface="+mn-lt"/>
              </a:rPr>
              <a:t>Tór an Rí &amp; Méile an Rí to Thomas Omer Way</a:t>
            </a:r>
          </a:p>
          <a:p>
            <a:pPr marL="0" lvl="0" indent="0">
              <a:buNone/>
            </a:pPr>
            <a:endParaRPr lang="en-GB" sz="18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rPr>
              <a:t>Contractor has commenced works with footpath base constructed.</a:t>
            </a:r>
          </a:p>
          <a:p>
            <a:pPr marL="342900" lvl="0" indent="-342900">
              <a:buFont typeface="Symbol" panose="05050102010706020507" pitchFamily="18" charset="2"/>
              <a:buChar char=""/>
            </a:pPr>
            <a:r>
              <a:rPr lang="en-GB" sz="1800" dirty="0">
                <a:latin typeface="Calibri" panose="020F0502020204030204" pitchFamily="34" charset="0"/>
                <a:ea typeface="Times New Roman" panose="02020603050405020304" pitchFamily="18" charset="0"/>
              </a:rPr>
              <a:t>Full completion</a:t>
            </a:r>
            <a:r>
              <a:rPr lang="en-GB" sz="1800" dirty="0">
                <a:effectLst/>
                <a:latin typeface="Calibri" panose="020F0502020204030204" pitchFamily="34" charset="0"/>
                <a:ea typeface="Times New Roman" panose="02020603050405020304" pitchFamily="18" charset="0"/>
              </a:rPr>
              <a:t> expected Q1-2024. </a:t>
            </a:r>
          </a:p>
          <a:p>
            <a:endParaRPr lang="en-GB" dirty="0">
              <a:latin typeface="+mn-lt"/>
            </a:endParaRPr>
          </a:p>
          <a:p>
            <a:endParaRPr lang="en-GB" dirty="0">
              <a:latin typeface="+mn-lt"/>
            </a:endParaRPr>
          </a:p>
        </p:txBody>
      </p:sp>
      <p:sp>
        <p:nvSpPr>
          <p:cNvPr id="19" name="Oval 1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AA56A25-4742-4810-B90A-A9EA1116FDF0}"/>
              </a:ext>
            </a:extLst>
          </p:cNvPr>
          <p:cNvPicPr>
            <a:picLocks noChangeAspect="1"/>
          </p:cNvPicPr>
          <p:nvPr/>
        </p:nvPicPr>
        <p:blipFill rotWithShape="1">
          <a:blip r:embed="rId3"/>
          <a:srcRect l="148" r="14147"/>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1" name="Arc 2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3515316-2DF7-4C2A-9769-01550D7438CF}"/>
              </a:ext>
            </a:extLst>
          </p:cNvPr>
          <p:cNvPicPr>
            <a:picLocks noChangeAspect="1"/>
          </p:cNvPicPr>
          <p:nvPr/>
        </p:nvPicPr>
        <p:blipFill rotWithShape="1">
          <a:blip r:embed="rId4"/>
          <a:srcRect l="4066" r="7008" b="-4"/>
          <a:stretch/>
        </p:blipFill>
        <p:spPr>
          <a:xfrm>
            <a:off x="7115173" y="178392"/>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4253041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DFC80-85ED-3DC9-7983-77AC10354E3F}"/>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id="{B1C67666-5FD8-BCDE-683E-DE2557215965}"/>
              </a:ext>
            </a:extLst>
          </p:cNvPr>
          <p:cNvSpPr>
            <a:spLocks noGrp="1"/>
          </p:cNvSpPr>
          <p:nvPr>
            <p:ph idx="1"/>
          </p:nvPr>
        </p:nvSpPr>
        <p:spPr/>
        <p:txBody>
          <a:bodyPr/>
          <a:lstStyle/>
          <a:p>
            <a:endParaRPr lang="en-IE" dirty="0"/>
          </a:p>
        </p:txBody>
      </p:sp>
      <p:pic>
        <p:nvPicPr>
          <p:cNvPr id="4" name="Picture 3">
            <a:extLst>
              <a:ext uri="{FF2B5EF4-FFF2-40B4-BE49-F238E27FC236}">
                <a16:creationId xmlns:a16="http://schemas.microsoft.com/office/drawing/2014/main" id="{544900C2-CEBD-FA91-3FEC-6015916AE4A3}"/>
              </a:ext>
            </a:extLst>
          </p:cNvPr>
          <p:cNvPicPr>
            <a:picLocks noChangeAspect="1"/>
          </p:cNvPicPr>
          <p:nvPr/>
        </p:nvPicPr>
        <p:blipFill>
          <a:blip r:embed="rId2"/>
          <a:stretch>
            <a:fillRect/>
          </a:stretch>
        </p:blipFill>
        <p:spPr>
          <a:xfrm>
            <a:off x="0" y="-23664"/>
            <a:ext cx="12234068" cy="6881664"/>
          </a:xfrm>
          <a:prstGeom prst="rect">
            <a:avLst/>
          </a:prstGeom>
        </p:spPr>
      </p:pic>
    </p:spTree>
    <p:extLst>
      <p:ext uri="{BB962C8B-B14F-4D97-AF65-F5344CB8AC3E}">
        <p14:creationId xmlns:p14="http://schemas.microsoft.com/office/powerpoint/2010/main" val="1145503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A3E7845-318E-4C43-AE2C-79D456B75D43}"/>
              </a:ext>
            </a:extLst>
          </p:cNvPr>
          <p:cNvSpPr>
            <a:spLocks noGrp="1"/>
          </p:cNvSpPr>
          <p:nvPr>
            <p:ph type="title"/>
          </p:nvPr>
        </p:nvSpPr>
        <p:spPr>
          <a:xfrm>
            <a:off x="838200" y="401221"/>
            <a:ext cx="10515600" cy="1348065"/>
          </a:xfrm>
        </p:spPr>
        <p:txBody>
          <a:bodyPr>
            <a:normAutofit/>
          </a:bodyPr>
          <a:lstStyle/>
          <a:p>
            <a:r>
              <a:rPr lang="en-GB" sz="5400" b="1" dirty="0">
                <a:solidFill>
                  <a:srgbClr val="FFFFFF"/>
                </a:solidFill>
              </a:rPr>
              <a:t>New Estate Management Structure </a:t>
            </a:r>
            <a:endParaRPr lang="en-IE" sz="5400" b="1" dirty="0">
              <a:solidFill>
                <a:srgbClr val="FFFFFF"/>
              </a:solidFill>
            </a:endParaRPr>
          </a:p>
        </p:txBody>
      </p:sp>
      <p:sp>
        <p:nvSpPr>
          <p:cNvPr id="4" name="Content Placeholder 3">
            <a:extLst>
              <a:ext uri="{FF2B5EF4-FFF2-40B4-BE49-F238E27FC236}">
                <a16:creationId xmlns:a16="http://schemas.microsoft.com/office/drawing/2014/main" id="{E315C9A9-1E36-41D9-A0F0-D2555CD202CC}"/>
              </a:ext>
            </a:extLst>
          </p:cNvPr>
          <p:cNvSpPr>
            <a:spLocks noGrp="1"/>
          </p:cNvSpPr>
          <p:nvPr>
            <p:ph idx="1"/>
          </p:nvPr>
        </p:nvSpPr>
        <p:spPr>
          <a:xfrm>
            <a:off x="314325" y="2347414"/>
            <a:ext cx="11449050" cy="4276906"/>
          </a:xfrm>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endParaRPr kumimoji="0" lang="en-I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r>
              <a:rPr lang="en-IE" sz="2400" dirty="0">
                <a:solidFill>
                  <a:prstClr val="black"/>
                </a:solidFill>
                <a:ea typeface="Calibri" panose="020F0502020204030204" pitchFamily="34" charset="0"/>
              </a:rPr>
              <a:t>New Community Safety Officers and New Housing Officers will be assigned in Q1 2024 </a:t>
            </a:r>
          </a:p>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endParaRPr lang="en-IE" sz="2400" dirty="0">
              <a:solidFill>
                <a:prstClr val="black"/>
              </a:solidFill>
              <a:ea typeface="Calibri" panose="020F0502020204030204" pitchFamily="34" charset="0"/>
            </a:endParaRPr>
          </a:p>
          <a:p>
            <a:pPr>
              <a:defRPr/>
            </a:pPr>
            <a:r>
              <a:rPr lang="en-IE" sz="2400" dirty="0">
                <a:solidFill>
                  <a:prstClr val="black"/>
                </a:solidFill>
              </a:rPr>
              <a:t>Additional resource to existing Estate Management and Anti-social Officers </a:t>
            </a:r>
          </a:p>
          <a:p>
            <a:pPr>
              <a:defRPr/>
            </a:pPr>
            <a:endParaRPr lang="en-IE" sz="2400" dirty="0">
              <a:solidFill>
                <a:prstClr val="black"/>
              </a:solidFill>
            </a:endParaRPr>
          </a:p>
          <a:p>
            <a:pPr>
              <a:defRPr/>
            </a:pPr>
            <a:endParaRPr lang="en-GB" sz="2400" dirty="0"/>
          </a:p>
          <a:p>
            <a:pPr lvl="3">
              <a:spcBef>
                <a:spcPts val="0"/>
              </a:spcBef>
              <a:spcAft>
                <a:spcPts val="0"/>
              </a:spcAft>
            </a:pPr>
            <a:endParaRPr lang="en-GB" sz="1200" dirty="0">
              <a:latin typeface="+mj-lt"/>
              <a:ea typeface="MS Gothic" panose="020B0609070205080204" pitchFamily="49" charset="-128"/>
              <a:cs typeface="Arial" panose="020B0604020202020204" pitchFamily="34" charset="0"/>
            </a:endParaRPr>
          </a:p>
          <a:p>
            <a:pPr lvl="1">
              <a:spcBef>
                <a:spcPts val="0"/>
              </a:spcBef>
              <a:spcAft>
                <a:spcPts val="0"/>
              </a:spcAft>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marL="0" indent="0">
              <a:spcBef>
                <a:spcPts val="0"/>
              </a:spcBef>
              <a:spcAft>
                <a:spcPts val="0"/>
              </a:spcAft>
              <a:buNone/>
            </a:pPr>
            <a:endParaRPr lang="en-GB" sz="1200" b="1" dirty="0">
              <a:latin typeface="+mn-lt"/>
              <a:ea typeface="MS Gothic" panose="020B0609070205080204" pitchFamily="49" charset="-128"/>
              <a:cs typeface="Arial" panose="020B0604020202020204" pitchFamily="34" charset="0"/>
            </a:endParaRPr>
          </a:p>
          <a:p>
            <a:pPr marL="324000" lvl="1" indent="0">
              <a:spcBef>
                <a:spcPts val="600"/>
              </a:spcBef>
              <a:buNone/>
            </a:pPr>
            <a:endParaRPr lang="en-GB" sz="1200" b="1" dirty="0">
              <a:latin typeface="+mn-lt"/>
              <a:ea typeface="MS Gothic" panose="020B0609070205080204" pitchFamily="49" charset="-128"/>
              <a:cs typeface="Arial" panose="020B0604020202020204" pitchFamily="34" charset="0"/>
            </a:endParaRPr>
          </a:p>
          <a:p>
            <a:pPr lvl="1">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buFont typeface="Arial" panose="020B0604020202020204" pitchFamily="34" charset="0"/>
              <a:buChar char="•"/>
            </a:pPr>
            <a:endParaRPr lang="en-GB" sz="1200" dirty="0">
              <a:latin typeface="+mn-lt"/>
              <a:ea typeface="MS Gothic" panose="020B0609070205080204" pitchFamily="49" charset="-128"/>
              <a:cs typeface="Arial" panose="020B0604020202020204" pitchFamily="34" charset="0"/>
            </a:endParaRPr>
          </a:p>
          <a:p>
            <a:pPr>
              <a:spcBef>
                <a:spcPts val="600"/>
              </a:spcBef>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GB" sz="1200" dirty="0">
              <a:latin typeface="+mn-lt"/>
              <a:ea typeface="MS Gothic" panose="020B0609070205080204" pitchFamily="49" charset="-128"/>
              <a:cs typeface="Arial" panose="020B0604020202020204" pitchFamily="34" charset="0"/>
            </a:endParaRPr>
          </a:p>
          <a:p>
            <a:pPr marL="0" indent="0">
              <a:spcBef>
                <a:spcPts val="600"/>
              </a:spcBef>
              <a:spcAft>
                <a:spcPts val="600"/>
              </a:spcAft>
              <a:buNone/>
            </a:pPr>
            <a:endParaRPr lang="en-IE" sz="1200" dirty="0"/>
          </a:p>
        </p:txBody>
      </p:sp>
    </p:spTree>
    <p:extLst>
      <p:ext uri="{BB962C8B-B14F-4D97-AF65-F5344CB8AC3E}">
        <p14:creationId xmlns:p14="http://schemas.microsoft.com/office/powerpoint/2010/main" val="293116160"/>
      </p:ext>
    </p:extLst>
  </p:cSld>
  <p:clrMapOvr>
    <a:masterClrMapping/>
  </p:clrMapOvr>
  <mc:AlternateContent xmlns:mc="http://schemas.openxmlformats.org/markup-compatibility/2006" xmlns:p14="http://schemas.microsoft.com/office/powerpoint/2010/main">
    <mc:Choice Requires="p14">
      <p:transition spd="slow" p14:dur="2000" advTm="60638"/>
    </mc:Choice>
    <mc:Fallback xmlns="">
      <p:transition spd="slow" advTm="60638"/>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5570</TotalTime>
  <Words>563</Words>
  <Application>Microsoft Office PowerPoint</Application>
  <PresentationFormat>Widescreen</PresentationFormat>
  <Paragraphs>148</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MS Gothic</vt:lpstr>
      <vt:lpstr>Arial</vt:lpstr>
      <vt:lpstr>Calibri</vt:lpstr>
      <vt:lpstr>Calibri Light</vt:lpstr>
      <vt:lpstr>Symbol</vt:lpstr>
      <vt:lpstr>Wingdings</vt:lpstr>
      <vt:lpstr>Office Theme</vt:lpstr>
      <vt:lpstr>Balgaddy Estate Quarter 4 2023</vt:lpstr>
      <vt:lpstr>Allocations and Relets 2023 </vt:lpstr>
      <vt:lpstr>Response Maintenance  2023</vt:lpstr>
      <vt:lpstr>Housing Maintenance Operations - Balgaddy  </vt:lpstr>
      <vt:lpstr>Planned Maintenance- Balgaddy  </vt:lpstr>
      <vt:lpstr>PowerPoint Presentation</vt:lpstr>
      <vt:lpstr>Permeability Routes</vt:lpstr>
      <vt:lpstr>PowerPoint Presentation</vt:lpstr>
      <vt:lpstr>New Estate Management Structure </vt:lpstr>
      <vt:lpstr>Estate Management Initiatives </vt:lpstr>
      <vt:lpstr>Balgaddy Higher Level Working Group</vt:lpstr>
      <vt:lpstr>Balgaddy Working Group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Balgaddy UPDATE  Area Committee Meeting 20th December  2022</dc:title>
  <dc:creator>Elaine Leech</dc:creator>
  <cp:lastModifiedBy>Mary Connell</cp:lastModifiedBy>
  <cp:revision>36</cp:revision>
  <dcterms:created xsi:type="dcterms:W3CDTF">2022-12-19T15:27:27Z</dcterms:created>
  <dcterms:modified xsi:type="dcterms:W3CDTF">2024-01-22T14:23:59Z</dcterms:modified>
</cp:coreProperties>
</file>