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1"/>
  </p:notesMasterIdLst>
  <p:sldIdLst>
    <p:sldId id="256" r:id="rId2"/>
    <p:sldId id="306" r:id="rId3"/>
    <p:sldId id="301" r:id="rId4"/>
    <p:sldId id="299" r:id="rId5"/>
    <p:sldId id="291" r:id="rId6"/>
    <p:sldId id="302" r:id="rId7"/>
    <p:sldId id="303" r:id="rId8"/>
    <p:sldId id="304" r:id="rId9"/>
    <p:sldId id="300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A8AB1AD-3C2F-4D04-8508-4EA85469FF32}">
          <p14:sldIdLst>
            <p14:sldId id="256"/>
            <p14:sldId id="306"/>
            <p14:sldId id="301"/>
            <p14:sldId id="299"/>
            <p14:sldId id="291"/>
            <p14:sldId id="302"/>
            <p14:sldId id="303"/>
            <p14:sldId id="304"/>
            <p14:sldId id="30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5E00"/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15" autoAdjust="0"/>
  </p:normalViewPr>
  <p:slideViewPr>
    <p:cSldViewPr>
      <p:cViewPr varScale="1">
        <p:scale>
          <a:sx n="108" d="100"/>
          <a:sy n="108" d="100"/>
        </p:scale>
        <p:origin x="170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7FDD7A-D8E6-45C8-8565-330C84914AEB}" type="datetimeFigureOut">
              <a:rPr lang="en-IE" smtClean="0"/>
              <a:t>17/01/2024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CC2B7-1C6F-4514-A595-7DFF288A5AD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15369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4ADEDD-457E-4AEA-852D-CF2C347274D5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09246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242A3C-F739-4D1F-BC6E-001A16BD1B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4B7276E-9DE3-420A-A42A-16F772D638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B5FAF4A-0DD9-442E-BACE-BA5FAE7A31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FD3EC-EA73-4C31-A51F-18326F1D83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4797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72D720-EB16-4A4F-B69B-51D66F10B8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52DA5B-849D-432A-903A-58CA44E2DF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95A8F0-0757-4B32-9C32-A409644BBE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CA28C9-1688-4B4B-92CA-406236D269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5466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4A35C45-B5EB-428C-BBC9-66EF6FEF1D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9F2A04-6336-48F1-BFEA-FB49646594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55AFC1-D3E6-43CC-B9A2-C397E5B56D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ABC85-2498-4DD8-8B76-5176850628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5306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E59F461-243D-4B1C-A461-47CD59FDEE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5439CB-23CF-41DE-B848-29781DB19B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24AC01E-2A7A-4E88-9E57-6181AC3AFE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2F1EE-5F0E-4185-A663-2FE8597F5B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7146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39F510-0723-482A-B13D-0741FD7E63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0ADF503-4621-4C98-AE7D-062E8CAF4E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091EEA-F070-45DF-A1FB-1D6A71D42C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71A45-F2FB-438D-A633-D029B8EA3E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9111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11CE7D-5DD4-4E9C-87FD-61390D35EC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105A7D-ED64-43B9-B718-EE6C1903CE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DD164C-7E66-41BD-A74C-B417C67C4B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187E3-14DC-47DA-AC6E-204EF47062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8668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25EB317-2A1F-48D4-86AA-3DEF07E997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9730088-BE5F-438A-B216-124207771B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AA2FF92-F873-4177-A01C-09F0ACA9E7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3CC59-D654-4453-AEF4-9DDC78FC8A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8802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3DD252C-F6C7-4920-8725-A82D7FA7FF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D86B306-D5B8-4351-AD11-03D915AE8B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4EB83F5-1E8B-4267-9FDE-4DD2220DE3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5ACE3-220D-4437-996F-BC3ACDB0A6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0144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A75959A-FDF7-4D97-B4A4-BA0F875DDF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70369A6-E7DF-4E6D-BCE5-F951AEA2B5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4ED385B-483C-48DB-812B-484A74540B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B7E6C-9B7D-4A01-A8A2-75AC72D668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2393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F61088-B92F-4CEA-9FB2-160379856C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454481-0C98-4335-AC17-20AC037EBB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AC1D3B-D134-42B6-8E60-F341304AE2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AE699E-B285-442B-881B-464373287C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8779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2DBBA0-2FB6-4251-A766-6BECFE23E2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A11C10-F492-4FB8-A656-2695015A02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0430EA-AF9A-42A6-A71A-DB2D808426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00DA9-0873-4D41-AC49-D9D8DC117C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0995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41214EE-DD1E-4792-BAD4-8B6A2B1A4F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5E5FB5-F9A1-4C7A-96FA-8DC3B4C8B5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E8DC36B-4B67-44AD-A045-093CEF5B188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FB3DD72-EA9D-45F3-A48A-371270589ED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42C7D3E-CF30-44D3-8A8D-873CD51CFC1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F3C4D891-3561-4A30-9C1A-7177956E6E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1">
            <a:extLst>
              <a:ext uri="{FF2B5EF4-FFF2-40B4-BE49-F238E27FC236}">
                <a16:creationId xmlns:a16="http://schemas.microsoft.com/office/drawing/2014/main" id="{7D332806-27EC-4256-AC7C-78A34CF98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2">
            <a:extLst>
              <a:ext uri="{FF2B5EF4-FFF2-40B4-BE49-F238E27FC236}">
                <a16:creationId xmlns:a16="http://schemas.microsoft.com/office/drawing/2014/main" id="{C0E0B696-E59F-4E5C-81E4-30ADD581F15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82588" y="2687638"/>
            <a:ext cx="8305800" cy="1752600"/>
          </a:xfrm>
          <a:noFill/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US" altLang="en-US" sz="4800" dirty="0">
                <a:solidFill>
                  <a:schemeClr val="bg1"/>
                </a:solidFill>
              </a:rPr>
              <a:t>2024 Roadworks Programme</a:t>
            </a:r>
          </a:p>
        </p:txBody>
      </p:sp>
      <p:sp>
        <p:nvSpPr>
          <p:cNvPr id="2052" name="Rectangle 33">
            <a:extLst>
              <a:ext uri="{FF2B5EF4-FFF2-40B4-BE49-F238E27FC236}">
                <a16:creationId xmlns:a16="http://schemas.microsoft.com/office/drawing/2014/main" id="{73490459-A12B-48B6-A230-189362E6C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GB" altLang="en-US" sz="2600" dirty="0">
                <a:solidFill>
                  <a:schemeClr val="bg1"/>
                </a:solidFill>
              </a:rPr>
              <a:t>Lucan, Palmerstown/Fonthill</a:t>
            </a:r>
          </a:p>
          <a:p>
            <a:pPr eaLnBrk="1" hangingPunct="1">
              <a:buFontTx/>
              <a:buNone/>
            </a:pPr>
            <a:r>
              <a:rPr lang="en-GB" altLang="en-US" sz="2600" dirty="0">
                <a:solidFill>
                  <a:schemeClr val="bg1"/>
                </a:solidFill>
              </a:rPr>
              <a:t>Area Committee Meeting</a:t>
            </a:r>
            <a:r>
              <a:rPr lang="en-US" altLang="en-US" sz="2600" dirty="0">
                <a:solidFill>
                  <a:schemeClr val="bg1"/>
                </a:solidFill>
              </a:rPr>
              <a:t>- January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5" y="764704"/>
            <a:ext cx="9010834" cy="597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2023 - €8.15m</a:t>
            </a: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2024 - €8.9m</a:t>
            </a:r>
          </a:p>
          <a:p>
            <a:pPr marL="0" indent="0" eaLnBrk="1" hangingPunct="1">
              <a:buNone/>
            </a:pPr>
            <a:endParaRPr lang="en-US" altLang="en-US" sz="2800" dirty="0">
              <a:solidFill>
                <a:srgbClr val="D95E00"/>
              </a:solidFill>
            </a:endParaRP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Road Resurfacing – €3.2m*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Footpath Repairs/Improvements - €3.9m*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Cycle Track Maintenance - €400k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Social Housing Estate Upgrades - €300k 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QBC Upgrades - €100k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Routine Maintenance Works - €1m**</a:t>
            </a: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16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A6D85D-70A7-070E-5F30-9651CB9A6795}"/>
              </a:ext>
            </a:extLst>
          </p:cNvPr>
          <p:cNvSpPr txBox="1"/>
          <p:nvPr/>
        </p:nvSpPr>
        <p:spPr>
          <a:xfrm>
            <a:off x="4132555" y="297401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3BB39A-E052-3377-543B-95AA60AC6F32}"/>
              </a:ext>
            </a:extLst>
          </p:cNvPr>
          <p:cNvSpPr txBox="1"/>
          <p:nvPr/>
        </p:nvSpPr>
        <p:spPr>
          <a:xfrm>
            <a:off x="-396552" y="5903893"/>
            <a:ext cx="95709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0" eaLnBrk="1" hangingPunct="1">
              <a:buNone/>
            </a:pPr>
            <a:r>
              <a:rPr lang="en-US" altLang="en-US" sz="1600" dirty="0">
                <a:solidFill>
                  <a:srgbClr val="D95E00"/>
                </a:solidFill>
              </a:rPr>
              <a:t>* Figure incorporates overhead costs (plant hire, enabling works) and programme contingency</a:t>
            </a:r>
          </a:p>
          <a:p>
            <a:pPr marL="457200" lvl="1" indent="0" eaLnBrk="1" hangingPunct="1">
              <a:buNone/>
            </a:pPr>
            <a:r>
              <a:rPr lang="en-US" altLang="en-US" sz="1600" dirty="0">
                <a:solidFill>
                  <a:srgbClr val="D95E00"/>
                </a:solidFill>
              </a:rPr>
              <a:t>**Includes hedge cutting, line marking, drainage works etc.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56654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4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 – LPNC 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2024 - €2,260,000</a:t>
            </a:r>
          </a:p>
          <a:p>
            <a:pPr marL="0" indent="0" eaLnBrk="1" hangingPunct="1">
              <a:buNone/>
            </a:pPr>
            <a:endParaRPr lang="en-US" altLang="en-US" sz="2800" dirty="0">
              <a:solidFill>
                <a:srgbClr val="D95E00"/>
              </a:solidFill>
            </a:endParaRP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Road Resurfacing – €665,000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Footpath Repairs/Improvements - €915,000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Cycle Track Maintenance - €70,000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QBC Upgrades - €50,000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Social Housing Estate Upgrades - €40,000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Routine Maintenance Works - €250,000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Contingency - €100k</a:t>
            </a:r>
          </a:p>
          <a:p>
            <a:pPr marL="457200" lvl="1" indent="0" eaLnBrk="1" hangingPunct="1">
              <a:buNone/>
            </a:pPr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283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AC2D0EF-7AA1-85F3-B60A-C3052D4618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7744823"/>
              </p:ext>
            </p:extLst>
          </p:nvPr>
        </p:nvGraphicFramePr>
        <p:xfrm>
          <a:off x="755576" y="2201628"/>
          <a:ext cx="6624735" cy="39636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66357">
                  <a:extLst>
                    <a:ext uri="{9D8B030D-6E8A-4147-A177-3AD203B41FA5}">
                      <a16:colId xmlns:a16="http://schemas.microsoft.com/office/drawing/2014/main" val="3379179233"/>
                    </a:ext>
                  </a:extLst>
                </a:gridCol>
                <a:gridCol w="1359814">
                  <a:extLst>
                    <a:ext uri="{9D8B030D-6E8A-4147-A177-3AD203B41FA5}">
                      <a16:colId xmlns:a16="http://schemas.microsoft.com/office/drawing/2014/main" val="4254216947"/>
                    </a:ext>
                  </a:extLst>
                </a:gridCol>
                <a:gridCol w="1359814">
                  <a:extLst>
                    <a:ext uri="{9D8B030D-6E8A-4147-A177-3AD203B41FA5}">
                      <a16:colId xmlns:a16="http://schemas.microsoft.com/office/drawing/2014/main" val="549137421"/>
                    </a:ext>
                  </a:extLst>
                </a:gridCol>
                <a:gridCol w="1638750">
                  <a:extLst>
                    <a:ext uri="{9D8B030D-6E8A-4147-A177-3AD203B41FA5}">
                      <a16:colId xmlns:a16="http://schemas.microsoft.com/office/drawing/2014/main" val="4201230585"/>
                    </a:ext>
                  </a:extLst>
                </a:gridCol>
              </a:tblGrid>
              <a:tr h="528490">
                <a:tc>
                  <a:txBody>
                    <a:bodyPr/>
                    <a:lstStyle/>
                    <a:p>
                      <a:pPr algn="l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Countywide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Palmerstown Fonthill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Lucan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41295976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Road Resurfacing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61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5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6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10699691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Footpath Repair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79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8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285667603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Cycle Track Maintenance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41769257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QBC Maintenance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2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0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1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62677420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 dirty="0">
                          <a:effectLst/>
                        </a:rPr>
                        <a:t>Social Housing </a:t>
                      </a:r>
                    </a:p>
                    <a:p>
                      <a:pPr algn="l" fontAlgn="ctr"/>
                      <a:r>
                        <a:rPr lang="en-IE" sz="1400" u="none" strike="noStrike" dirty="0">
                          <a:effectLst/>
                        </a:rPr>
                        <a:t>Pavement Improvements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0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073238101"/>
                  </a:ext>
                </a:extLst>
              </a:tr>
              <a:tr h="264245">
                <a:tc>
                  <a:txBody>
                    <a:bodyPr/>
                    <a:lstStyle/>
                    <a:p>
                      <a:pPr algn="l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35820790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b="1" u="none" strike="noStrike">
                          <a:effectLst/>
                        </a:rPr>
                        <a:t>Total</a:t>
                      </a:r>
                      <a:endParaRPr lang="en-I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b="1" u="none" strike="noStrike" dirty="0">
                          <a:effectLst/>
                        </a:rPr>
                        <a:t>155</a:t>
                      </a:r>
                      <a:endParaRPr lang="en-I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b="1" u="none" strike="noStrike" dirty="0">
                          <a:effectLst/>
                        </a:rPr>
                        <a:t>13</a:t>
                      </a:r>
                      <a:endParaRPr lang="en-I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b="1" u="none" strike="noStrike" dirty="0">
                          <a:effectLst/>
                        </a:rPr>
                        <a:t>16</a:t>
                      </a:r>
                      <a:endParaRPr lang="en-I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861614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1328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Palmerstown Fonthill LEA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Road Resurfacing - €290,000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288171D-B14D-4BAC-F9B3-0118229E68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2315025"/>
              </p:ext>
            </p:extLst>
          </p:nvPr>
        </p:nvGraphicFramePr>
        <p:xfrm>
          <a:off x="413550" y="2708920"/>
          <a:ext cx="5526601" cy="13921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94354">
                  <a:extLst>
                    <a:ext uri="{9D8B030D-6E8A-4147-A177-3AD203B41FA5}">
                      <a16:colId xmlns:a16="http://schemas.microsoft.com/office/drawing/2014/main" val="864882311"/>
                    </a:ext>
                  </a:extLst>
                </a:gridCol>
                <a:gridCol w="2232247">
                  <a:extLst>
                    <a:ext uri="{9D8B030D-6E8A-4147-A177-3AD203B41FA5}">
                      <a16:colId xmlns:a16="http://schemas.microsoft.com/office/drawing/2014/main" val="4054279984"/>
                    </a:ext>
                  </a:extLst>
                </a:gridCol>
              </a:tblGrid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Culmore Park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072462933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Oakcourt Estate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€75,000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74974056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Kennelsfort Rd Upper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€110,000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801276159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Cloverhill Rd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1861072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5436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Palmerstown Fonthill LEA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Footpath Repair - €365,000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7558442-D7BD-CE14-D3E1-9CC1ED83BC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0393015"/>
              </p:ext>
            </p:extLst>
          </p:nvPr>
        </p:nvGraphicFramePr>
        <p:xfrm>
          <a:off x="413548" y="2569928"/>
          <a:ext cx="4878531" cy="19611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34316">
                  <a:extLst>
                    <a:ext uri="{9D8B030D-6E8A-4147-A177-3AD203B41FA5}">
                      <a16:colId xmlns:a16="http://schemas.microsoft.com/office/drawing/2014/main" val="59337788"/>
                    </a:ext>
                  </a:extLst>
                </a:gridCol>
                <a:gridCol w="1944215">
                  <a:extLst>
                    <a:ext uri="{9D8B030D-6E8A-4147-A177-3AD203B41FA5}">
                      <a16:colId xmlns:a16="http://schemas.microsoft.com/office/drawing/2014/main" val="4252098376"/>
                    </a:ext>
                  </a:extLst>
                </a:gridCol>
              </a:tblGrid>
              <a:tr h="326852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Oakcourt estate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€65,000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593150183"/>
                  </a:ext>
                </a:extLst>
              </a:tr>
              <a:tr h="326852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Glenaulin Green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€60,000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14087636"/>
                  </a:ext>
                </a:extLst>
              </a:tr>
              <a:tr h="326852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Woodfarm Estate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128354243"/>
                  </a:ext>
                </a:extLst>
              </a:tr>
              <a:tr h="326852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 Ronans Estate/Grove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09931039"/>
                  </a:ext>
                </a:extLst>
              </a:tr>
              <a:tr h="326852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Laneway Repair -  Palmerstown Drive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€60,000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29707966"/>
                  </a:ext>
                </a:extLst>
              </a:tr>
              <a:tr h="326852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Palmerstown Woods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974540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8538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Lucan LEA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Road Resurfacing - €320,000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469AE35-E23A-E5C0-81D3-13925BFB73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3455979"/>
              </p:ext>
            </p:extLst>
          </p:nvPr>
        </p:nvGraphicFramePr>
        <p:xfrm>
          <a:off x="539552" y="2708920"/>
          <a:ext cx="5688632" cy="23042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40360">
                  <a:extLst>
                    <a:ext uri="{9D8B030D-6E8A-4147-A177-3AD203B41FA5}">
                      <a16:colId xmlns:a16="http://schemas.microsoft.com/office/drawing/2014/main" val="318294013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502712795"/>
                    </a:ext>
                  </a:extLst>
                </a:gridCol>
              </a:tblGrid>
              <a:tr h="384043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Adamstown/castlegate Way Junction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€90,000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71297972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Foxborough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47284016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Castle rd/Ballyowen rd Junction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€75,000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397771344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Arthur Griffith Park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13661274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Ardeevin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15936166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St. Finians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671134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1141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7" y="-528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Lucan LEA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Footpath Repair - €550,000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D0AF1D2-1D3B-6F2B-4190-684F4950DA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0887833"/>
              </p:ext>
            </p:extLst>
          </p:nvPr>
        </p:nvGraphicFramePr>
        <p:xfrm>
          <a:off x="467544" y="2564904"/>
          <a:ext cx="4896544" cy="3240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52328">
                  <a:extLst>
                    <a:ext uri="{9D8B030D-6E8A-4147-A177-3AD203B41FA5}">
                      <a16:colId xmlns:a16="http://schemas.microsoft.com/office/drawing/2014/main" val="3277939778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3505330352"/>
                    </a:ext>
                  </a:extLst>
                </a:gridCol>
              </a:tblGrid>
              <a:tr h="4050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Adamstown Estate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01780310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Balgaddy rd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€65,000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80899235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Westbrook Park,Greenpark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€75,000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20120799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Hermitage rd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323011883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EskerPark,Lane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€120,000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862851723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Ardeevin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108038034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Earlsfort Park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€60,000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641895076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Castlegate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€70,000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206223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2218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DA43966-863B-5486-C6E0-EAC483B1C7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0899647"/>
              </p:ext>
            </p:extLst>
          </p:nvPr>
        </p:nvGraphicFramePr>
        <p:xfrm>
          <a:off x="685801" y="2462190"/>
          <a:ext cx="6910536" cy="3702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38127">
                  <a:extLst>
                    <a:ext uri="{9D8B030D-6E8A-4147-A177-3AD203B41FA5}">
                      <a16:colId xmlns:a16="http://schemas.microsoft.com/office/drawing/2014/main" val="4188236988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366319290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662715526"/>
                    </a:ext>
                  </a:extLst>
                </a:gridCol>
              </a:tblGrid>
              <a:tr h="370275">
                <a:tc>
                  <a:txBody>
                    <a:bodyPr/>
                    <a:lstStyle/>
                    <a:p>
                      <a:pPr algn="l" fontAlgn="ctr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Cycle Track Maintenance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Griffeen Ave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€70,000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17704643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0958F94A-F491-E462-E4C1-4948921E52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067600"/>
              </p:ext>
            </p:extLst>
          </p:nvPr>
        </p:nvGraphicFramePr>
        <p:xfrm>
          <a:off x="685800" y="3621847"/>
          <a:ext cx="6910536" cy="4295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38128">
                  <a:extLst>
                    <a:ext uri="{9D8B030D-6E8A-4147-A177-3AD203B41FA5}">
                      <a16:colId xmlns:a16="http://schemas.microsoft.com/office/drawing/2014/main" val="3778091824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700148792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3978631768"/>
                    </a:ext>
                  </a:extLst>
                </a:gridCol>
              </a:tblGrid>
              <a:tr h="429584"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QBC Maintenance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Outer Ring Rd Lucan to Kingswood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200" u="none" strike="noStrike" dirty="0">
                          <a:effectLst/>
                        </a:rPr>
                        <a:t>€50,000</a:t>
                      </a:r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extLst>
                  <a:ext uri="{0D108BD9-81ED-4DB2-BD59-A6C34878D82A}">
                    <a16:rowId xmlns:a16="http://schemas.microsoft.com/office/drawing/2014/main" val="1646568918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8FDD58E-EE7E-5CBB-FCC8-49A8078FB4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850073"/>
              </p:ext>
            </p:extLst>
          </p:nvPr>
        </p:nvGraphicFramePr>
        <p:xfrm>
          <a:off x="685800" y="4727330"/>
          <a:ext cx="6910536" cy="9198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38127">
                  <a:extLst>
                    <a:ext uri="{9D8B030D-6E8A-4147-A177-3AD203B41FA5}">
                      <a16:colId xmlns:a16="http://schemas.microsoft.com/office/drawing/2014/main" val="1683644792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1877767577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1126721422"/>
                    </a:ext>
                  </a:extLst>
                </a:gridCol>
              </a:tblGrid>
              <a:tr h="180638">
                <a:tc>
                  <a:txBody>
                    <a:bodyPr/>
                    <a:lstStyle/>
                    <a:p>
                      <a:pPr algn="l" fontAlgn="ctr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Social Housing </a:t>
                      </a:r>
                    </a:p>
                    <a:p>
                      <a:pPr algn="l" fontAlgn="ctr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Pavement Improvement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ctr"/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Shancastle Estate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€40,000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3714886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6725611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10632</TotalTime>
  <Words>346</Words>
  <Application>Microsoft Office PowerPoint</Application>
  <PresentationFormat>On-screen Show (4:3)</PresentationFormat>
  <Paragraphs>141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Arial</vt:lpstr>
      <vt:lpstr>Calibri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Zinc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Tara Clarke</dc:creator>
  <cp:lastModifiedBy>Gary Walsh</cp:lastModifiedBy>
  <cp:revision>72</cp:revision>
  <dcterms:created xsi:type="dcterms:W3CDTF">2007-03-26T15:59:42Z</dcterms:created>
  <dcterms:modified xsi:type="dcterms:W3CDTF">2024-01-17T16:24:29Z</dcterms:modified>
</cp:coreProperties>
</file>