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306" r:id="rId3"/>
    <p:sldId id="301" r:id="rId4"/>
    <p:sldId id="299" r:id="rId5"/>
    <p:sldId id="291" r:id="rId6"/>
    <p:sldId id="302" r:id="rId7"/>
    <p:sldId id="303" r:id="rId8"/>
    <p:sldId id="304" r:id="rId9"/>
    <p:sldId id="300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AB1AD-3C2F-4D04-8508-4EA85469FF32}">
          <p14:sldIdLst>
            <p14:sldId id="256"/>
            <p14:sldId id="306"/>
            <p14:sldId id="301"/>
            <p14:sldId id="299"/>
            <p14:sldId id="291"/>
            <p14:sldId id="302"/>
            <p14:sldId id="303"/>
            <p14:sldId id="304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5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FDD7A-D8E6-45C8-8565-330C84914AEB}" type="datetimeFigureOut">
              <a:rPr lang="en-IE" smtClean="0"/>
              <a:t>17/01/2024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CC2B7-1C6F-4514-A595-7DFF288A5A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536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ADEDD-457E-4AEA-852D-CF2C347274D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924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42A3C-F739-4D1F-BC6E-001A16BD1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276E-9DE3-420A-A42A-16F772D63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FAF4A-0DD9-442E-BACE-BA5FAE7A3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D3EC-EA73-4C31-A51F-18326F1D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2D720-EB16-4A4F-B69B-51D66F10B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DA5B-849D-432A-903A-58CA44E2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95A8F0-0757-4B32-9C32-A409644B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28C9-1688-4B4B-92CA-406236D2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5C45-B5EB-428C-BBC9-66EF6FEF1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F2A04-6336-48F1-BFEA-FB496465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AFC1-D3E6-43CC-B9A2-C397E5B56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C85-2498-4DD8-8B76-51768506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9F461-243D-4B1C-A461-47CD59FD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439CB-23CF-41DE-B848-29781DB19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01E-2A7A-4E88-9E57-6181AC3A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1EE-5F0E-4185-A663-2FE8597F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9F510-0723-482A-B13D-0741FD7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F503-4621-4C98-AE7D-062E8CAF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91EEA-F070-45DF-A1FB-1D6A71D4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1A45-F2FB-438D-A633-D029B8EA3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1CE7D-5DD4-4E9C-87FD-61390D35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05A7D-ED64-43B9-B718-EE6C1903C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D164C-7E66-41BD-A74C-B417C67C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7E3-14DC-47DA-AC6E-204EF4706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5EB317-2A1F-48D4-86AA-3DEF07E99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30088-BE5F-438A-B216-12420777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2FF92-F873-4177-A01C-09F0ACA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C59-D654-4453-AEF4-9DDC78FC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D252C-F6C7-4920-8725-A82D7FA7F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B306-D5B8-4351-AD11-03D915AE8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EB83F5-1E8B-4267-9FDE-4DD2220D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CE3-220D-4437-996F-BC3ACDB0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5959A-FDF7-4D97-B4A4-BA0F875DD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369A6-E7DF-4E6D-BCE5-F951AEA2B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385B-483C-48DB-812B-484A7454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7E6C-9B7D-4A01-A8A2-75AC72D6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1088-B92F-4CEA-9FB2-16037985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4481-0C98-4335-AC17-20AC037EB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1D3B-D134-42B6-8E60-F341304A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699E-B285-442B-881B-46437328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DBBA0-2FB6-4251-A766-6BECFE23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11C10-F492-4FB8-A656-2695015A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30EA-AF9A-42A6-A71A-DB2D8084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0DA9-0873-4D41-AC49-D9D8DC11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214EE-DD1E-4792-BAD4-8B6A2B1A4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5E5FB5-F9A1-4C7A-96FA-8DC3B4C8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DC36B-4B67-44AD-A045-093CEF5B18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3DD72-EA9D-45F3-A48A-371270589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2C7D3E-CF30-44D3-8A8D-873CD51CF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C4D891-3561-4A30-9C1A-7177956E6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7D332806-27EC-4256-AC7C-78A34CF9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>
            <a:extLst>
              <a:ext uri="{FF2B5EF4-FFF2-40B4-BE49-F238E27FC236}">
                <a16:creationId xmlns:a16="http://schemas.microsoft.com/office/drawing/2014/main" id="{C0E0B696-E59F-4E5C-81E4-30ADD581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2024 Roadworks Programme</a:t>
            </a:r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id="{73490459-A12B-48B6-A230-189362E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Lucan, Palmerstown/Fonthill</a:t>
            </a:r>
          </a:p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Area Committee Meeting</a:t>
            </a:r>
            <a:r>
              <a:rPr lang="en-US" altLang="en-US" sz="2600" dirty="0">
                <a:solidFill>
                  <a:schemeClr val="bg1"/>
                </a:solidFill>
              </a:rPr>
              <a:t>- January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64704"/>
            <a:ext cx="901083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2023 - €8.15m</a:t>
            </a: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2024 - €8.9m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€3.2m*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€3.9m*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€400k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€300k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QBC Upgrades - €100k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€1m**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6D85D-70A7-070E-5F30-9651CB9A6795}"/>
              </a:ext>
            </a:extLst>
          </p:cNvPr>
          <p:cNvSpPr txBox="1"/>
          <p:nvPr/>
        </p:nvSpPr>
        <p:spPr>
          <a:xfrm>
            <a:off x="4132555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BB39A-E052-3377-543B-95AA60AC6F32}"/>
              </a:ext>
            </a:extLst>
          </p:cNvPr>
          <p:cNvSpPr txBox="1"/>
          <p:nvPr/>
        </p:nvSpPr>
        <p:spPr>
          <a:xfrm>
            <a:off x="-396552" y="5903893"/>
            <a:ext cx="9570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 Figure incorporates overhead costs (plant hire, enabling works) and programme contingency</a:t>
            </a:r>
          </a:p>
          <a:p>
            <a:pPr marL="457200" lvl="1" indent="0" eaLnBrk="1" hangingPunct="1">
              <a:buNone/>
            </a:pPr>
            <a:r>
              <a:rPr lang="en-US" altLang="en-US" sz="1600" dirty="0">
                <a:solidFill>
                  <a:srgbClr val="D95E00"/>
                </a:solidFill>
              </a:rPr>
              <a:t>**Includes hedge cutting, line marking, drainage works etc.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665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4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 – LPNC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2024 - €2,260,000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€665,000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Repairs/Improvements - €915,000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€70,000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QBC Upgrades - €50,000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€40,000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€250,000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Contingency - €100k</a:t>
            </a:r>
          </a:p>
          <a:p>
            <a:pPr marL="457200" lvl="1" indent="0" eaLnBrk="1" hangingPunct="1">
              <a:buNone/>
            </a:pPr>
            <a:endParaRPr lang="en-US" altLang="en-US" sz="18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C2D0EF-7AA1-85F3-B60A-C3052D461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44823"/>
              </p:ext>
            </p:extLst>
          </p:nvPr>
        </p:nvGraphicFramePr>
        <p:xfrm>
          <a:off x="755576" y="2201628"/>
          <a:ext cx="6624735" cy="3963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6357">
                  <a:extLst>
                    <a:ext uri="{9D8B030D-6E8A-4147-A177-3AD203B41FA5}">
                      <a16:colId xmlns:a16="http://schemas.microsoft.com/office/drawing/2014/main" val="3379179233"/>
                    </a:ext>
                  </a:extLst>
                </a:gridCol>
                <a:gridCol w="1359814">
                  <a:extLst>
                    <a:ext uri="{9D8B030D-6E8A-4147-A177-3AD203B41FA5}">
                      <a16:colId xmlns:a16="http://schemas.microsoft.com/office/drawing/2014/main" val="4254216947"/>
                    </a:ext>
                  </a:extLst>
                </a:gridCol>
                <a:gridCol w="1359814">
                  <a:extLst>
                    <a:ext uri="{9D8B030D-6E8A-4147-A177-3AD203B41FA5}">
                      <a16:colId xmlns:a16="http://schemas.microsoft.com/office/drawing/2014/main" val="549137421"/>
                    </a:ext>
                  </a:extLst>
                </a:gridCol>
                <a:gridCol w="1638750">
                  <a:extLst>
                    <a:ext uri="{9D8B030D-6E8A-4147-A177-3AD203B41FA5}">
                      <a16:colId xmlns:a16="http://schemas.microsoft.com/office/drawing/2014/main" val="4201230585"/>
                    </a:ext>
                  </a:extLst>
                </a:gridCol>
              </a:tblGrid>
              <a:tr h="528490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Countywide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Palmerstown Fonthill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Lucan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95976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Road Resurfacing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61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5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6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0699691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Footpath Repair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79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8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5667603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Cycle Track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41769257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>
                          <a:effectLst/>
                        </a:rPr>
                        <a:t>QBC Maintenance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2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 dirty="0">
                          <a:effectLst/>
                        </a:rPr>
                        <a:t>0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1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62677420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Social Housing </a:t>
                      </a:r>
                    </a:p>
                    <a:p>
                      <a:pPr algn="l" fontAlgn="ctr"/>
                      <a:r>
                        <a:rPr lang="en-IE" sz="1400" u="none" strike="noStrike" dirty="0">
                          <a:effectLst/>
                        </a:rPr>
                        <a:t>Pavement Improvements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u="none" strike="noStrike">
                          <a:effectLst/>
                        </a:rPr>
                        <a:t>0</a:t>
                      </a:r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3238101"/>
                  </a:ext>
                </a:extLst>
              </a:tr>
              <a:tr h="264245">
                <a:tc>
                  <a:txBody>
                    <a:bodyPr/>
                    <a:lstStyle/>
                    <a:p>
                      <a:pPr algn="l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5820790"/>
                  </a:ext>
                </a:extLst>
              </a:tr>
              <a:tr h="528490">
                <a:tc>
                  <a:txBody>
                    <a:bodyPr/>
                    <a:lstStyle/>
                    <a:p>
                      <a:pPr algn="l" fontAlgn="ctr"/>
                      <a:r>
                        <a:rPr lang="en-IE" sz="1400" b="1" u="none" strike="noStrike">
                          <a:effectLst/>
                        </a:rPr>
                        <a:t>Total</a:t>
                      </a:r>
                      <a:endParaRPr lang="en-I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155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13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400" b="1" u="none" strike="noStrike" dirty="0">
                          <a:effectLst/>
                        </a:rPr>
                        <a:t>16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6161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32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Palmerstown Fonthill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€290,000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88171D-B14D-4BAC-F9B3-0118229E6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15025"/>
              </p:ext>
            </p:extLst>
          </p:nvPr>
        </p:nvGraphicFramePr>
        <p:xfrm>
          <a:off x="413550" y="2708920"/>
          <a:ext cx="5526601" cy="1392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4354">
                  <a:extLst>
                    <a:ext uri="{9D8B030D-6E8A-4147-A177-3AD203B41FA5}">
                      <a16:colId xmlns:a16="http://schemas.microsoft.com/office/drawing/2014/main" val="864882311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4054279984"/>
                    </a:ext>
                  </a:extLst>
                </a:gridCol>
              </a:tblGrid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Culmore 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246293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Oakcourt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€75,000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74974056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Kennelsfort Rd Upper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€110,000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1276159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Cloverhill Rd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8610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Palmerstown Fonthill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€365,000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558442-D7BD-CE14-D3E1-9CC1ED83B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93015"/>
              </p:ext>
            </p:extLst>
          </p:nvPr>
        </p:nvGraphicFramePr>
        <p:xfrm>
          <a:off x="413548" y="2569928"/>
          <a:ext cx="4878531" cy="1961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4316">
                  <a:extLst>
                    <a:ext uri="{9D8B030D-6E8A-4147-A177-3AD203B41FA5}">
                      <a16:colId xmlns:a16="http://schemas.microsoft.com/office/drawing/2014/main" val="59337788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4252098376"/>
                    </a:ext>
                  </a:extLst>
                </a:gridCol>
              </a:tblGrid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Oakcourt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€65,000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93150183"/>
                  </a:ext>
                </a:extLst>
              </a:tr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Glenaulin Green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€60,000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14087636"/>
                  </a:ext>
                </a:extLst>
              </a:tr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Woodfarm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28354243"/>
                  </a:ext>
                </a:extLst>
              </a:tr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Ronans Estate/Grove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9931039"/>
                  </a:ext>
                </a:extLst>
              </a:tr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Laneway Repair -  Palmerstown Drive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€60,000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29707966"/>
                  </a:ext>
                </a:extLst>
              </a:tr>
              <a:tr h="326852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Palmerstown Woods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7454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53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Lucan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€320,000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69AE35-E23A-E5C0-81D3-13925BFB7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455979"/>
              </p:ext>
            </p:extLst>
          </p:nvPr>
        </p:nvGraphicFramePr>
        <p:xfrm>
          <a:off x="539552" y="2708920"/>
          <a:ext cx="5688632" cy="2304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31829401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502712795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Adamstown/castlegate Way Junction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€90,000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71297972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Foxborough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47284016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Castle rd/Ballyowen rd Junction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€75,000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777134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Arthur Griffith 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1366127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Ardeevin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€25,000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5936166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St. Finians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€35,000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67113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4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" y="-528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Lucan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€550,000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0AF1D2-1D3B-6F2B-4190-684F4950D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87833"/>
              </p:ext>
            </p:extLst>
          </p:nvPr>
        </p:nvGraphicFramePr>
        <p:xfrm>
          <a:off x="467544" y="2564904"/>
          <a:ext cx="4896544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27793977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505330352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Adamstown Estate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01780310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Balgaddy rd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€65,000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089923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Westbrook Park,Greenpark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€75,000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20120799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Hermitage rd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€55,000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301188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EskerPark,Lane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€120,000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6285172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Ardeevin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€50,000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08038034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Earlsfort Park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€60,000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895076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Castlegate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€70,000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20622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21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A43966-863B-5486-C6E0-EAC483B1C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899647"/>
              </p:ext>
            </p:extLst>
          </p:nvPr>
        </p:nvGraphicFramePr>
        <p:xfrm>
          <a:off x="685801" y="2462190"/>
          <a:ext cx="6910536" cy="37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127">
                  <a:extLst>
                    <a:ext uri="{9D8B030D-6E8A-4147-A177-3AD203B41FA5}">
                      <a16:colId xmlns:a16="http://schemas.microsoft.com/office/drawing/2014/main" val="41882369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66319290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662715526"/>
                    </a:ext>
                  </a:extLst>
                </a:gridCol>
              </a:tblGrid>
              <a:tr h="370275">
                <a:tc>
                  <a:txBody>
                    <a:bodyPr/>
                    <a:lstStyle/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Cycle Track Maintenance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Griffeen Ave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€70,000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1770464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958F94A-F491-E462-E4C1-4948921E5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067600"/>
              </p:ext>
            </p:extLst>
          </p:nvPr>
        </p:nvGraphicFramePr>
        <p:xfrm>
          <a:off x="685800" y="3621847"/>
          <a:ext cx="6910536" cy="429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128">
                  <a:extLst>
                    <a:ext uri="{9D8B030D-6E8A-4147-A177-3AD203B41FA5}">
                      <a16:colId xmlns:a16="http://schemas.microsoft.com/office/drawing/2014/main" val="377809182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70014879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78631768"/>
                    </a:ext>
                  </a:extLst>
                </a:gridCol>
              </a:tblGrid>
              <a:tr h="429584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QBC Maintenance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Outer Ring Rd Lucan to Kingswood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€50,000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extLst>
                  <a:ext uri="{0D108BD9-81ED-4DB2-BD59-A6C34878D82A}">
                    <a16:rowId xmlns:a16="http://schemas.microsoft.com/office/drawing/2014/main" val="164656891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FDD58E-EE7E-5CBB-FCC8-49A8078FB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850073"/>
              </p:ext>
            </p:extLst>
          </p:nvPr>
        </p:nvGraphicFramePr>
        <p:xfrm>
          <a:off x="685800" y="4727330"/>
          <a:ext cx="6910536" cy="919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127">
                  <a:extLst>
                    <a:ext uri="{9D8B030D-6E8A-4147-A177-3AD203B41FA5}">
                      <a16:colId xmlns:a16="http://schemas.microsoft.com/office/drawing/2014/main" val="168364479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877767577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1126721422"/>
                    </a:ext>
                  </a:extLst>
                </a:gridCol>
              </a:tblGrid>
              <a:tr h="180638">
                <a:tc>
                  <a:txBody>
                    <a:bodyPr/>
                    <a:lstStyle/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Social Housing </a:t>
                      </a:r>
                    </a:p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Pavement Improvement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Shancastle Estate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€40,000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71488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7256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10632</TotalTime>
  <Words>346</Words>
  <Application>Microsoft Office PowerPoint</Application>
  <PresentationFormat>On-screen Show (4:3)</PresentationFormat>
  <Paragraphs>141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Gary Walsh</cp:lastModifiedBy>
  <cp:revision>72</cp:revision>
  <dcterms:created xsi:type="dcterms:W3CDTF">2007-03-26T15:59:42Z</dcterms:created>
  <dcterms:modified xsi:type="dcterms:W3CDTF">2024-01-17T16:24:29Z</dcterms:modified>
</cp:coreProperties>
</file>