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85" r:id="rId2"/>
    <p:sldId id="296" r:id="rId3"/>
    <p:sldId id="259" r:id="rId4"/>
    <p:sldId id="289" r:id="rId5"/>
    <p:sldId id="287" r:id="rId6"/>
    <p:sldId id="295" r:id="rId7"/>
    <p:sldId id="294" r:id="rId8"/>
  </p:sldIdLst>
  <p:sldSz cx="12192000" cy="6858000"/>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F2E"/>
    <a:srgbClr val="D95E00"/>
    <a:srgbClr val="E5E5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80" d="100"/>
          <a:sy n="80" d="100"/>
        </p:scale>
        <p:origin x="401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6AE57B2C-9C99-41AB-B840-95DACE858F0C}" type="datetimeFigureOut">
              <a:rPr lang="en-IE" smtClean="0"/>
              <a:t>22/01/2024</a:t>
            </a:fld>
            <a:endParaRPr lang="en-IE"/>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DE6C8250-515E-4038-BB6F-0F7712159726}" type="slidenum">
              <a:rPr lang="en-IE" smtClean="0"/>
              <a:t>‹#›</a:t>
            </a:fld>
            <a:endParaRPr lang="en-IE"/>
          </a:p>
        </p:txBody>
      </p:sp>
    </p:spTree>
    <p:extLst>
      <p:ext uri="{BB962C8B-B14F-4D97-AF65-F5344CB8AC3E}">
        <p14:creationId xmlns:p14="http://schemas.microsoft.com/office/powerpoint/2010/main" val="34761814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E" sz="1600" dirty="0">
                <a:effectLst/>
                <a:latin typeface="Calibri" panose="020F0502020204030204" pitchFamily="34" charset="0"/>
                <a:ea typeface="Times New Roman" panose="02020603050405020304" pitchFamily="18" charset="0"/>
              </a:rPr>
              <a:t>My name is Stephen Cullen, and I am an assistant engineer in Roads Maintenance. I will be presenting on Criteria 5 </a:t>
            </a:r>
            <a:r>
              <a:rPr lang="en-IE" sz="1600" kern="1200" dirty="0">
                <a:solidFill>
                  <a:srgbClr val="000000"/>
                </a:solidFill>
                <a:effectLst/>
                <a:latin typeface="Calibri" panose="020F0502020204030204" pitchFamily="34" charset="0"/>
                <a:ea typeface="Times New Roman" panose="02020603050405020304" pitchFamily="18" charset="0"/>
              </a:rPr>
              <a:t>Continuous improvement through creative problem solving and innovative solutions</a:t>
            </a:r>
            <a:endParaRPr lang="en-IE" sz="1600" dirty="0">
              <a:effectLst/>
              <a:latin typeface="Times New Roman" panose="02020603050405020304" pitchFamily="18" charset="0"/>
              <a:ea typeface="Times New Roman" panose="02020603050405020304" pitchFamily="18" charset="0"/>
            </a:endParaRPr>
          </a:p>
          <a:p>
            <a:endParaRPr lang="en-IE" altLang="en-US" dirty="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E7222A0D-6BB1-4DAE-BA87-8A2F2DEA5CCF}" type="slidenum">
              <a:rPr lang="en-IE" altLang="en-US" sz="1200" smtClean="0"/>
              <a:pPr/>
              <a:t>1</a:t>
            </a:fld>
            <a:endParaRPr lang="en-IE" altLang="en-US" sz="1200"/>
          </a:p>
        </p:txBody>
      </p:sp>
    </p:spTree>
    <p:extLst>
      <p:ext uri="{BB962C8B-B14F-4D97-AF65-F5344CB8AC3E}">
        <p14:creationId xmlns:p14="http://schemas.microsoft.com/office/powerpoint/2010/main" val="3840295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nSpc>
                <a:spcPct val="107000"/>
              </a:lnSpc>
              <a:spcAft>
                <a:spcPts val="800"/>
              </a:spcAft>
            </a:pPr>
            <a:r>
              <a:rPr lang="en-IE" sz="1800" dirty="0">
                <a:effectLst/>
                <a:latin typeface="Calibri" panose="020F0502020204030204" pitchFamily="34" charset="0"/>
                <a:ea typeface="Calibri" panose="020F0502020204030204" pitchFamily="34" charset="0"/>
                <a:cs typeface="Times New Roman" panose="02020603050405020304" pitchFamily="18" charset="0"/>
              </a:rPr>
              <a:t>There are three examples of creative problem solving and innovative thinking which have been displayed in SDCC projects which I would like to highlight today.</a:t>
            </a:r>
          </a:p>
          <a:p>
            <a:pPr marL="342900" lvl="0" indent="-342900">
              <a:lnSpc>
                <a:spcPct val="90000"/>
              </a:lnSpc>
              <a:buFont typeface="Arial" panose="020B0604020202020204" pitchFamily="34" charset="0"/>
              <a:buChar char="•"/>
              <a:tabLst>
                <a:tab pos="457200" algn="l"/>
              </a:tabLst>
            </a:pPr>
            <a:r>
              <a:rPr lang="en-IE"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Tallaght District Heating Scheme</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90000"/>
              </a:lnSpc>
              <a:buFont typeface="Arial" panose="020B0604020202020204" pitchFamily="34" charset="0"/>
              <a:buChar char="•"/>
              <a:tabLst>
                <a:tab pos="457200" algn="l"/>
              </a:tabLst>
            </a:pPr>
            <a:r>
              <a:rPr lang="en-IE"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Dodder Greenway</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90000"/>
              </a:lnSpc>
              <a:buFont typeface="Arial" panose="020B0604020202020204" pitchFamily="34" charset="0"/>
              <a:buChar char="•"/>
              <a:tabLst>
                <a:tab pos="457200" algn="l"/>
              </a:tabLst>
            </a:pPr>
            <a:r>
              <a:rPr lang="en-IE"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SuDS – Sustainable Drainage System</a:t>
            </a:r>
            <a:endParaRPr lang="en-IE"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eaLnBrk="1" hangingPunct="1">
              <a:spcBef>
                <a:spcPct val="0"/>
              </a:spcBef>
            </a:pPr>
            <a:endParaRPr lang="en-IE"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D0F8EA1-E49A-4F23-966D-23DE83D1E6DB}" type="slidenum">
              <a:rPr lang="en-IE" altLang="en-US" sz="1200" smtClean="0"/>
              <a:pPr/>
              <a:t>3</a:t>
            </a:fld>
            <a:endParaRPr lang="en-IE" altLang="en-US" sz="1200"/>
          </a:p>
        </p:txBody>
      </p:sp>
    </p:spTree>
    <p:extLst>
      <p:ext uri="{BB962C8B-B14F-4D97-AF65-F5344CB8AC3E}">
        <p14:creationId xmlns:p14="http://schemas.microsoft.com/office/powerpoint/2010/main" val="4195604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Heat is transferred from the Amazon data centre to highly insulated pipes which run underground, transferring heat to a blend of public, commercial, and private premises.</a:t>
            </a:r>
            <a:endParaRPr lang="en-IE"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Slide Number Placeholder 3"/>
          <p:cNvSpPr>
            <a:spLocks noGrp="1"/>
          </p:cNvSpPr>
          <p:nvPr>
            <p:ph type="sldNum" sz="quarter" idx="5"/>
          </p:nvPr>
        </p:nvSpPr>
        <p:spPr/>
        <p:txBody>
          <a:bodyPr/>
          <a:lstStyle/>
          <a:p>
            <a:fld id="{DE6C8250-515E-4038-BB6F-0F7712159726}" type="slidenum">
              <a:rPr lang="en-IE" smtClean="0"/>
              <a:t>4</a:t>
            </a:fld>
            <a:endParaRPr lang="en-IE"/>
          </a:p>
        </p:txBody>
      </p:sp>
    </p:spTree>
    <p:extLst>
      <p:ext uri="{BB962C8B-B14F-4D97-AF65-F5344CB8AC3E}">
        <p14:creationId xmlns:p14="http://schemas.microsoft.com/office/powerpoint/2010/main" val="598336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IE"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Bespoke LED units with sharp optical cut-offs allowed for clearly defined boundary between the illuminated and non-illuminated areas, which minimised light spill.</a:t>
            </a:r>
            <a:endParaRPr lang="en-IE"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E"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lights in particularly sensitive areas, i.e., foot bridges and Bushy Park, were not mounted on six metre poles but rather installed in handrails and low-level bollards to minimise the spill over of light. </a:t>
            </a:r>
            <a:endParaRPr lang="en-IE"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n-IE" sz="1400" dirty="0">
                <a:effectLst/>
                <a:latin typeface="Calibri" panose="020F0502020204030204" pitchFamily="34" charset="0"/>
                <a:ea typeface="Calibri" panose="020F0502020204030204" pitchFamily="34" charset="0"/>
                <a:cs typeface="Calibri" panose="020F0502020204030204" pitchFamily="34" charset="0"/>
              </a:rPr>
              <a:t>Lights will be operated on a motion sensor basis that switches the lights on for a set period of time when a person is detected in the vicinity and completely off otherwise.</a:t>
            </a:r>
            <a:endParaRPr lang="en-IE"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Slide Number Placeholder 3"/>
          <p:cNvSpPr>
            <a:spLocks noGrp="1"/>
          </p:cNvSpPr>
          <p:nvPr>
            <p:ph type="sldNum" sz="quarter" idx="5"/>
          </p:nvPr>
        </p:nvSpPr>
        <p:spPr/>
        <p:txBody>
          <a:bodyPr/>
          <a:lstStyle/>
          <a:p>
            <a:fld id="{DE6C8250-515E-4038-BB6F-0F7712159726}" type="slidenum">
              <a:rPr lang="en-IE" smtClean="0"/>
              <a:t>5</a:t>
            </a:fld>
            <a:endParaRPr lang="en-IE"/>
          </a:p>
        </p:txBody>
      </p:sp>
    </p:spTree>
    <p:extLst>
      <p:ext uri="{BB962C8B-B14F-4D97-AF65-F5344CB8AC3E}">
        <p14:creationId xmlns:p14="http://schemas.microsoft.com/office/powerpoint/2010/main" val="1368306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E" sz="1600" dirty="0">
                <a:effectLst/>
                <a:latin typeface="Calibri" panose="020F0502020204030204" pitchFamily="34" charset="0"/>
                <a:ea typeface="Times New Roman" panose="02020603050405020304" pitchFamily="18" charset="0"/>
              </a:rPr>
              <a:t>My name is Stephen Cullen, and I am an assistant engineer in Roads Maintenance. I will be presenting on Criteria 5 </a:t>
            </a:r>
            <a:r>
              <a:rPr lang="en-IE" sz="1600" kern="1200" dirty="0">
                <a:solidFill>
                  <a:srgbClr val="000000"/>
                </a:solidFill>
                <a:effectLst/>
                <a:latin typeface="Calibri" panose="020F0502020204030204" pitchFamily="34" charset="0"/>
                <a:ea typeface="Times New Roman" panose="02020603050405020304" pitchFamily="18" charset="0"/>
              </a:rPr>
              <a:t>Continuous improvement through creative problem solving and innovative solutions</a:t>
            </a:r>
            <a:endParaRPr lang="en-IE" sz="1600" dirty="0">
              <a:effectLst/>
              <a:latin typeface="Times New Roman" panose="02020603050405020304" pitchFamily="18" charset="0"/>
              <a:ea typeface="Times New Roman" panose="02020603050405020304" pitchFamily="18" charset="0"/>
            </a:endParaRPr>
          </a:p>
          <a:p>
            <a:endParaRPr lang="en-IE" altLang="en-US" dirty="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E7222A0D-6BB1-4DAE-BA87-8A2F2DEA5CCF}" type="slidenum">
              <a:rPr lang="en-IE" altLang="en-US" sz="1200" smtClean="0"/>
              <a:pPr/>
              <a:t>7</a:t>
            </a:fld>
            <a:endParaRPr lang="en-IE" altLang="en-US" sz="1200"/>
          </a:p>
        </p:txBody>
      </p:sp>
    </p:spTree>
    <p:extLst>
      <p:ext uri="{BB962C8B-B14F-4D97-AF65-F5344CB8AC3E}">
        <p14:creationId xmlns:p14="http://schemas.microsoft.com/office/powerpoint/2010/main" val="2326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8F5E652C-5784-4A6E-8E36-C98111854FAC}" type="datetimeFigureOut">
              <a:rPr lang="en-IE" smtClean="0"/>
              <a:t>22/01/2024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DD5FA38-A937-4AA6-9B23-38E2922020B0}" type="slidenum">
              <a:rPr lang="en-IE" smtClean="0"/>
              <a:t>‹#›</a:t>
            </a:fld>
            <a:endParaRPr lang="en-IE"/>
          </a:p>
        </p:txBody>
      </p:sp>
    </p:spTree>
    <p:extLst>
      <p:ext uri="{BB962C8B-B14F-4D97-AF65-F5344CB8AC3E}">
        <p14:creationId xmlns:p14="http://schemas.microsoft.com/office/powerpoint/2010/main" val="3471305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8F5E652C-5784-4A6E-8E36-C98111854FAC}" type="datetimeFigureOut">
              <a:rPr lang="en-IE" smtClean="0"/>
              <a:t>22/01/2024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DD5FA38-A937-4AA6-9B23-38E2922020B0}" type="slidenum">
              <a:rPr lang="en-IE" smtClean="0"/>
              <a:t>‹#›</a:t>
            </a:fld>
            <a:endParaRPr lang="en-IE"/>
          </a:p>
        </p:txBody>
      </p:sp>
    </p:spTree>
    <p:extLst>
      <p:ext uri="{BB962C8B-B14F-4D97-AF65-F5344CB8AC3E}">
        <p14:creationId xmlns:p14="http://schemas.microsoft.com/office/powerpoint/2010/main" val="549019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8F5E652C-5784-4A6E-8E36-C98111854FAC}" type="datetimeFigureOut">
              <a:rPr lang="en-IE" smtClean="0"/>
              <a:t>22/01/2024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DD5FA38-A937-4AA6-9B23-38E2922020B0}" type="slidenum">
              <a:rPr lang="en-IE" smtClean="0"/>
              <a:t>‹#›</a:t>
            </a:fld>
            <a:endParaRPr lang="en-IE"/>
          </a:p>
        </p:txBody>
      </p:sp>
    </p:spTree>
    <p:extLst>
      <p:ext uri="{BB962C8B-B14F-4D97-AF65-F5344CB8AC3E}">
        <p14:creationId xmlns:p14="http://schemas.microsoft.com/office/powerpoint/2010/main" val="1324959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8F5E652C-5784-4A6E-8E36-C98111854FAC}" type="datetimeFigureOut">
              <a:rPr lang="en-IE" smtClean="0"/>
              <a:t>22/01/2024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DD5FA38-A937-4AA6-9B23-38E2922020B0}" type="slidenum">
              <a:rPr lang="en-IE" smtClean="0"/>
              <a:t>‹#›</a:t>
            </a:fld>
            <a:endParaRPr lang="en-IE"/>
          </a:p>
        </p:txBody>
      </p:sp>
    </p:spTree>
    <p:extLst>
      <p:ext uri="{BB962C8B-B14F-4D97-AF65-F5344CB8AC3E}">
        <p14:creationId xmlns:p14="http://schemas.microsoft.com/office/powerpoint/2010/main" val="2150054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5E652C-5784-4A6E-8E36-C98111854FAC}" type="datetimeFigureOut">
              <a:rPr lang="en-IE" smtClean="0"/>
              <a:t>22/01/2024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DD5FA38-A937-4AA6-9B23-38E2922020B0}" type="slidenum">
              <a:rPr lang="en-IE" smtClean="0"/>
              <a:t>‹#›</a:t>
            </a:fld>
            <a:endParaRPr lang="en-IE"/>
          </a:p>
        </p:txBody>
      </p:sp>
    </p:spTree>
    <p:extLst>
      <p:ext uri="{BB962C8B-B14F-4D97-AF65-F5344CB8AC3E}">
        <p14:creationId xmlns:p14="http://schemas.microsoft.com/office/powerpoint/2010/main" val="1981157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8F5E652C-5784-4A6E-8E36-C98111854FAC}" type="datetimeFigureOut">
              <a:rPr lang="en-IE" smtClean="0"/>
              <a:t>22/01/2024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DD5FA38-A937-4AA6-9B23-38E2922020B0}" type="slidenum">
              <a:rPr lang="en-IE" smtClean="0"/>
              <a:t>‹#›</a:t>
            </a:fld>
            <a:endParaRPr lang="en-IE"/>
          </a:p>
        </p:txBody>
      </p:sp>
    </p:spTree>
    <p:extLst>
      <p:ext uri="{BB962C8B-B14F-4D97-AF65-F5344CB8AC3E}">
        <p14:creationId xmlns:p14="http://schemas.microsoft.com/office/powerpoint/2010/main" val="1501675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8F5E652C-5784-4A6E-8E36-C98111854FAC}" type="datetimeFigureOut">
              <a:rPr lang="en-IE" smtClean="0"/>
              <a:t>22/01/2024</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4DD5FA38-A937-4AA6-9B23-38E2922020B0}" type="slidenum">
              <a:rPr lang="en-IE" smtClean="0"/>
              <a:t>‹#›</a:t>
            </a:fld>
            <a:endParaRPr lang="en-IE"/>
          </a:p>
        </p:txBody>
      </p:sp>
    </p:spTree>
    <p:extLst>
      <p:ext uri="{BB962C8B-B14F-4D97-AF65-F5344CB8AC3E}">
        <p14:creationId xmlns:p14="http://schemas.microsoft.com/office/powerpoint/2010/main" val="2221218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8F5E652C-5784-4A6E-8E36-C98111854FAC}" type="datetimeFigureOut">
              <a:rPr lang="en-IE" smtClean="0"/>
              <a:t>22/01/2024</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4DD5FA38-A937-4AA6-9B23-38E2922020B0}" type="slidenum">
              <a:rPr lang="en-IE" smtClean="0"/>
              <a:t>‹#›</a:t>
            </a:fld>
            <a:endParaRPr lang="en-IE"/>
          </a:p>
        </p:txBody>
      </p:sp>
    </p:spTree>
    <p:extLst>
      <p:ext uri="{BB962C8B-B14F-4D97-AF65-F5344CB8AC3E}">
        <p14:creationId xmlns:p14="http://schemas.microsoft.com/office/powerpoint/2010/main" val="4292753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5E652C-5784-4A6E-8E36-C98111854FAC}" type="datetimeFigureOut">
              <a:rPr lang="en-IE" smtClean="0"/>
              <a:t>22/01/2024</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4DD5FA38-A937-4AA6-9B23-38E2922020B0}" type="slidenum">
              <a:rPr lang="en-IE" smtClean="0"/>
              <a:t>‹#›</a:t>
            </a:fld>
            <a:endParaRPr lang="en-IE"/>
          </a:p>
        </p:txBody>
      </p:sp>
    </p:spTree>
    <p:extLst>
      <p:ext uri="{BB962C8B-B14F-4D97-AF65-F5344CB8AC3E}">
        <p14:creationId xmlns:p14="http://schemas.microsoft.com/office/powerpoint/2010/main" val="1179680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5E652C-5784-4A6E-8E36-C98111854FAC}" type="datetimeFigureOut">
              <a:rPr lang="en-IE" smtClean="0"/>
              <a:t>22/01/2024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DD5FA38-A937-4AA6-9B23-38E2922020B0}" type="slidenum">
              <a:rPr lang="en-IE" smtClean="0"/>
              <a:t>‹#›</a:t>
            </a:fld>
            <a:endParaRPr lang="en-IE"/>
          </a:p>
        </p:txBody>
      </p:sp>
    </p:spTree>
    <p:extLst>
      <p:ext uri="{BB962C8B-B14F-4D97-AF65-F5344CB8AC3E}">
        <p14:creationId xmlns:p14="http://schemas.microsoft.com/office/powerpoint/2010/main" val="748010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5E652C-5784-4A6E-8E36-C98111854FAC}" type="datetimeFigureOut">
              <a:rPr lang="en-IE" smtClean="0"/>
              <a:t>22/01/2024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DD5FA38-A937-4AA6-9B23-38E2922020B0}" type="slidenum">
              <a:rPr lang="en-IE" smtClean="0"/>
              <a:t>‹#›</a:t>
            </a:fld>
            <a:endParaRPr lang="en-IE"/>
          </a:p>
        </p:txBody>
      </p:sp>
    </p:spTree>
    <p:extLst>
      <p:ext uri="{BB962C8B-B14F-4D97-AF65-F5344CB8AC3E}">
        <p14:creationId xmlns:p14="http://schemas.microsoft.com/office/powerpoint/2010/main" val="438912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5E652C-5784-4A6E-8E36-C98111854FAC}" type="datetimeFigureOut">
              <a:rPr lang="en-IE" smtClean="0"/>
              <a:t>22/01/2024</a:t>
            </a:fld>
            <a:endParaRPr lang="en-I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5FA38-A937-4AA6-9B23-38E2922020B0}" type="slidenum">
              <a:rPr lang="en-IE" smtClean="0"/>
              <a:t>‹#›</a:t>
            </a:fld>
            <a:endParaRPr lang="en-IE"/>
          </a:p>
        </p:txBody>
      </p:sp>
    </p:spTree>
    <p:extLst>
      <p:ext uri="{BB962C8B-B14F-4D97-AF65-F5344CB8AC3E}">
        <p14:creationId xmlns:p14="http://schemas.microsoft.com/office/powerpoint/2010/main" val="3047127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sdublincoco-my.sharepoint.com/:v:/g/personal/sbarron_sdublincoco_ie/EWqqcDOyuhZAp6xt_FvgZugBi5DdZqZdwfzIPpOQ5UsWzA?nav=eyJyZWZlcnJhbEluZm8iOnsicmVmZXJyYWxBcHAiOiJPbmVEcml2ZUZvckJ1c2luZXNzIiwicmVmZXJyYWxBcHBQbGF0Zm9ybSI6IldlYiIsInJlZmVycmFsTW9kZSI6InZpZXciLCJyZWZlcnJhbFZpZXciOiJNeUZpbGVzTGlua0NvcHkifX0&amp;e=PeLP4i"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838" y="0"/>
            <a:ext cx="12385676"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169400" y="115888"/>
            <a:ext cx="2720975" cy="151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a:extLst>
              <a:ext uri="{FF2B5EF4-FFF2-40B4-BE49-F238E27FC236}">
                <a16:creationId xmlns:a16="http://schemas.microsoft.com/office/drawing/2014/main" id="{8B3C68FC-518A-4EDA-8126-6FD0EA169D73}"/>
              </a:ext>
            </a:extLst>
          </p:cNvPr>
          <p:cNvSpPr>
            <a:spLocks noGrp="1"/>
          </p:cNvSpPr>
          <p:nvPr>
            <p:ph type="subTitle" idx="1"/>
          </p:nvPr>
        </p:nvSpPr>
        <p:spPr>
          <a:xfrm>
            <a:off x="1293091" y="2235200"/>
            <a:ext cx="9374909" cy="3022600"/>
          </a:xfrm>
        </p:spPr>
        <p:txBody>
          <a:bodyPr>
            <a:normAutofit/>
          </a:bodyPr>
          <a:lstStyle/>
          <a:p>
            <a:r>
              <a:rPr lang="en-GB" sz="8000" dirty="0"/>
              <a:t>Tallaght to Clondalkin Cycle Scheme</a:t>
            </a:r>
            <a:endParaRPr lang="en-GB" sz="3600" b="1" dirty="0"/>
          </a:p>
          <a:p>
            <a:endParaRPr lang="en-IE" b="1" dirty="0"/>
          </a:p>
        </p:txBody>
      </p:sp>
    </p:spTree>
    <p:extLst>
      <p:ext uri="{BB962C8B-B14F-4D97-AF65-F5344CB8AC3E}">
        <p14:creationId xmlns:p14="http://schemas.microsoft.com/office/powerpoint/2010/main" val="4216875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7883E2A-7B14-F282-9157-9697B4A40275}"/>
              </a:ext>
            </a:extLst>
          </p:cNvPr>
          <p:cNvPicPr>
            <a:picLocks noChangeAspect="1"/>
          </p:cNvPicPr>
          <p:nvPr/>
        </p:nvPicPr>
        <p:blipFill rotWithShape="1">
          <a:blip r:embed="rId2"/>
          <a:srcRect b="24001"/>
          <a:stretch/>
        </p:blipFill>
        <p:spPr>
          <a:xfrm>
            <a:off x="1142995" y="643466"/>
            <a:ext cx="9801525" cy="5512305"/>
          </a:xfrm>
          <a:prstGeom prst="rect">
            <a:avLst/>
          </a:prstGeom>
        </p:spPr>
      </p:pic>
    </p:spTree>
    <p:extLst>
      <p:ext uri="{BB962C8B-B14F-4D97-AF65-F5344CB8AC3E}">
        <p14:creationId xmlns:p14="http://schemas.microsoft.com/office/powerpoint/2010/main" val="1178303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657" name="Rectangle 27656">
            <a:extLst>
              <a:ext uri="{FF2B5EF4-FFF2-40B4-BE49-F238E27FC236}">
                <a16:creationId xmlns:a16="http://schemas.microsoft.com/office/drawing/2014/main" id="{5EF17487-C386-4F99-B5EB-4FD3DF42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59" name="Freeform: Shape 27658">
            <a:extLst>
              <a:ext uri="{FF2B5EF4-FFF2-40B4-BE49-F238E27FC236}">
                <a16:creationId xmlns:a16="http://schemas.microsoft.com/office/drawing/2014/main" id="{A0DE92DF-4769-4DE9-93FD-EE312718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bg2">
              <a:alpha val="50000"/>
            </a:schemeClr>
          </a:solidFill>
          <a:ln w="32707" cap="flat">
            <a:noFill/>
            <a:prstDash val="solid"/>
            <a:miter/>
          </a:ln>
        </p:spPr>
        <p:txBody>
          <a:bodyPr wrap="square" rtlCol="0" anchor="ctr">
            <a:noAutofit/>
          </a:bodyPr>
          <a:lstStyle/>
          <a:p>
            <a:endParaRPr lang="en-US">
              <a:solidFill>
                <a:schemeClr val="tx1"/>
              </a:solidFill>
            </a:endParaRPr>
          </a:p>
        </p:txBody>
      </p:sp>
      <p:sp>
        <p:nvSpPr>
          <p:cNvPr id="2" name="Title 1">
            <a:extLst>
              <a:ext uri="{FF2B5EF4-FFF2-40B4-BE49-F238E27FC236}">
                <a16:creationId xmlns:a16="http://schemas.microsoft.com/office/drawing/2014/main" id="{0F392CCB-8C00-4ED4-931D-B64EC422C0F0}"/>
              </a:ext>
            </a:extLst>
          </p:cNvPr>
          <p:cNvSpPr>
            <a:spLocks noGrp="1"/>
          </p:cNvSpPr>
          <p:nvPr>
            <p:ph type="title"/>
          </p:nvPr>
        </p:nvSpPr>
        <p:spPr>
          <a:xfrm>
            <a:off x="947957" y="-16778"/>
            <a:ext cx="4772975" cy="1800526"/>
          </a:xfrm>
        </p:spPr>
        <p:txBody>
          <a:bodyPr>
            <a:normAutofit/>
          </a:bodyPr>
          <a:lstStyle/>
          <a:p>
            <a:br>
              <a:rPr lang="en-IE" dirty="0"/>
            </a:br>
            <a:r>
              <a:rPr lang="en-IE" b="1" dirty="0"/>
              <a:t>Project Overview</a:t>
            </a:r>
          </a:p>
        </p:txBody>
      </p:sp>
      <p:sp>
        <p:nvSpPr>
          <p:cNvPr id="3" name="Content Placeholder 2">
            <a:extLst>
              <a:ext uri="{FF2B5EF4-FFF2-40B4-BE49-F238E27FC236}">
                <a16:creationId xmlns:a16="http://schemas.microsoft.com/office/drawing/2014/main" id="{885CAA80-7EA2-44B1-A039-6F812B1A2BCE}"/>
              </a:ext>
            </a:extLst>
          </p:cNvPr>
          <p:cNvSpPr>
            <a:spLocks noGrp="1"/>
          </p:cNvSpPr>
          <p:nvPr>
            <p:ph idx="1"/>
          </p:nvPr>
        </p:nvSpPr>
        <p:spPr>
          <a:xfrm>
            <a:off x="869069" y="2055303"/>
            <a:ext cx="7754470" cy="4352177"/>
          </a:xfrm>
        </p:spPr>
        <p:txBody>
          <a:bodyPr>
            <a:normAutofit/>
          </a:bodyPr>
          <a:lstStyle/>
          <a:p>
            <a:pPr marL="0" indent="0">
              <a:spcAft>
                <a:spcPts val="800"/>
              </a:spcAft>
              <a:buNone/>
            </a:pPr>
            <a:r>
              <a:rPr lang="en-GB" sz="2000" b="1" dirty="0"/>
              <a:t>Phase 1 : Rapid Build – Belgard and Airton Road</a:t>
            </a:r>
            <a:endParaRPr lang="en-IE" sz="2000" b="1" dirty="0"/>
          </a:p>
          <a:p>
            <a:pPr marL="0" indent="0">
              <a:spcAft>
                <a:spcPts val="800"/>
              </a:spcAft>
              <a:buNone/>
            </a:pPr>
            <a:r>
              <a:rPr lang="en-GB" sz="1800" kern="0" dirty="0">
                <a:solidFill>
                  <a:srgbClr val="000000"/>
                </a:solidFill>
                <a:effectLst/>
                <a:latin typeface="Verdana" panose="020B0604030504040204" pitchFamily="34" charset="0"/>
                <a:ea typeface="Arial" panose="020B0604020202020204" pitchFamily="34" charset="0"/>
                <a:cs typeface="Arial" panose="020B0604020202020204" pitchFamily="34" charset="0"/>
              </a:rPr>
              <a:t>The Tallaght to Clondalkin Cycle scheme is a mobility and public realm improvement project which aims to</a:t>
            </a:r>
            <a:r>
              <a:rPr lang="en-GB" sz="1800" kern="0" dirty="0">
                <a:effectLst/>
                <a:latin typeface="Verdana" panose="020B0604030504040204" pitchFamily="34" charset="0"/>
                <a:ea typeface="Times New Roman" panose="02020603050405020304" pitchFamily="18" charset="0"/>
                <a:cs typeface="Times New Roman" panose="02020603050405020304" pitchFamily="18" charset="0"/>
              </a:rPr>
              <a:t> improve cycle facilities in the Tallaght/Clondalkin area.</a:t>
            </a:r>
          </a:p>
          <a:p>
            <a:r>
              <a:rPr lang="en-GB" sz="1800" dirty="0">
                <a:effectLst/>
                <a:latin typeface="Verdana" panose="020B0604030504040204" pitchFamily="34" charset="0"/>
                <a:ea typeface="Times New Roman" panose="02020603050405020304" pitchFamily="18" charset="0"/>
                <a:cs typeface="Times New Roman" panose="02020603050405020304" pitchFamily="18" charset="0"/>
              </a:rPr>
              <a:t>The scheme includes upgrade works to 1.8km of Belgard Road from Belgard Road / Blessington Road junction in the south to Belgard Road / Cookstown Road junction in the north, and along 0.88km of Airton Road from Airton Road / Belgard Road junction in the west to Airton Road / Greenhills Road junction in the east. This new infrastructure can generally be accommodated within the existing carriageway or verge and is “rapid build” in nature. The construction works involved will be less than a typical “full build” active travel scheme. </a:t>
            </a:r>
            <a:endParaRPr lang="en-IE"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indent="0">
              <a:spcAft>
                <a:spcPts val="800"/>
              </a:spcAft>
              <a:buNone/>
            </a:pPr>
            <a:endParaRPr lang="en-IE" sz="1400" dirty="0"/>
          </a:p>
        </p:txBody>
      </p:sp>
      <p:pic>
        <p:nvPicPr>
          <p:cNvPr id="27652" name="Picture 5" descr="Logo, company name&#10;&#10;Description automatically generated"/>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8112298" y="103152"/>
            <a:ext cx="4076654" cy="226254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7494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5EF17487-C386-4F99-B5EB-4FD3DF42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A0DE92DF-4769-4DE9-93FD-EE312718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bg2">
              <a:alpha val="50000"/>
            </a:schemeClr>
          </a:solidFill>
          <a:ln w="32707" cap="flat">
            <a:noFill/>
            <a:prstDash val="solid"/>
            <a:miter/>
          </a:ln>
        </p:spPr>
        <p:txBody>
          <a:bodyPr wrap="square" rtlCol="0" anchor="ctr">
            <a:noAutofit/>
          </a:bodyPr>
          <a:lstStyle/>
          <a:p>
            <a:endParaRPr lang="en-US">
              <a:solidFill>
                <a:schemeClr val="tx1"/>
              </a:solidFill>
            </a:endParaRPr>
          </a:p>
        </p:txBody>
      </p:sp>
      <p:sp>
        <p:nvSpPr>
          <p:cNvPr id="2" name="Title 1">
            <a:extLst>
              <a:ext uri="{FF2B5EF4-FFF2-40B4-BE49-F238E27FC236}">
                <a16:creationId xmlns:a16="http://schemas.microsoft.com/office/drawing/2014/main" id="{C9566B16-4C0E-46DA-9F7E-0F03FBD9E950}"/>
              </a:ext>
            </a:extLst>
          </p:cNvPr>
          <p:cNvSpPr>
            <a:spLocks noGrp="1"/>
          </p:cNvSpPr>
          <p:nvPr>
            <p:ph type="title"/>
          </p:nvPr>
        </p:nvSpPr>
        <p:spPr>
          <a:xfrm>
            <a:off x="944820" y="278537"/>
            <a:ext cx="4772975" cy="1800526"/>
          </a:xfrm>
        </p:spPr>
        <p:txBody>
          <a:bodyPr vert="horz" lIns="91440" tIns="45720" rIns="91440" bIns="45720" rtlCol="0" anchor="ctr">
            <a:normAutofit/>
          </a:bodyPr>
          <a:lstStyle/>
          <a:p>
            <a:r>
              <a:rPr kumimoji="0" lang="en-US" b="1" i="0" u="none" strike="noStrike" cap="none" spc="0" normalizeH="0" baseline="0" noProof="0" dirty="0">
                <a:ln>
                  <a:noFill/>
                </a:ln>
                <a:effectLst/>
                <a:uLnTx/>
                <a:uFillTx/>
              </a:rPr>
              <a:t>Project Overview</a:t>
            </a:r>
            <a:endParaRPr lang="en-US" b="1" dirty="0"/>
          </a:p>
        </p:txBody>
      </p:sp>
      <p:sp>
        <p:nvSpPr>
          <p:cNvPr id="8" name="Content Placeholder 7">
            <a:extLst>
              <a:ext uri="{FF2B5EF4-FFF2-40B4-BE49-F238E27FC236}">
                <a16:creationId xmlns:a16="http://schemas.microsoft.com/office/drawing/2014/main" id="{5B5EB518-A785-43E8-B580-C0A0A5106389}"/>
              </a:ext>
            </a:extLst>
          </p:cNvPr>
          <p:cNvSpPr>
            <a:spLocks noGrp="1"/>
          </p:cNvSpPr>
          <p:nvPr>
            <p:ph sz="half" idx="1"/>
          </p:nvPr>
        </p:nvSpPr>
        <p:spPr>
          <a:xfrm>
            <a:off x="669229" y="2176986"/>
            <a:ext cx="8518041" cy="3387580"/>
          </a:xfrm>
        </p:spPr>
        <p:txBody>
          <a:bodyPr vert="horz" lIns="91440" tIns="45720" rIns="91440" bIns="45720" rtlCol="0">
            <a:normAutofit fontScale="92500" lnSpcReduction="20000"/>
          </a:bodyPr>
          <a:lstStyle/>
          <a:p>
            <a:pPr marL="0" indent="0">
              <a:spcAft>
                <a:spcPts val="800"/>
              </a:spcAft>
              <a:buNone/>
            </a:pPr>
            <a:r>
              <a:rPr lang="en-US" sz="2000" b="1" dirty="0"/>
              <a:t>Belgard Road</a:t>
            </a:r>
          </a:p>
          <a:p>
            <a:pPr marL="0" indent="0">
              <a:spcAft>
                <a:spcPts val="800"/>
              </a:spcAft>
              <a:buNone/>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At present, Belgard Road has intermittent cycle lanes which in most cases are narrower than the desired width and do not include proper segregation from other road users. Carriageway lane widths would be reduced to 3.0m and the cycle track would be widened into the verges to provide a 2m width. Segregation of cyclists from traffic is proposed by constructing a new in-situ concrete kerb, road gullies will be relocated to suit the new kerb arrangements. </a:t>
            </a:r>
          </a:p>
          <a:p>
            <a:pPr marL="0" indent="0">
              <a:spcAft>
                <a:spcPts val="800"/>
              </a:spcAft>
              <a:buNone/>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The roundabout at Belgard Square North will see more significant works with the provision of two new zebra crossings and two toucan crossing to allow pedestrians and cyclists to safely cross.</a:t>
            </a:r>
          </a:p>
          <a:p>
            <a:pPr marL="0" indent="0">
              <a:spcAft>
                <a:spcPts val="800"/>
              </a:spcAft>
              <a:buNone/>
            </a:pPr>
            <a:r>
              <a:rPr lang="en-GB" sz="1800" dirty="0">
                <a:latin typeface="Verdana" panose="020B0604030504040204" pitchFamily="34" charset="0"/>
                <a:ea typeface="Times New Roman" panose="02020603050405020304" pitchFamily="18" charset="0"/>
                <a:cs typeface="Times New Roman" panose="02020603050405020304" pitchFamily="18" charset="0"/>
              </a:rPr>
              <a:t>Pedestrian crossing facilities will be installed at Airton Rd Junction and Cookstown Road Junction. </a:t>
            </a:r>
            <a:endParaRPr lang="en-GB"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indent="0">
              <a:spcAft>
                <a:spcPts val="800"/>
              </a:spcAft>
              <a:buNone/>
            </a:pPr>
            <a:endParaRPr lang="en-IE"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indent="0">
              <a:spcAft>
                <a:spcPts val="800"/>
              </a:spcAft>
              <a:buNone/>
            </a:pPr>
            <a:endParaRPr lang="en-US" sz="2000" b="1" dirty="0"/>
          </a:p>
        </p:txBody>
      </p:sp>
      <p:pic>
        <p:nvPicPr>
          <p:cNvPr id="7" name="Picture 5">
            <a:extLst>
              <a:ext uri="{FF2B5EF4-FFF2-40B4-BE49-F238E27FC236}">
                <a16:creationId xmlns:a16="http://schemas.microsoft.com/office/drawing/2014/main" id="{ECF3CEB3-5A8F-6858-8C8A-36A4A6929DE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9187271" y="195847"/>
            <a:ext cx="2544038" cy="141194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1383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7">
            <a:extLst>
              <a:ext uri="{FF2B5EF4-FFF2-40B4-BE49-F238E27FC236}">
                <a16:creationId xmlns:a16="http://schemas.microsoft.com/office/drawing/2014/main" id="{5EF17487-C386-4F99-B5EB-4FD3DF42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9">
            <a:extLst>
              <a:ext uri="{FF2B5EF4-FFF2-40B4-BE49-F238E27FC236}">
                <a16:creationId xmlns:a16="http://schemas.microsoft.com/office/drawing/2014/main" id="{A0DE92DF-4769-4DE9-93FD-EE312718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0"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bg2">
              <a:alpha val="50000"/>
            </a:schemeClr>
          </a:solidFill>
          <a:ln w="32707" cap="flat">
            <a:noFill/>
            <a:prstDash val="solid"/>
            <a:miter/>
          </a:ln>
        </p:spPr>
        <p:txBody>
          <a:bodyPr wrap="square" rtlCol="0" anchor="ctr">
            <a:noAutofit/>
          </a:bodyPr>
          <a:lstStyle/>
          <a:p>
            <a:endParaRPr lang="en-US">
              <a:solidFill>
                <a:schemeClr val="tx1"/>
              </a:solidFill>
            </a:endParaRPr>
          </a:p>
        </p:txBody>
      </p:sp>
      <p:sp>
        <p:nvSpPr>
          <p:cNvPr id="2" name="Title 1">
            <a:extLst>
              <a:ext uri="{FF2B5EF4-FFF2-40B4-BE49-F238E27FC236}">
                <a16:creationId xmlns:a16="http://schemas.microsoft.com/office/drawing/2014/main" id="{3289E5AB-2ADE-4258-A6E0-D36FFC65CE2E}"/>
              </a:ext>
            </a:extLst>
          </p:cNvPr>
          <p:cNvSpPr>
            <a:spLocks noGrp="1"/>
          </p:cNvSpPr>
          <p:nvPr>
            <p:ph type="title"/>
          </p:nvPr>
        </p:nvSpPr>
        <p:spPr>
          <a:xfrm>
            <a:off x="972095" y="264452"/>
            <a:ext cx="4772975" cy="1800526"/>
          </a:xfrm>
        </p:spPr>
        <p:txBody>
          <a:bodyPr vert="horz" lIns="91440" tIns="45720" rIns="91440" bIns="45720" rtlCol="0" anchor="ctr">
            <a:normAutofit fontScale="90000"/>
          </a:bodyPr>
          <a:lstStyle/>
          <a:p>
            <a:br>
              <a:rPr lang="en-US" sz="4100" dirty="0"/>
            </a:br>
            <a:r>
              <a:rPr lang="en-US" sz="4900" b="1" dirty="0"/>
              <a:t>Project Overview</a:t>
            </a:r>
            <a:br>
              <a:rPr lang="en-US" sz="4100" dirty="0"/>
            </a:br>
            <a:endParaRPr lang="en-US" sz="4100" dirty="0"/>
          </a:p>
        </p:txBody>
      </p:sp>
      <p:sp>
        <p:nvSpPr>
          <p:cNvPr id="3" name="Content Placeholder 2">
            <a:extLst>
              <a:ext uri="{FF2B5EF4-FFF2-40B4-BE49-F238E27FC236}">
                <a16:creationId xmlns:a16="http://schemas.microsoft.com/office/drawing/2014/main" id="{5165767A-C2F2-4051-B669-792A4E95B371}"/>
              </a:ext>
            </a:extLst>
          </p:cNvPr>
          <p:cNvSpPr>
            <a:spLocks noGrp="1"/>
          </p:cNvSpPr>
          <p:nvPr>
            <p:ph sz="half" idx="1"/>
          </p:nvPr>
        </p:nvSpPr>
        <p:spPr>
          <a:xfrm>
            <a:off x="891018" y="1819564"/>
            <a:ext cx="8538207" cy="3442998"/>
          </a:xfrm>
        </p:spPr>
        <p:txBody>
          <a:bodyPr vert="horz" lIns="91440" tIns="45720" rIns="91440" bIns="45720" rtlCol="0">
            <a:normAutofit/>
          </a:bodyPr>
          <a:lstStyle/>
          <a:p>
            <a:pPr marL="0" indent="0">
              <a:spcAft>
                <a:spcPts val="800"/>
              </a:spcAft>
              <a:buNone/>
            </a:pPr>
            <a:r>
              <a:rPr lang="en-US" sz="2000" b="1" dirty="0"/>
              <a:t>Airton Road</a:t>
            </a:r>
          </a:p>
          <a:p>
            <a:pPr marL="0" indent="0">
              <a:spcAft>
                <a:spcPts val="800"/>
              </a:spcAft>
              <a:buNone/>
            </a:pPr>
            <a:r>
              <a:rPr lang="en-GB" sz="1800" dirty="0">
                <a:effectLst/>
                <a:latin typeface="Verdana" panose="020B0604030504040204" pitchFamily="34" charset="0"/>
                <a:ea typeface="Times New Roman" panose="02020603050405020304" pitchFamily="18" charset="0"/>
                <a:cs typeface="Times New Roman" panose="02020603050405020304" pitchFamily="18" charset="0"/>
              </a:rPr>
              <a:t>At present, Airton Road does not have any cycle lanes. The existing road carriageway is sufficiently wide that cycle lanes can be added by narrowing the lane widths and removing the informal parking areas along the road.  The cycle lanes will be segregated from vehicular traffic by a new in-situ concrete kerb. </a:t>
            </a:r>
          </a:p>
          <a:p>
            <a:pPr marL="0" indent="0">
              <a:spcAft>
                <a:spcPts val="800"/>
              </a:spcAft>
              <a:buNone/>
            </a:pPr>
            <a:r>
              <a:rPr lang="en-GB" sz="1800" dirty="0">
                <a:latin typeface="Verdana" panose="020B0604030504040204" pitchFamily="34" charset="0"/>
                <a:ea typeface="Times New Roman" panose="02020603050405020304" pitchFamily="18" charset="0"/>
                <a:cs typeface="Times New Roman" panose="02020603050405020304" pitchFamily="18" charset="0"/>
              </a:rPr>
              <a:t>The details of the proposed cycle scheme are outlined in the following fly through video.</a:t>
            </a:r>
            <a:endParaRPr lang="en-IE"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indent="0">
              <a:spcAft>
                <a:spcPts val="800"/>
              </a:spcAft>
              <a:buNone/>
            </a:pPr>
            <a:r>
              <a:rPr lang="en-US" sz="2000">
                <a:hlinkClick r:id="rId3"/>
              </a:rPr>
              <a:t>Tallaght </a:t>
            </a:r>
            <a:r>
              <a:rPr lang="en-US" sz="2000" dirty="0">
                <a:hlinkClick r:id="rId3"/>
              </a:rPr>
              <a:t>Fly Through Final</a:t>
            </a:r>
            <a:endParaRPr lang="en-US" sz="2000" dirty="0"/>
          </a:p>
        </p:txBody>
      </p:sp>
      <p:pic>
        <p:nvPicPr>
          <p:cNvPr id="7" name="Picture 5">
            <a:extLst>
              <a:ext uri="{FF2B5EF4-FFF2-40B4-BE49-F238E27FC236}">
                <a16:creationId xmlns:a16="http://schemas.microsoft.com/office/drawing/2014/main" id="{B1B5B3CF-FD55-9737-68F3-AE4B4BDB472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9107732" y="92283"/>
            <a:ext cx="2672388" cy="148317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1530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0E3596DD-156A-473E-9BB3-C6A29F757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3">
            <a:extLst>
              <a:ext uri="{FF2B5EF4-FFF2-40B4-BE49-F238E27FC236}">
                <a16:creationId xmlns:a16="http://schemas.microsoft.com/office/drawing/2014/main" id="{2C46C4D6-C474-4E92-B52E-944C1118F7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5" name="Title 4">
            <a:extLst>
              <a:ext uri="{FF2B5EF4-FFF2-40B4-BE49-F238E27FC236}">
                <a16:creationId xmlns:a16="http://schemas.microsoft.com/office/drawing/2014/main" id="{30B4CD00-6608-7B4D-7262-79039A0460DD}"/>
              </a:ext>
            </a:extLst>
          </p:cNvPr>
          <p:cNvSpPr>
            <a:spLocks noGrp="1"/>
          </p:cNvSpPr>
          <p:nvPr>
            <p:ph type="title"/>
          </p:nvPr>
        </p:nvSpPr>
        <p:spPr>
          <a:xfrm>
            <a:off x="1154575" y="325201"/>
            <a:ext cx="3888526" cy="1800526"/>
          </a:xfrm>
        </p:spPr>
        <p:txBody>
          <a:bodyPr>
            <a:normAutofit/>
          </a:bodyPr>
          <a:lstStyle/>
          <a:p>
            <a:r>
              <a:rPr lang="en-GB" b="1" dirty="0"/>
              <a:t>Project Timeline</a:t>
            </a:r>
            <a:endParaRPr lang="en-IE" b="1" dirty="0"/>
          </a:p>
        </p:txBody>
      </p:sp>
      <p:sp>
        <p:nvSpPr>
          <p:cNvPr id="27" name="Content Placeholder 5">
            <a:extLst>
              <a:ext uri="{FF2B5EF4-FFF2-40B4-BE49-F238E27FC236}">
                <a16:creationId xmlns:a16="http://schemas.microsoft.com/office/drawing/2014/main" id="{855386FA-0412-90E2-FD84-FDA1CFF74A47}"/>
              </a:ext>
            </a:extLst>
          </p:cNvPr>
          <p:cNvSpPr>
            <a:spLocks noGrp="1"/>
          </p:cNvSpPr>
          <p:nvPr>
            <p:ph idx="1"/>
          </p:nvPr>
        </p:nvSpPr>
        <p:spPr>
          <a:xfrm>
            <a:off x="838201" y="2004969"/>
            <a:ext cx="4757256" cy="4171993"/>
          </a:xfrm>
        </p:spPr>
        <p:txBody>
          <a:bodyPr>
            <a:normAutofit/>
          </a:bodyPr>
          <a:lstStyle/>
          <a:p>
            <a:pPr>
              <a:lnSpc>
                <a:spcPct val="150000"/>
              </a:lnSpc>
            </a:pPr>
            <a:r>
              <a:rPr lang="en-GB" sz="2000" dirty="0"/>
              <a:t>Section 38 Planning – Q1 2024</a:t>
            </a:r>
          </a:p>
          <a:p>
            <a:pPr>
              <a:lnSpc>
                <a:spcPct val="150000"/>
              </a:lnSpc>
            </a:pPr>
            <a:r>
              <a:rPr lang="en-GB" sz="2000" dirty="0"/>
              <a:t>Detailed Design – Q1 to Q3 2024</a:t>
            </a:r>
          </a:p>
          <a:p>
            <a:pPr>
              <a:lnSpc>
                <a:spcPct val="150000"/>
              </a:lnSpc>
            </a:pPr>
            <a:r>
              <a:rPr lang="en-GB" sz="2000" dirty="0"/>
              <a:t>Construction – Q1 2024 to Q1 2025</a:t>
            </a:r>
          </a:p>
          <a:p>
            <a:endParaRPr lang="en-GB" sz="2000" dirty="0"/>
          </a:p>
        </p:txBody>
      </p:sp>
      <p:pic>
        <p:nvPicPr>
          <p:cNvPr id="7" name="Picture 5">
            <a:extLst>
              <a:ext uri="{FF2B5EF4-FFF2-40B4-BE49-F238E27FC236}">
                <a16:creationId xmlns:a16="http://schemas.microsoft.com/office/drawing/2014/main" id="{8D9B2DD1-727B-1D63-75B5-1EC89DB696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6800986" y="2125727"/>
            <a:ext cx="4747547" cy="263489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3137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838" y="0"/>
            <a:ext cx="12385676"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169400" y="115888"/>
            <a:ext cx="2720975" cy="151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a:extLst>
              <a:ext uri="{FF2B5EF4-FFF2-40B4-BE49-F238E27FC236}">
                <a16:creationId xmlns:a16="http://schemas.microsoft.com/office/drawing/2014/main" id="{8B3C68FC-518A-4EDA-8126-6FD0EA169D73}"/>
              </a:ext>
            </a:extLst>
          </p:cNvPr>
          <p:cNvSpPr>
            <a:spLocks noGrp="1"/>
          </p:cNvSpPr>
          <p:nvPr>
            <p:ph type="subTitle" idx="1"/>
          </p:nvPr>
        </p:nvSpPr>
        <p:spPr>
          <a:xfrm>
            <a:off x="1293091" y="2235200"/>
            <a:ext cx="9374909" cy="3022600"/>
          </a:xfrm>
        </p:spPr>
        <p:txBody>
          <a:bodyPr>
            <a:normAutofit/>
          </a:bodyPr>
          <a:lstStyle/>
          <a:p>
            <a:endParaRPr lang="en-IE" sz="4000" dirty="0"/>
          </a:p>
          <a:p>
            <a:r>
              <a:rPr lang="en-IE" sz="4000" dirty="0"/>
              <a:t>Thank You</a:t>
            </a:r>
          </a:p>
          <a:p>
            <a:r>
              <a:rPr lang="en-IE" sz="4000" dirty="0"/>
              <a:t>Questions?</a:t>
            </a:r>
            <a:endParaRPr lang="en-IE" sz="1700" dirty="0"/>
          </a:p>
        </p:txBody>
      </p:sp>
    </p:spTree>
    <p:extLst>
      <p:ext uri="{BB962C8B-B14F-4D97-AF65-F5344CB8AC3E}">
        <p14:creationId xmlns:p14="http://schemas.microsoft.com/office/powerpoint/2010/main" val="1573364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2071</TotalTime>
  <Words>616</Words>
  <Application>Microsoft Office PowerPoint</Application>
  <PresentationFormat>Widescreen</PresentationFormat>
  <Paragraphs>37</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Verdana</vt:lpstr>
      <vt:lpstr>Office Theme</vt:lpstr>
      <vt:lpstr>PowerPoint Presentation</vt:lpstr>
      <vt:lpstr>PowerPoint Presentation</vt:lpstr>
      <vt:lpstr> Project Overview</vt:lpstr>
      <vt:lpstr>Project Overview</vt:lpstr>
      <vt:lpstr> Project Overview </vt:lpstr>
      <vt:lpstr>Project Timeline</vt:lpstr>
      <vt:lpstr>PowerPoint Presentation</vt:lpstr>
    </vt:vector>
  </TitlesOfParts>
  <Company>South Dublin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Elaine Leech</dc:creator>
  <cp:lastModifiedBy>Sean Barron</cp:lastModifiedBy>
  <cp:revision>44</cp:revision>
  <cp:lastPrinted>2021-12-09T08:53:02Z</cp:lastPrinted>
  <dcterms:created xsi:type="dcterms:W3CDTF">2017-02-28T10:55:54Z</dcterms:created>
  <dcterms:modified xsi:type="dcterms:W3CDTF">2024-01-22T08:25:42Z</dcterms:modified>
</cp:coreProperties>
</file>