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1"/>
  </p:notesMasterIdLst>
  <p:sldIdLst>
    <p:sldId id="256" r:id="rId2"/>
    <p:sldId id="306" r:id="rId3"/>
    <p:sldId id="305" r:id="rId4"/>
    <p:sldId id="299" r:id="rId5"/>
    <p:sldId id="291" r:id="rId6"/>
    <p:sldId id="302" r:id="rId7"/>
    <p:sldId id="303" r:id="rId8"/>
    <p:sldId id="304" r:id="rId9"/>
    <p:sldId id="300" r:id="rId1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A8AB1AD-3C2F-4D04-8508-4EA85469FF32}">
          <p14:sldIdLst>
            <p14:sldId id="256"/>
            <p14:sldId id="306"/>
            <p14:sldId id="305"/>
            <p14:sldId id="299"/>
            <p14:sldId id="291"/>
            <p14:sldId id="302"/>
            <p14:sldId id="303"/>
            <p14:sldId id="304"/>
            <p14:sldId id="30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5E00"/>
    <a:srgbClr val="5162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15" autoAdjust="0"/>
  </p:normalViewPr>
  <p:slideViewPr>
    <p:cSldViewPr>
      <p:cViewPr varScale="1">
        <p:scale>
          <a:sx n="114" d="100"/>
          <a:sy n="114" d="100"/>
        </p:scale>
        <p:origin x="150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A791B8-8F61-4012-944E-F424C8DD347C}" type="datetimeFigureOut">
              <a:rPr lang="en-IE" smtClean="0"/>
              <a:t>12/01/2024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6AF616-250C-4EFC-B688-F87EF97A0D8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20449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4ADEDD-457E-4AEA-852D-CF2C347274D5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09246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B242A3C-F739-4D1F-BC6E-001A16BD1B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4B7276E-9DE3-420A-A42A-16F772D638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B5FAF4A-0DD9-442E-BACE-BA5FAE7A31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FFD3EC-EA73-4C31-A51F-18326F1D83C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4797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172D720-EB16-4A4F-B69B-51D66F10B8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852DA5B-849D-432A-903A-58CA44E2DF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95A8F0-0757-4B32-9C32-A409644BBE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CA28C9-1688-4B4B-92CA-406236D269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5466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4A35C45-B5EB-428C-BBC9-66EF6FEF1D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79F2A04-6336-48F1-BFEA-FB49646594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655AFC1-D3E6-43CC-B9A2-C397E5B56D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CABC85-2498-4DD8-8B76-5176850628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5306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E59F461-243D-4B1C-A461-47CD59FDEE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5439CB-23CF-41DE-B848-29781DB19BB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24AC01E-2A7A-4E88-9E57-6181AC3AFE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32F1EE-5F0E-4185-A663-2FE8597F5B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7146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39F510-0723-482A-B13D-0741FD7E63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0ADF503-4621-4C98-AE7D-062E8CAF4E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0091EEA-F070-45DF-A1FB-1D6A71D42C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71A45-F2FB-438D-A633-D029B8EA3E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9111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11CE7D-5DD4-4E9C-87FD-61390D35EC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105A7D-ED64-43B9-B718-EE6C1903CE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DD164C-7E66-41BD-A74C-B417C67C4B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5187E3-14DC-47DA-AC6E-204EF47062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8668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25EB317-2A1F-48D4-86AA-3DEF07E997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9730088-BE5F-438A-B216-124207771B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AA2FF92-F873-4177-A01C-09F0ACA9E7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F3CC59-D654-4453-AEF4-9DDC78FC8A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8802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3DD252C-F6C7-4920-8725-A82D7FA7FFC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D86B306-D5B8-4351-AD11-03D915AE8B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4EB83F5-1E8B-4267-9FDE-4DD2220DE3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5ACE3-220D-4437-996F-BC3ACDB0A6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0144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A75959A-FDF7-4D97-B4A4-BA0F875DDF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70369A6-E7DF-4E6D-BCE5-F951AEA2B5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4ED385B-483C-48DB-812B-484A74540B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7B7E6C-9B7D-4A01-A8A2-75AC72D668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2393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F61088-B92F-4CEA-9FB2-160379856C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454481-0C98-4335-AC17-20AC037EBB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AC1D3B-D134-42B6-8E60-F341304AE2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AE699E-B285-442B-881B-464373287C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8779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2DBBA0-2FB6-4251-A766-6BECFE23E2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A11C10-F492-4FB8-A656-2695015A02F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0430EA-AF9A-42A6-A71A-DB2D808426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000DA9-0873-4D41-AC49-D9D8DC117C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0995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41214EE-DD1E-4792-BAD4-8B6A2B1A4F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85E5FB5-F9A1-4C7A-96FA-8DC3B4C8B5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E8DC36B-4B67-44AD-A045-093CEF5B188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FB3DD72-EA9D-45F3-A48A-371270589ED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42C7D3E-CF30-44D3-8A8D-873CD51CFC1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F3C4D891-3561-4A30-9C1A-7177956E6E1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1">
            <a:extLst>
              <a:ext uri="{FF2B5EF4-FFF2-40B4-BE49-F238E27FC236}">
                <a16:creationId xmlns:a16="http://schemas.microsoft.com/office/drawing/2014/main" id="{7D332806-27EC-4256-AC7C-78A34CF986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2">
            <a:extLst>
              <a:ext uri="{FF2B5EF4-FFF2-40B4-BE49-F238E27FC236}">
                <a16:creationId xmlns:a16="http://schemas.microsoft.com/office/drawing/2014/main" id="{C0E0B696-E59F-4E5C-81E4-30ADD581F15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82588" y="2687638"/>
            <a:ext cx="8305800" cy="1752600"/>
          </a:xfrm>
          <a:noFill/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r>
              <a:rPr lang="en-US" altLang="en-US" sz="4800" dirty="0">
                <a:solidFill>
                  <a:schemeClr val="bg1"/>
                </a:solidFill>
              </a:rPr>
              <a:t>2024 Roadworks Programme</a:t>
            </a:r>
          </a:p>
        </p:txBody>
      </p:sp>
      <p:sp>
        <p:nvSpPr>
          <p:cNvPr id="2052" name="Rectangle 33">
            <a:extLst>
              <a:ext uri="{FF2B5EF4-FFF2-40B4-BE49-F238E27FC236}">
                <a16:creationId xmlns:a16="http://schemas.microsoft.com/office/drawing/2014/main" id="{73490459-A12B-48B6-A230-189362E6C9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029200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GB" altLang="en-US" sz="2600" dirty="0">
                <a:solidFill>
                  <a:schemeClr val="bg1"/>
                </a:solidFill>
              </a:rPr>
              <a:t>Tallaght</a:t>
            </a:r>
          </a:p>
          <a:p>
            <a:pPr eaLnBrk="1" hangingPunct="1">
              <a:buFontTx/>
              <a:buNone/>
            </a:pPr>
            <a:r>
              <a:rPr lang="en-GB" altLang="en-US" sz="2600" dirty="0">
                <a:solidFill>
                  <a:schemeClr val="bg1"/>
                </a:solidFill>
              </a:rPr>
              <a:t>Area Committee Meeting</a:t>
            </a:r>
            <a:r>
              <a:rPr lang="en-US" altLang="en-US" sz="2600" dirty="0">
                <a:solidFill>
                  <a:schemeClr val="bg1"/>
                </a:solidFill>
              </a:rPr>
              <a:t>- January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1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05" y="764704"/>
            <a:ext cx="9010834" cy="597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Summary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/>
            <a:r>
              <a:rPr lang="en-US" altLang="en-US" sz="2400" dirty="0">
                <a:solidFill>
                  <a:srgbClr val="D95E00"/>
                </a:solidFill>
              </a:rPr>
              <a:t>Total Budget 2023 - €8.15m</a:t>
            </a:r>
          </a:p>
          <a:p>
            <a:pPr eaLnBrk="1" hangingPunct="1"/>
            <a:r>
              <a:rPr lang="en-US" altLang="en-US" sz="2400" dirty="0">
                <a:solidFill>
                  <a:srgbClr val="D95E00"/>
                </a:solidFill>
              </a:rPr>
              <a:t>Total Budget 2024 - €8.9m</a:t>
            </a:r>
          </a:p>
          <a:p>
            <a:pPr marL="0" indent="0" eaLnBrk="1" hangingPunct="1">
              <a:buNone/>
            </a:pPr>
            <a:endParaRPr lang="en-US" altLang="en-US" sz="2800" dirty="0">
              <a:solidFill>
                <a:srgbClr val="D95E00"/>
              </a:solidFill>
            </a:endParaRP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Road Resurfacing – €3.2m*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Footpath Repairs/Improvements - €3.9m*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Cycle Track Maintenance - €400k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Social Housing Estate Upgrades - €300k 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QBC Upgrades - €100k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Routine Maintenance Works - €1m**</a:t>
            </a: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endParaRPr lang="en-US" altLang="en-US" sz="16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6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A6D85D-70A7-070E-5F30-9651CB9A6795}"/>
              </a:ext>
            </a:extLst>
          </p:cNvPr>
          <p:cNvSpPr txBox="1"/>
          <p:nvPr/>
        </p:nvSpPr>
        <p:spPr>
          <a:xfrm>
            <a:off x="4132555" y="2974019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3BB39A-E052-3377-543B-95AA60AC6F32}"/>
              </a:ext>
            </a:extLst>
          </p:cNvPr>
          <p:cNvSpPr txBox="1"/>
          <p:nvPr/>
        </p:nvSpPr>
        <p:spPr>
          <a:xfrm>
            <a:off x="-396552" y="5903893"/>
            <a:ext cx="95709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1" indent="0" eaLnBrk="1" hangingPunct="1">
              <a:buNone/>
            </a:pPr>
            <a:r>
              <a:rPr lang="en-US" altLang="en-US" sz="1600" dirty="0">
                <a:solidFill>
                  <a:srgbClr val="D95E00"/>
                </a:solidFill>
              </a:rPr>
              <a:t>* Figure incorporates overhead costs (plant hire, enabling works) and programme contingency</a:t>
            </a:r>
          </a:p>
          <a:p>
            <a:pPr marL="457200" lvl="1" indent="0" eaLnBrk="1" hangingPunct="1">
              <a:buNone/>
            </a:pPr>
            <a:r>
              <a:rPr lang="en-US" altLang="en-US" sz="1600" dirty="0">
                <a:solidFill>
                  <a:srgbClr val="D95E00"/>
                </a:solidFill>
              </a:rPr>
              <a:t>**Includes hedge cutting, line marking, drainage works etc.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956654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1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4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Summary - Tallaght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/>
            <a:r>
              <a:rPr lang="en-US" altLang="en-US" sz="2400" dirty="0">
                <a:solidFill>
                  <a:srgbClr val="D95E00"/>
                </a:solidFill>
              </a:rPr>
              <a:t>Total Budget 2024 - €2,155,000</a:t>
            </a:r>
          </a:p>
          <a:p>
            <a:pPr marL="0" indent="0" eaLnBrk="1" hangingPunct="1">
              <a:buNone/>
            </a:pPr>
            <a:endParaRPr lang="en-US" altLang="en-US" sz="2800" dirty="0">
              <a:solidFill>
                <a:srgbClr val="D95E00"/>
              </a:solidFill>
            </a:endParaRP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Road Resurfacing – €635,000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Footpath Repairs/Improvements - €850,000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Social Housing Estate Upgrades - €150,000 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Routine Maintenance Works - €250,000*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Contingency - €100,000</a:t>
            </a:r>
          </a:p>
          <a:p>
            <a:pPr marL="457200" lvl="1" indent="0" eaLnBrk="1" hangingPunct="1"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r>
              <a:rPr lang="en-US" altLang="en-US" sz="1600" dirty="0">
                <a:solidFill>
                  <a:srgbClr val="D95E00"/>
                </a:solidFill>
              </a:rPr>
              <a:t>*Includes hedge cutting, line marking, drainage works etc.</a:t>
            </a:r>
          </a:p>
          <a:p>
            <a:pPr marL="457200" lvl="1" indent="0" eaLnBrk="1" hangingPunct="1">
              <a:buNone/>
            </a:pPr>
            <a:endParaRPr lang="en-US" altLang="en-US" sz="16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7905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Summary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6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AC2D0EF-7AA1-85F3-B60A-C3052D4618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6778850"/>
              </p:ext>
            </p:extLst>
          </p:nvPr>
        </p:nvGraphicFramePr>
        <p:xfrm>
          <a:off x="755576" y="2201628"/>
          <a:ext cx="6624735" cy="39636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66357">
                  <a:extLst>
                    <a:ext uri="{9D8B030D-6E8A-4147-A177-3AD203B41FA5}">
                      <a16:colId xmlns:a16="http://schemas.microsoft.com/office/drawing/2014/main" val="3379179233"/>
                    </a:ext>
                  </a:extLst>
                </a:gridCol>
                <a:gridCol w="1359814">
                  <a:extLst>
                    <a:ext uri="{9D8B030D-6E8A-4147-A177-3AD203B41FA5}">
                      <a16:colId xmlns:a16="http://schemas.microsoft.com/office/drawing/2014/main" val="4254216947"/>
                    </a:ext>
                  </a:extLst>
                </a:gridCol>
                <a:gridCol w="1359814">
                  <a:extLst>
                    <a:ext uri="{9D8B030D-6E8A-4147-A177-3AD203B41FA5}">
                      <a16:colId xmlns:a16="http://schemas.microsoft.com/office/drawing/2014/main" val="549137421"/>
                    </a:ext>
                  </a:extLst>
                </a:gridCol>
                <a:gridCol w="1638750">
                  <a:extLst>
                    <a:ext uri="{9D8B030D-6E8A-4147-A177-3AD203B41FA5}">
                      <a16:colId xmlns:a16="http://schemas.microsoft.com/office/drawing/2014/main" val="4201230585"/>
                    </a:ext>
                  </a:extLst>
                </a:gridCol>
              </a:tblGrid>
              <a:tr h="528490">
                <a:tc>
                  <a:txBody>
                    <a:bodyPr/>
                    <a:lstStyle/>
                    <a:p>
                      <a:pPr algn="l" fontAlgn="ctr"/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Countywide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 dirty="0">
                          <a:effectLst/>
                        </a:rPr>
                        <a:t>Tallaght Central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Tallaght South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341295976"/>
                  </a:ext>
                </a:extLst>
              </a:tr>
              <a:tr h="528490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u="none" strike="noStrike">
                          <a:effectLst/>
                        </a:rPr>
                        <a:t>Road Resurfacing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 dirty="0">
                          <a:effectLst/>
                        </a:rPr>
                        <a:t>61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r>
                        <a:rPr lang="en-I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110699691"/>
                  </a:ext>
                </a:extLst>
              </a:tr>
              <a:tr h="528490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u="none" strike="noStrike">
                          <a:effectLst/>
                        </a:rPr>
                        <a:t>Footpath Repair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 dirty="0">
                          <a:effectLst/>
                        </a:rPr>
                        <a:t>79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 dirty="0">
                          <a:effectLst/>
                        </a:rPr>
                        <a:t>15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 dirty="0">
                          <a:effectLst/>
                        </a:rPr>
                        <a:t>8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285667603"/>
                  </a:ext>
                </a:extLst>
              </a:tr>
              <a:tr h="528490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u="none" strike="noStrike">
                          <a:effectLst/>
                        </a:rPr>
                        <a:t>Cycle Track Maintenance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441769257"/>
                  </a:ext>
                </a:extLst>
              </a:tr>
              <a:tr h="528490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u="none" strike="noStrike">
                          <a:effectLst/>
                        </a:rPr>
                        <a:t>QBC Maintenance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 dirty="0">
                          <a:effectLst/>
                        </a:rPr>
                        <a:t>2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 dirty="0">
                          <a:effectLst/>
                        </a:rPr>
                        <a:t>0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62677420"/>
                  </a:ext>
                </a:extLst>
              </a:tr>
              <a:tr h="528490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u="none" strike="noStrike" dirty="0">
                          <a:effectLst/>
                        </a:rPr>
                        <a:t>Social Housing </a:t>
                      </a:r>
                    </a:p>
                    <a:p>
                      <a:pPr algn="l" fontAlgn="ctr"/>
                      <a:r>
                        <a:rPr lang="en-IE" sz="1400" u="none" strike="noStrike" dirty="0">
                          <a:effectLst/>
                        </a:rPr>
                        <a:t>Pavement Improvements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073238101"/>
                  </a:ext>
                </a:extLst>
              </a:tr>
              <a:tr h="264245">
                <a:tc>
                  <a:txBody>
                    <a:bodyPr/>
                    <a:lstStyle/>
                    <a:p>
                      <a:pPr algn="l" fontAlgn="ctr"/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835820790"/>
                  </a:ext>
                </a:extLst>
              </a:tr>
              <a:tr h="528490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b="1" u="none" strike="noStrike">
                          <a:effectLst/>
                        </a:rPr>
                        <a:t>Total</a:t>
                      </a:r>
                      <a:endParaRPr lang="en-I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b="1" u="none" strike="noStrike" dirty="0">
                          <a:effectLst/>
                        </a:rPr>
                        <a:t>155</a:t>
                      </a:r>
                      <a:endParaRPr lang="en-I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  <a:endParaRPr lang="en-I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b="1" u="none" strike="noStrike" dirty="0">
                          <a:effectLst/>
                        </a:rPr>
                        <a:t>17</a:t>
                      </a:r>
                      <a:endParaRPr lang="en-I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861614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1328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Tallaght Central LEA</a:t>
            </a: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Road Resurfacing - €335,000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288171D-B14D-4BAC-F9B3-0118229E68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9215983"/>
              </p:ext>
            </p:extLst>
          </p:nvPr>
        </p:nvGraphicFramePr>
        <p:xfrm>
          <a:off x="413550" y="2708920"/>
          <a:ext cx="5526601" cy="38284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70418">
                  <a:extLst>
                    <a:ext uri="{9D8B030D-6E8A-4147-A177-3AD203B41FA5}">
                      <a16:colId xmlns:a16="http://schemas.microsoft.com/office/drawing/2014/main" val="864882311"/>
                    </a:ext>
                  </a:extLst>
                </a:gridCol>
                <a:gridCol w="1656183">
                  <a:extLst>
                    <a:ext uri="{9D8B030D-6E8A-4147-A177-3AD203B41FA5}">
                      <a16:colId xmlns:a16="http://schemas.microsoft.com/office/drawing/2014/main" val="4054279984"/>
                    </a:ext>
                  </a:extLst>
                </a:gridCol>
              </a:tblGrid>
              <a:tr h="348039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Castlepark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072462933"/>
                  </a:ext>
                </a:extLst>
              </a:tr>
              <a:tr h="348039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Church Grove, Aylesbury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303733873"/>
                  </a:ext>
                </a:extLst>
              </a:tr>
              <a:tr h="34803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2nd Avenue, Cookstown Industrial Estate Road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774974056"/>
                  </a:ext>
                </a:extLst>
              </a:tr>
              <a:tr h="348039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Kingswood Avenue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€35,000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801276159"/>
                  </a:ext>
                </a:extLst>
              </a:tr>
              <a:tr h="348039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Oldbawn Avenue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186107259"/>
                  </a:ext>
                </a:extLst>
              </a:tr>
              <a:tr h="34803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Sylvan Drive and Ballymount Road, Kingswood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€35,000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915960956"/>
                  </a:ext>
                </a:extLst>
              </a:tr>
              <a:tr h="34803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Tallaght Main Street Junction with Oldbawn Road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€35,000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7945711"/>
                  </a:ext>
                </a:extLst>
              </a:tr>
              <a:tr h="348039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Tamarisk Park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€30,000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847446167"/>
                  </a:ext>
                </a:extLst>
              </a:tr>
              <a:tr h="348039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Treepark Avenue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€40,000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698400178"/>
                  </a:ext>
                </a:extLst>
              </a:tr>
              <a:tr h="34803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Tymon North Road &amp; Tymon North Green Entrance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€40,000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617093924"/>
                  </a:ext>
                </a:extLst>
              </a:tr>
              <a:tr h="34803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Cill Cais and Dun Aengus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€30,000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7144296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5436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Tallaght Central LEA</a:t>
            </a: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Footpath Repair - €495,000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7558442-D7BD-CE14-D3E1-9CC1ED83BC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7268220"/>
              </p:ext>
            </p:extLst>
          </p:nvPr>
        </p:nvGraphicFramePr>
        <p:xfrm>
          <a:off x="539552" y="2708920"/>
          <a:ext cx="4878531" cy="319917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82888">
                  <a:extLst>
                    <a:ext uri="{9D8B030D-6E8A-4147-A177-3AD203B41FA5}">
                      <a16:colId xmlns:a16="http://schemas.microsoft.com/office/drawing/2014/main" val="59337788"/>
                    </a:ext>
                  </a:extLst>
                </a:gridCol>
                <a:gridCol w="1695643">
                  <a:extLst>
                    <a:ext uri="{9D8B030D-6E8A-4147-A177-3AD203B41FA5}">
                      <a16:colId xmlns:a16="http://schemas.microsoft.com/office/drawing/2014/main" val="4252098376"/>
                    </a:ext>
                  </a:extLst>
                </a:gridCol>
              </a:tblGrid>
              <a:tr h="21687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Avonbeg  Road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€50,000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593150183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Belgard Heights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€45,000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283470421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Maplewood Drive, Lawn, Park and Avenue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€50,000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14087636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Walnut Close &amp; Grove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128354243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Ashgrove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€30,000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209931039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Carrigmore Drive, Aylesbury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129707966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Parkhill Green &amp; Rise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€40,000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97454091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Pineview Lawn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501255006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Watergate Estate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€45,000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314165529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Parkview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721011053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Greenhills Road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€35,000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624798871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Castle Park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21410478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Dunmore Park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€40,000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24471248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Carrigmore Road, Aylesbury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793001704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Ard Macha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€30,000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2608416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8538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Tallaght South LEA</a:t>
            </a: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Road Resurfacing - €300,000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469AE35-E23A-E5C0-81D3-13925BFB73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5035215"/>
              </p:ext>
            </p:extLst>
          </p:nvPr>
        </p:nvGraphicFramePr>
        <p:xfrm>
          <a:off x="539552" y="2708920"/>
          <a:ext cx="5688632" cy="30723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40360">
                  <a:extLst>
                    <a:ext uri="{9D8B030D-6E8A-4147-A177-3AD203B41FA5}">
                      <a16:colId xmlns:a16="http://schemas.microsoft.com/office/drawing/2014/main" val="318294013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2502712795"/>
                    </a:ext>
                  </a:extLst>
                </a:gridCol>
              </a:tblGrid>
              <a:tr h="384043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Donomore Estate 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671297972"/>
                  </a:ext>
                </a:extLst>
              </a:tr>
              <a:tr h="384043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Kilcarrig Avenue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€30,000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47284016"/>
                  </a:ext>
                </a:extLst>
              </a:tr>
              <a:tr h="38404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Knockmore Avenue, Drive and Green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€50,000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397771344"/>
                  </a:ext>
                </a:extLst>
              </a:tr>
              <a:tr h="38404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R114 Callaghan's Bridge to Cullen's Lane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€50,000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13661274"/>
                  </a:ext>
                </a:extLst>
              </a:tr>
              <a:tr h="384043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Outer Ring Road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115936166"/>
                  </a:ext>
                </a:extLst>
              </a:tr>
              <a:tr h="384043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Drumcairn Drive and Park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€50,000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67113432"/>
                  </a:ext>
                </a:extLst>
              </a:tr>
              <a:tr h="384043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Fortunestown Way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€40,000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375286740"/>
                  </a:ext>
                </a:extLst>
              </a:tr>
              <a:tr h="384043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Cushlawn Park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€30,000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1537929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1141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Tallaght South LEA</a:t>
            </a: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Footpath Repair - €355,000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D0AF1D2-1D3B-6F2B-4190-684F4950DA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1800503"/>
              </p:ext>
            </p:extLst>
          </p:nvPr>
        </p:nvGraphicFramePr>
        <p:xfrm>
          <a:off x="467544" y="2564904"/>
          <a:ext cx="4896544" cy="3240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52328">
                  <a:extLst>
                    <a:ext uri="{9D8B030D-6E8A-4147-A177-3AD203B41FA5}">
                      <a16:colId xmlns:a16="http://schemas.microsoft.com/office/drawing/2014/main" val="3277939778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3505330352"/>
                    </a:ext>
                  </a:extLst>
                </a:gridCol>
              </a:tblGrid>
              <a:tr h="405045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Drumcairn Avenue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€30,000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01780310"/>
                  </a:ext>
                </a:extLst>
              </a:tr>
              <a:tr h="405045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Donomore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€55,000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480899235"/>
                  </a:ext>
                </a:extLst>
              </a:tr>
              <a:tr h="405045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Rathminton Estate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€30,000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920120799"/>
                  </a:ext>
                </a:extLst>
              </a:tr>
              <a:tr h="405045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Glenshane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€55,000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323011883"/>
                  </a:ext>
                </a:extLst>
              </a:tr>
              <a:tr h="405045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Kilcarrig Crescent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€45,000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862851723"/>
                  </a:ext>
                </a:extLst>
              </a:tr>
              <a:tr h="405045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Cushlawn Park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€35,000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108038034"/>
                  </a:ext>
                </a:extLst>
              </a:tr>
              <a:tr h="405045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Suncroft Park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€45,000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641895076"/>
                  </a:ext>
                </a:extLst>
              </a:tr>
              <a:tr h="405045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Killinarden Estate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€60,000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3206223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2218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B14B854-14C4-4E59-A0DD-00B26C6BDA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3640724"/>
              </p:ext>
            </p:extLst>
          </p:nvPr>
        </p:nvGraphicFramePr>
        <p:xfrm>
          <a:off x="683568" y="2588615"/>
          <a:ext cx="6910536" cy="13907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38127">
                  <a:extLst>
                    <a:ext uri="{9D8B030D-6E8A-4147-A177-3AD203B41FA5}">
                      <a16:colId xmlns:a16="http://schemas.microsoft.com/office/drawing/2014/main" val="2850164150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1640406606"/>
                    </a:ext>
                  </a:extLst>
                </a:gridCol>
                <a:gridCol w="1512169">
                  <a:extLst>
                    <a:ext uri="{9D8B030D-6E8A-4147-A177-3AD203B41FA5}">
                      <a16:colId xmlns:a16="http://schemas.microsoft.com/office/drawing/2014/main" val="972963354"/>
                    </a:ext>
                  </a:extLst>
                </a:gridCol>
              </a:tblGrid>
              <a:tr h="432048"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Social Housing </a:t>
                      </a:r>
                    </a:p>
                    <a:p>
                      <a:pPr algn="l" fontAlgn="ctr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Pavement Improvement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74" marR="5474" marT="54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Fettercairn Road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€50,000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15016020"/>
                  </a:ext>
                </a:extLst>
              </a:tr>
              <a:tr h="432048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Tymon North Court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€50,000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425041934"/>
                  </a:ext>
                </a:extLst>
              </a:tr>
              <a:tr h="526634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 Dominics Court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€50,000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8026357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6725611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10808</TotalTime>
  <Words>444</Words>
  <Application>Microsoft Office PowerPoint</Application>
  <PresentationFormat>On-screen Show (4:3)</PresentationFormat>
  <Paragraphs>173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</vt:lpstr>
      <vt:lpstr>Arial</vt:lpstr>
      <vt:lpstr>Calibri</vt:lpstr>
      <vt:lpstr>Blank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Zinc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Tara Clarke</dc:creator>
  <cp:lastModifiedBy>Gary Walsh</cp:lastModifiedBy>
  <cp:revision>69</cp:revision>
  <dcterms:created xsi:type="dcterms:W3CDTF">2007-03-26T15:59:42Z</dcterms:created>
  <dcterms:modified xsi:type="dcterms:W3CDTF">2024-01-12T08:48:09Z</dcterms:modified>
</cp:coreProperties>
</file>