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13"/>
  </p:notesMasterIdLst>
  <p:sldIdLst>
    <p:sldId id="301" r:id="rId2"/>
    <p:sldId id="289" r:id="rId3"/>
    <p:sldId id="313" r:id="rId4"/>
    <p:sldId id="307" r:id="rId5"/>
    <p:sldId id="314" r:id="rId6"/>
    <p:sldId id="302" r:id="rId7"/>
    <p:sldId id="312" r:id="rId8"/>
    <p:sldId id="316" r:id="rId9"/>
    <p:sldId id="305" r:id="rId10"/>
    <p:sldId id="315" r:id="rId11"/>
    <p:sldId id="30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6604" autoAdjust="0"/>
  </p:normalViewPr>
  <p:slideViewPr>
    <p:cSldViewPr snapToGrid="0">
      <p:cViewPr varScale="1">
        <p:scale>
          <a:sx n="110" d="100"/>
          <a:sy n="110" d="100"/>
        </p:scale>
        <p:origin x="576" y="102"/>
      </p:cViewPr>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Support for the Project</c:v>
                </c:pt>
              </c:strCache>
            </c:strRef>
          </c:tx>
          <c:dPt>
            <c:idx val="0"/>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6274-4DBB-B160-879621E333D2}"/>
              </c:ext>
            </c:extLst>
          </c:dPt>
          <c:dPt>
            <c:idx val="1"/>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6274-4DBB-B160-879621E333D2}"/>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Sheet1!$A$2:$A$4</c:f>
              <c:strCache>
                <c:ptCount val="2"/>
                <c:pt idx="0">
                  <c:v>Yes</c:v>
                </c:pt>
                <c:pt idx="1">
                  <c:v>Yes with Changes</c:v>
                </c:pt>
              </c:strCache>
              <c:extLst/>
            </c:strRef>
          </c:cat>
          <c:val>
            <c:numRef>
              <c:f>Sheet1!$B$2:$B$4</c:f>
              <c:numCache>
                <c:formatCode>General</c:formatCode>
                <c:ptCount val="2"/>
                <c:pt idx="0">
                  <c:v>6</c:v>
                </c:pt>
                <c:pt idx="1">
                  <c:v>4</c:v>
                </c:pt>
              </c:numCache>
              <c:extLst/>
            </c:numRef>
          </c:val>
          <c:extLst>
            <c:ext xmlns:c16="http://schemas.microsoft.com/office/drawing/2014/chart" uri="{C3380CC4-5D6E-409C-BE32-E72D297353CC}">
              <c16:uniqueId val="{00000004-6274-4DBB-B160-879621E333D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21443A-182B-4C29-B438-023C1A074197}" type="datetimeFigureOut">
              <a:rPr lang="en-IE" smtClean="0"/>
              <a:t>17/01/2024</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86ED03-A955-4B3A-8E52-DFADD0314DA6}" type="slidenum">
              <a:rPr lang="en-IE" smtClean="0"/>
              <a:t>‹#›</a:t>
            </a:fld>
            <a:endParaRPr lang="en-IE" dirty="0"/>
          </a:p>
        </p:txBody>
      </p:sp>
    </p:spTree>
    <p:extLst>
      <p:ext uri="{BB962C8B-B14F-4D97-AF65-F5344CB8AC3E}">
        <p14:creationId xmlns:p14="http://schemas.microsoft.com/office/powerpoint/2010/main" val="2909897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86DB5C9-A23C-4AD4-9EC9-AE71294F77E2}" type="slidenum">
              <a:rPr lang="en-US" altLang="en-US" sz="1200" smtClean="0"/>
              <a:pPr/>
              <a:t>1</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GB" altLang="en-US" dirty="0"/>
          </a:p>
        </p:txBody>
      </p:sp>
    </p:spTree>
    <p:extLst>
      <p:ext uri="{BB962C8B-B14F-4D97-AF65-F5344CB8AC3E}">
        <p14:creationId xmlns:p14="http://schemas.microsoft.com/office/powerpoint/2010/main" val="1604260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65AD4A-577E-4AAE-A5EA-33CC50B97D9B}" type="slidenum">
              <a:rPr lang="en-US" altLang="en-US" sz="1200" smtClean="0"/>
              <a:pPr/>
              <a:t>10</a:t>
            </a:fld>
            <a:endParaRPr lang="en-US" alt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171450" indent="-171450">
              <a:buFont typeface="Arial" panose="020B0604020202020204" pitchFamily="34" charset="0"/>
              <a:buChar char="•"/>
            </a:pPr>
            <a:endParaRPr lang="en-IE" baseline="0" dirty="0"/>
          </a:p>
        </p:txBody>
      </p:sp>
    </p:spTree>
    <p:extLst>
      <p:ext uri="{BB962C8B-B14F-4D97-AF65-F5344CB8AC3E}">
        <p14:creationId xmlns:p14="http://schemas.microsoft.com/office/powerpoint/2010/main" val="4092498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65AD4A-577E-4AAE-A5EA-33CC50B97D9B}" type="slidenum">
              <a:rPr lang="en-US" altLang="en-US" sz="1200" smtClean="0"/>
              <a:pPr/>
              <a:t>11</a:t>
            </a:fld>
            <a:endParaRPr lang="en-US" alt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171450" indent="-171450">
              <a:buFont typeface="Arial" panose="020B0604020202020204" pitchFamily="34" charset="0"/>
              <a:buChar char="•"/>
            </a:pPr>
            <a:endParaRPr lang="en-IE" baseline="0" dirty="0"/>
          </a:p>
        </p:txBody>
      </p:sp>
    </p:spTree>
    <p:extLst>
      <p:ext uri="{BB962C8B-B14F-4D97-AF65-F5344CB8AC3E}">
        <p14:creationId xmlns:p14="http://schemas.microsoft.com/office/powerpoint/2010/main" val="335777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65AD4A-577E-4AAE-A5EA-33CC50B97D9B}" type="slidenum">
              <a:rPr lang="en-US" altLang="en-US" sz="1200" smtClean="0"/>
              <a:pPr/>
              <a:t>2</a:t>
            </a:fld>
            <a:endParaRPr lang="en-US" alt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171450" indent="-171450">
              <a:buFont typeface="Arial" panose="020B0604020202020204" pitchFamily="34" charset="0"/>
              <a:buChar char="•"/>
            </a:pPr>
            <a:endParaRPr lang="en-IE" baseline="0" dirty="0"/>
          </a:p>
        </p:txBody>
      </p:sp>
    </p:spTree>
    <p:extLst>
      <p:ext uri="{BB962C8B-B14F-4D97-AF65-F5344CB8AC3E}">
        <p14:creationId xmlns:p14="http://schemas.microsoft.com/office/powerpoint/2010/main" val="66757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65AD4A-577E-4AAE-A5EA-33CC50B97D9B}" type="slidenum">
              <a:rPr lang="en-US" altLang="en-US" sz="1200" smtClean="0"/>
              <a:pPr/>
              <a:t>3</a:t>
            </a:fld>
            <a:endParaRPr lang="en-US" alt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171450" indent="-171450">
              <a:buFont typeface="Arial" panose="020B0604020202020204" pitchFamily="34" charset="0"/>
              <a:buChar char="•"/>
            </a:pPr>
            <a:endParaRPr lang="en-IE" baseline="0" dirty="0"/>
          </a:p>
        </p:txBody>
      </p:sp>
    </p:spTree>
    <p:extLst>
      <p:ext uri="{BB962C8B-B14F-4D97-AF65-F5344CB8AC3E}">
        <p14:creationId xmlns:p14="http://schemas.microsoft.com/office/powerpoint/2010/main" val="3136532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65AD4A-577E-4AAE-A5EA-33CC50B97D9B}" type="slidenum">
              <a:rPr lang="en-US" altLang="en-US" sz="1200" smtClean="0"/>
              <a:pPr/>
              <a:t>4</a:t>
            </a:fld>
            <a:endParaRPr lang="en-US" alt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171450" indent="-171450">
              <a:buFont typeface="Arial" panose="020B0604020202020204" pitchFamily="34" charset="0"/>
              <a:buChar char="•"/>
            </a:pPr>
            <a:endParaRPr lang="en-IE" baseline="0" dirty="0"/>
          </a:p>
        </p:txBody>
      </p:sp>
    </p:spTree>
    <p:extLst>
      <p:ext uri="{BB962C8B-B14F-4D97-AF65-F5344CB8AC3E}">
        <p14:creationId xmlns:p14="http://schemas.microsoft.com/office/powerpoint/2010/main" val="2222763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65AD4A-577E-4AAE-A5EA-33CC50B97D9B}" type="slidenum">
              <a:rPr lang="en-US" altLang="en-US" sz="1200" smtClean="0"/>
              <a:pPr/>
              <a:t>5</a:t>
            </a:fld>
            <a:endParaRPr lang="en-US" alt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171450" indent="-171450">
              <a:buFont typeface="Arial" panose="020B0604020202020204" pitchFamily="34" charset="0"/>
              <a:buChar char="•"/>
            </a:pPr>
            <a:endParaRPr lang="en-IE" baseline="0" dirty="0"/>
          </a:p>
        </p:txBody>
      </p:sp>
    </p:spTree>
    <p:extLst>
      <p:ext uri="{BB962C8B-B14F-4D97-AF65-F5344CB8AC3E}">
        <p14:creationId xmlns:p14="http://schemas.microsoft.com/office/powerpoint/2010/main" val="4206414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65AD4A-577E-4AAE-A5EA-33CC50B97D9B}" type="slidenum">
              <a:rPr lang="en-US" altLang="en-US" sz="1200" smtClean="0"/>
              <a:pPr/>
              <a:t>6</a:t>
            </a:fld>
            <a:endParaRPr lang="en-US" alt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171450" indent="-171450">
              <a:buFont typeface="Arial" panose="020B0604020202020204" pitchFamily="34" charset="0"/>
              <a:buChar char="•"/>
            </a:pPr>
            <a:endParaRPr lang="en-IE" baseline="0" dirty="0"/>
          </a:p>
        </p:txBody>
      </p:sp>
    </p:spTree>
    <p:extLst>
      <p:ext uri="{BB962C8B-B14F-4D97-AF65-F5344CB8AC3E}">
        <p14:creationId xmlns:p14="http://schemas.microsoft.com/office/powerpoint/2010/main" val="3546393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65AD4A-577E-4AAE-A5EA-33CC50B97D9B}" type="slidenum">
              <a:rPr lang="en-US" altLang="en-US" sz="1200" smtClean="0"/>
              <a:pPr/>
              <a:t>7</a:t>
            </a:fld>
            <a:endParaRPr lang="en-US" alt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171450" indent="-171450">
              <a:buFont typeface="Arial" panose="020B0604020202020204" pitchFamily="34" charset="0"/>
              <a:buChar char="•"/>
            </a:pPr>
            <a:endParaRPr lang="en-IE" baseline="0" dirty="0"/>
          </a:p>
        </p:txBody>
      </p:sp>
    </p:spTree>
    <p:extLst>
      <p:ext uri="{BB962C8B-B14F-4D97-AF65-F5344CB8AC3E}">
        <p14:creationId xmlns:p14="http://schemas.microsoft.com/office/powerpoint/2010/main" val="1588044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65AD4A-577E-4AAE-A5EA-33CC50B97D9B}" type="slidenum">
              <a:rPr lang="en-US" altLang="en-US" sz="1200" smtClean="0"/>
              <a:pPr/>
              <a:t>8</a:t>
            </a:fld>
            <a:endParaRPr lang="en-US" alt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171450" indent="-171450">
              <a:buFont typeface="Arial" panose="020B0604020202020204" pitchFamily="34" charset="0"/>
              <a:buChar char="•"/>
            </a:pPr>
            <a:endParaRPr lang="en-IE" baseline="0" dirty="0"/>
          </a:p>
        </p:txBody>
      </p:sp>
    </p:spTree>
    <p:extLst>
      <p:ext uri="{BB962C8B-B14F-4D97-AF65-F5344CB8AC3E}">
        <p14:creationId xmlns:p14="http://schemas.microsoft.com/office/powerpoint/2010/main" val="4182080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65AD4A-577E-4AAE-A5EA-33CC50B97D9B}" type="slidenum">
              <a:rPr lang="en-US" altLang="en-US" sz="1200" smtClean="0"/>
              <a:pPr/>
              <a:t>9</a:t>
            </a:fld>
            <a:endParaRPr lang="en-US" alt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171450" indent="-171450">
              <a:buFont typeface="Arial" panose="020B0604020202020204" pitchFamily="34" charset="0"/>
              <a:buChar char="•"/>
            </a:pPr>
            <a:endParaRPr lang="en-IE" baseline="0" dirty="0"/>
          </a:p>
        </p:txBody>
      </p:sp>
    </p:spTree>
    <p:extLst>
      <p:ext uri="{BB962C8B-B14F-4D97-AF65-F5344CB8AC3E}">
        <p14:creationId xmlns:p14="http://schemas.microsoft.com/office/powerpoint/2010/main" val="1072512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87DE6118-2437-4B30-8E3C-4D2BE6020583}" type="datetimeFigureOut">
              <a:rPr lang="en-US" smtClean="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84435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87DE6118-2437-4B30-8E3C-4D2BE6020583}"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32754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87DE6118-2437-4B30-8E3C-4D2BE6020583}"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6498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87DE6118-2437-4B30-8E3C-4D2BE6020583}"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688977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6627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87DE6118-2437-4B30-8E3C-4D2BE6020583}" type="datetimeFigureOut">
              <a:rPr lang="en-US" smtClean="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04613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87DE6118-2437-4B30-8E3C-4D2BE6020583}" type="datetimeFigureOut">
              <a:rPr lang="en-US" smtClean="0"/>
              <a:t>1/17/2024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06565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87DE6118-2437-4B30-8E3C-4D2BE6020583}" type="datetimeFigureOut">
              <a:rPr lang="en-US" smtClean="0"/>
              <a:t>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18424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969433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718726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553723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E6118-2437-4B30-8E3C-4D2BE6020583}" type="datetimeFigureOut">
              <a:rPr lang="en-US" smtClean="0"/>
              <a:pPr/>
              <a:t>1/17/2024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230198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2"/>
          <p:cNvSpPr>
            <a:spLocks noGrp="1" noChangeArrowheads="1"/>
          </p:cNvSpPr>
          <p:nvPr>
            <p:ph type="subTitle" idx="1"/>
          </p:nvPr>
        </p:nvSpPr>
        <p:spPr>
          <a:xfrm>
            <a:off x="1906588" y="2687638"/>
            <a:ext cx="8305800" cy="1752600"/>
          </a:xfrm>
          <a:noFill/>
        </p:spPr>
        <p:txBody>
          <a:bodyPr>
            <a:normAutofit/>
          </a:bodyPr>
          <a:lstStyle/>
          <a:p>
            <a:pPr algn="l" eaLnBrk="1" hangingPunct="1"/>
            <a:r>
              <a:rPr lang="en-US" altLang="en-US" sz="4400" dirty="0">
                <a:solidFill>
                  <a:schemeClr val="bg1"/>
                </a:solidFill>
              </a:rPr>
              <a:t>Bawnogue District Centre Enhancement Scheme</a:t>
            </a:r>
          </a:p>
        </p:txBody>
      </p:sp>
      <p:sp>
        <p:nvSpPr>
          <p:cNvPr id="43012" name="Rectangle 33"/>
          <p:cNvSpPr>
            <a:spLocks noChangeArrowheads="1"/>
          </p:cNvSpPr>
          <p:nvPr/>
        </p:nvSpPr>
        <p:spPr bwMode="auto">
          <a:xfrm>
            <a:off x="1905000" y="4941889"/>
            <a:ext cx="83058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2400" dirty="0">
                <a:solidFill>
                  <a:schemeClr val="bg1"/>
                </a:solidFill>
              </a:rPr>
              <a:t>Part 8 – For Approval</a:t>
            </a:r>
          </a:p>
          <a:p>
            <a:pPr eaLnBrk="1" hangingPunct="1">
              <a:buFontTx/>
              <a:buNone/>
            </a:pPr>
            <a:r>
              <a:rPr lang="en-US" altLang="en-US" sz="2400" dirty="0">
                <a:solidFill>
                  <a:schemeClr val="bg1"/>
                </a:solidFill>
              </a:rPr>
              <a:t>January 2024</a:t>
            </a:r>
          </a:p>
        </p:txBody>
      </p:sp>
    </p:spTree>
    <p:extLst>
      <p:ext uri="{BB962C8B-B14F-4D97-AF65-F5344CB8AC3E}">
        <p14:creationId xmlns:p14="http://schemas.microsoft.com/office/powerpoint/2010/main" val="515470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8"/>
          <p:cNvSpPr>
            <a:spLocks noChangeArrowheads="1"/>
          </p:cNvSpPr>
          <p:nvPr/>
        </p:nvSpPr>
        <p:spPr bwMode="auto">
          <a:xfrm>
            <a:off x="244805" y="1116105"/>
            <a:ext cx="9698092" cy="462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3600" b="1" dirty="0">
                <a:solidFill>
                  <a:srgbClr val="D95E00"/>
                </a:solidFill>
              </a:rPr>
              <a:t>Next Steps</a:t>
            </a:r>
          </a:p>
          <a:p>
            <a:pPr marL="0" indent="0">
              <a:buNone/>
            </a:pPr>
            <a:endParaRPr lang="en-US" b="1" dirty="0">
              <a:solidFill>
                <a:srgbClr val="D95E00"/>
              </a:solidFill>
              <a:cs typeface="Arial" panose="020B0604020202020204" pitchFamily="34" charset="0"/>
            </a:endParaRPr>
          </a:p>
          <a:p>
            <a:r>
              <a:rPr lang="en-US" altLang="en-US" sz="1800" dirty="0">
                <a:solidFill>
                  <a:srgbClr val="51626F"/>
                </a:solidFill>
                <a:cs typeface="Arial" panose="020B0604020202020204" pitchFamily="34" charset="0"/>
              </a:rPr>
              <a:t>Subject to Part 8 Approval, the scheme will progress to detailed design and subsequently to tender in Q3 of 2024 with a view to commencing construction in Q1 of 2025.</a:t>
            </a:r>
          </a:p>
          <a:p>
            <a:endParaRPr lang="en-US" altLang="en-US" sz="1800" dirty="0">
              <a:solidFill>
                <a:srgbClr val="51626F"/>
              </a:solidFill>
              <a:cs typeface="Arial" panose="020B0604020202020204" pitchFamily="34" charset="0"/>
            </a:endParaRPr>
          </a:p>
          <a:p>
            <a:r>
              <a:rPr lang="en-US" altLang="en-US" sz="1800" dirty="0">
                <a:solidFill>
                  <a:srgbClr val="51626F"/>
                </a:solidFill>
                <a:cs typeface="Arial" panose="020B0604020202020204" pitchFamily="34" charset="0"/>
              </a:rPr>
              <a:t>A detailed cost control exercise will be required to ensure the scheme can be delivered in line with the available budget and this will impact scheme options such as materials, landscaping etc. </a:t>
            </a:r>
            <a:endParaRPr lang="en-US" altLang="en-US" sz="2400" dirty="0">
              <a:solidFill>
                <a:srgbClr val="51626F"/>
              </a:solidFill>
            </a:endParaRPr>
          </a:p>
        </p:txBody>
      </p:sp>
    </p:spTree>
    <p:extLst>
      <p:ext uri="{BB962C8B-B14F-4D97-AF65-F5344CB8AC3E}">
        <p14:creationId xmlns:p14="http://schemas.microsoft.com/office/powerpoint/2010/main" val="4012967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8EA43F-8EDC-AA82-753A-6C47B0E50AE5}"/>
              </a:ext>
            </a:extLst>
          </p:cNvPr>
          <p:cNvSpPr txBox="1"/>
          <p:nvPr/>
        </p:nvSpPr>
        <p:spPr>
          <a:xfrm>
            <a:off x="9250017" y="6150114"/>
            <a:ext cx="6241774" cy="707886"/>
          </a:xfrm>
          <a:prstGeom prst="rect">
            <a:avLst/>
          </a:prstGeom>
          <a:noFill/>
        </p:spPr>
        <p:txBody>
          <a:bodyPr wrap="square">
            <a:spAutoFit/>
          </a:bodyPr>
          <a:lstStyle/>
          <a:p>
            <a:pPr eaLnBrk="1" hangingPunct="1">
              <a:buFontTx/>
              <a:buNone/>
            </a:pPr>
            <a:r>
              <a:rPr lang="en-US" altLang="en-US" sz="4000" b="1" dirty="0">
                <a:solidFill>
                  <a:srgbClr val="D95E00"/>
                </a:solidFill>
              </a:rPr>
              <a:t>Thank You</a:t>
            </a:r>
          </a:p>
        </p:txBody>
      </p:sp>
      <p:pic>
        <p:nvPicPr>
          <p:cNvPr id="2" name="Picture 1">
            <a:extLst>
              <a:ext uri="{FF2B5EF4-FFF2-40B4-BE49-F238E27FC236}">
                <a16:creationId xmlns:a16="http://schemas.microsoft.com/office/drawing/2014/main" id="{DC27413C-EEAE-9F6D-7A74-C3788798E6DC}"/>
              </a:ext>
            </a:extLst>
          </p:cNvPr>
          <p:cNvPicPr>
            <a:picLocks noChangeAspect="1"/>
          </p:cNvPicPr>
          <p:nvPr/>
        </p:nvPicPr>
        <p:blipFill rotWithShape="1">
          <a:blip r:embed="rId3"/>
          <a:srcRect t="3774" b="5881"/>
          <a:stretch/>
        </p:blipFill>
        <p:spPr>
          <a:xfrm>
            <a:off x="475477" y="179826"/>
            <a:ext cx="11082020" cy="6125405"/>
          </a:xfrm>
          <a:prstGeom prst="rect">
            <a:avLst/>
          </a:prstGeom>
          <a:ln>
            <a:solidFill>
              <a:schemeClr val="tx1"/>
            </a:solidFill>
          </a:ln>
        </p:spPr>
      </p:pic>
    </p:spTree>
    <p:extLst>
      <p:ext uri="{BB962C8B-B14F-4D97-AF65-F5344CB8AC3E}">
        <p14:creationId xmlns:p14="http://schemas.microsoft.com/office/powerpoint/2010/main" val="861788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8"/>
          <p:cNvSpPr>
            <a:spLocks noChangeArrowheads="1"/>
          </p:cNvSpPr>
          <p:nvPr/>
        </p:nvSpPr>
        <p:spPr bwMode="auto">
          <a:xfrm>
            <a:off x="170020" y="785018"/>
            <a:ext cx="10053918" cy="462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b="1" dirty="0">
                <a:solidFill>
                  <a:srgbClr val="D95E00"/>
                </a:solidFill>
              </a:rPr>
              <a:t>Site Location</a:t>
            </a:r>
          </a:p>
          <a:p>
            <a:pPr eaLnBrk="1" hangingPunct="1">
              <a:buFontTx/>
              <a:buNone/>
            </a:pPr>
            <a:endParaRPr lang="en-US" altLang="en-US" sz="2000" dirty="0">
              <a:solidFill>
                <a:srgbClr val="51626F"/>
              </a:solidFill>
            </a:endParaRPr>
          </a:p>
        </p:txBody>
      </p:sp>
      <p:pic>
        <p:nvPicPr>
          <p:cNvPr id="4" name="Picture 3">
            <a:extLst>
              <a:ext uri="{FF2B5EF4-FFF2-40B4-BE49-F238E27FC236}">
                <a16:creationId xmlns:a16="http://schemas.microsoft.com/office/drawing/2014/main" id="{E6880E14-24E7-65BB-5650-7605106E9355}"/>
              </a:ext>
            </a:extLst>
          </p:cNvPr>
          <p:cNvPicPr>
            <a:picLocks noChangeAspect="1"/>
          </p:cNvPicPr>
          <p:nvPr/>
        </p:nvPicPr>
        <p:blipFill>
          <a:blip r:embed="rId4"/>
          <a:stretch>
            <a:fillRect/>
          </a:stretch>
        </p:blipFill>
        <p:spPr>
          <a:xfrm>
            <a:off x="319087" y="1447192"/>
            <a:ext cx="8139111" cy="5328745"/>
          </a:xfrm>
          <a:prstGeom prst="rect">
            <a:avLst/>
          </a:prstGeom>
        </p:spPr>
      </p:pic>
    </p:spTree>
    <p:extLst>
      <p:ext uri="{BB962C8B-B14F-4D97-AF65-F5344CB8AC3E}">
        <p14:creationId xmlns:p14="http://schemas.microsoft.com/office/powerpoint/2010/main" val="3034176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8"/>
          <p:cNvSpPr>
            <a:spLocks noChangeArrowheads="1"/>
          </p:cNvSpPr>
          <p:nvPr/>
        </p:nvSpPr>
        <p:spPr bwMode="auto">
          <a:xfrm>
            <a:off x="170020" y="785018"/>
            <a:ext cx="10053918" cy="462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b="1" dirty="0">
                <a:solidFill>
                  <a:srgbClr val="D95E00"/>
                </a:solidFill>
              </a:rPr>
              <a:t>Scheme Proposal</a:t>
            </a:r>
          </a:p>
          <a:p>
            <a:pPr eaLnBrk="1" hangingPunct="1">
              <a:buFontTx/>
              <a:buNone/>
            </a:pPr>
            <a:endParaRPr lang="en-US" altLang="en-US" sz="2000" dirty="0">
              <a:solidFill>
                <a:srgbClr val="51626F"/>
              </a:solidFill>
            </a:endParaRPr>
          </a:p>
        </p:txBody>
      </p:sp>
      <p:pic>
        <p:nvPicPr>
          <p:cNvPr id="3" name="Picture 2">
            <a:extLst>
              <a:ext uri="{FF2B5EF4-FFF2-40B4-BE49-F238E27FC236}">
                <a16:creationId xmlns:a16="http://schemas.microsoft.com/office/drawing/2014/main" id="{210EC5B2-DFE6-9D42-2F4F-461E95A22313}"/>
              </a:ext>
            </a:extLst>
          </p:cNvPr>
          <p:cNvPicPr>
            <a:picLocks noChangeAspect="1"/>
          </p:cNvPicPr>
          <p:nvPr/>
        </p:nvPicPr>
        <p:blipFill rotWithShape="1">
          <a:blip r:embed="rId4"/>
          <a:srcRect t="3774" b="5881"/>
          <a:stretch/>
        </p:blipFill>
        <p:spPr>
          <a:xfrm>
            <a:off x="576580" y="1576368"/>
            <a:ext cx="9364590" cy="5176124"/>
          </a:xfrm>
          <a:prstGeom prst="rect">
            <a:avLst/>
          </a:prstGeom>
        </p:spPr>
      </p:pic>
    </p:spTree>
    <p:extLst>
      <p:ext uri="{BB962C8B-B14F-4D97-AF65-F5344CB8AC3E}">
        <p14:creationId xmlns:p14="http://schemas.microsoft.com/office/powerpoint/2010/main" val="1383125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8"/>
          <p:cNvSpPr>
            <a:spLocks noChangeArrowheads="1"/>
          </p:cNvSpPr>
          <p:nvPr/>
        </p:nvSpPr>
        <p:spPr bwMode="auto">
          <a:xfrm>
            <a:off x="233082" y="1247473"/>
            <a:ext cx="10053918" cy="462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b="1" dirty="0">
                <a:solidFill>
                  <a:srgbClr val="D95E00"/>
                </a:solidFill>
              </a:rPr>
              <a:t>Summary</a:t>
            </a:r>
            <a:endParaRPr lang="en-US" altLang="en-US" sz="2800" b="1" dirty="0">
              <a:solidFill>
                <a:srgbClr val="D95E00"/>
              </a:solidFill>
            </a:endParaRPr>
          </a:p>
          <a:p>
            <a:pPr eaLnBrk="1" hangingPunct="1">
              <a:buFontTx/>
              <a:buNone/>
            </a:pPr>
            <a:endParaRPr lang="en-US" sz="2000" b="1" dirty="0">
              <a:solidFill>
                <a:srgbClr val="D95E00"/>
              </a:solidFill>
              <a:cs typeface="Arial" panose="020B0604020202020204" pitchFamily="34" charset="0"/>
            </a:endParaRPr>
          </a:p>
          <a:p>
            <a:r>
              <a:rPr lang="en-US" sz="2000" dirty="0">
                <a:cs typeface="Arial" panose="020B0604020202020204" pitchFamily="34" charset="0"/>
              </a:rPr>
              <a:t>February 2023</a:t>
            </a:r>
          </a:p>
          <a:p>
            <a:pPr lvl="1"/>
            <a:r>
              <a:rPr lang="en-US" sz="1600" dirty="0">
                <a:cs typeface="Arial" panose="020B0604020202020204" pitchFamily="34" charset="0"/>
              </a:rPr>
              <a:t>Tender issued for Consultancy Services</a:t>
            </a:r>
          </a:p>
          <a:p>
            <a:r>
              <a:rPr lang="en-US" sz="2000" dirty="0">
                <a:cs typeface="Arial" panose="020B0604020202020204" pitchFamily="34" charset="0"/>
              </a:rPr>
              <a:t>April 2023</a:t>
            </a:r>
          </a:p>
          <a:p>
            <a:pPr lvl="1"/>
            <a:r>
              <a:rPr lang="en-US" sz="1600" dirty="0">
                <a:cs typeface="Arial" panose="020B0604020202020204" pitchFamily="34" charset="0"/>
              </a:rPr>
              <a:t>CIVIC Engineers Ltd. appointed to lead the design of District Centre Schemes at Rosemount, </a:t>
            </a:r>
            <a:r>
              <a:rPr lang="en-US" sz="1600" dirty="0" err="1">
                <a:cs typeface="Arial" panose="020B0604020202020204" pitchFamily="34" charset="0"/>
              </a:rPr>
              <a:t>Bawnogue</a:t>
            </a:r>
            <a:r>
              <a:rPr lang="en-US" sz="1600" dirty="0">
                <a:cs typeface="Arial" panose="020B0604020202020204" pitchFamily="34" charset="0"/>
              </a:rPr>
              <a:t> and </a:t>
            </a:r>
            <a:r>
              <a:rPr lang="en-US" sz="1600" dirty="0" err="1">
                <a:cs typeface="Arial" panose="020B0604020202020204" pitchFamily="34" charset="0"/>
              </a:rPr>
              <a:t>Dodsboo</a:t>
            </a:r>
            <a:r>
              <a:rPr lang="en-US" sz="1600" dirty="0">
                <a:cs typeface="Arial" panose="020B0604020202020204" pitchFamily="34" charset="0"/>
              </a:rPr>
              <a:t>.</a:t>
            </a:r>
          </a:p>
          <a:p>
            <a:r>
              <a:rPr lang="en-US" sz="2000" dirty="0">
                <a:cs typeface="Arial" panose="020B0604020202020204" pitchFamily="34" charset="0"/>
              </a:rPr>
              <a:t>May 2023</a:t>
            </a:r>
          </a:p>
          <a:p>
            <a:pPr lvl="1"/>
            <a:r>
              <a:rPr lang="en-US" sz="1600" dirty="0">
                <a:cs typeface="Arial" panose="020B0604020202020204" pitchFamily="34" charset="0"/>
              </a:rPr>
              <a:t>Internal Workshop with SDCC Staff / Departments</a:t>
            </a:r>
          </a:p>
          <a:p>
            <a:r>
              <a:rPr lang="en-IE" sz="2000" dirty="0">
                <a:cs typeface="Arial" panose="020B0604020202020204" pitchFamily="34" charset="0"/>
              </a:rPr>
              <a:t>May &amp; June 2023</a:t>
            </a:r>
          </a:p>
          <a:p>
            <a:pPr lvl="1"/>
            <a:r>
              <a:rPr lang="en-IE" sz="1600" dirty="0">
                <a:cs typeface="Arial" panose="020B0604020202020204" pitchFamily="34" charset="0"/>
              </a:rPr>
              <a:t>Two Stakeholder Workshops (Informal Consultation).</a:t>
            </a:r>
          </a:p>
          <a:p>
            <a:r>
              <a:rPr lang="en-IE" sz="2000" dirty="0">
                <a:cs typeface="Arial" panose="020B0604020202020204" pitchFamily="34" charset="0"/>
              </a:rPr>
              <a:t>November &amp; December 2023</a:t>
            </a:r>
          </a:p>
          <a:p>
            <a:pPr lvl="1"/>
            <a:r>
              <a:rPr lang="en-IE" sz="1600" dirty="0">
                <a:cs typeface="Arial" panose="020B0604020202020204" pitchFamily="34" charset="0"/>
              </a:rPr>
              <a:t>Statutory Public Consultation – 8</a:t>
            </a:r>
            <a:r>
              <a:rPr lang="en-IE" sz="1600" baseline="30000" dirty="0">
                <a:cs typeface="Arial" panose="020B0604020202020204" pitchFamily="34" charset="0"/>
              </a:rPr>
              <a:t>th</a:t>
            </a:r>
            <a:r>
              <a:rPr lang="en-IE" sz="1600" dirty="0">
                <a:cs typeface="Arial" panose="020B0604020202020204" pitchFamily="34" charset="0"/>
              </a:rPr>
              <a:t> Sept. – 20</a:t>
            </a:r>
            <a:r>
              <a:rPr lang="en-IE" sz="1600" baseline="30000" dirty="0">
                <a:cs typeface="Arial" panose="020B0604020202020204" pitchFamily="34" charset="0"/>
              </a:rPr>
              <a:t>th</a:t>
            </a:r>
            <a:r>
              <a:rPr lang="en-IE" sz="1600" dirty="0">
                <a:cs typeface="Arial" panose="020B0604020202020204" pitchFamily="34" charset="0"/>
              </a:rPr>
              <a:t> Oct.</a:t>
            </a:r>
          </a:p>
          <a:p>
            <a:r>
              <a:rPr lang="en-IE" sz="2000" dirty="0">
                <a:cs typeface="Arial" panose="020B0604020202020204" pitchFamily="34" charset="0"/>
              </a:rPr>
              <a:t>February 2024</a:t>
            </a:r>
          </a:p>
          <a:p>
            <a:pPr lvl="1"/>
            <a:r>
              <a:rPr lang="en-IE" sz="1600" dirty="0">
                <a:cs typeface="Arial" panose="020B0604020202020204" pitchFamily="34" charset="0"/>
              </a:rPr>
              <a:t>Part VIII Report brought to Council</a:t>
            </a:r>
            <a:br>
              <a:rPr lang="en-IE" sz="1600" dirty="0">
                <a:cs typeface="Arial" panose="020B0604020202020204" pitchFamily="34" charset="0"/>
              </a:rPr>
            </a:br>
            <a:endParaRPr lang="en-IE" sz="1600" dirty="0">
              <a:cs typeface="Arial" panose="020B0604020202020204" pitchFamily="34" charset="0"/>
            </a:endParaRPr>
          </a:p>
          <a:p>
            <a:pPr eaLnBrk="1" hangingPunct="1">
              <a:buFontTx/>
              <a:buNone/>
            </a:pPr>
            <a:endParaRPr lang="en-US" altLang="en-US" sz="2000" dirty="0">
              <a:solidFill>
                <a:srgbClr val="51626F"/>
              </a:solidFill>
            </a:endParaRPr>
          </a:p>
        </p:txBody>
      </p:sp>
      <p:pic>
        <p:nvPicPr>
          <p:cNvPr id="4" name="Picture 3">
            <a:extLst>
              <a:ext uri="{FF2B5EF4-FFF2-40B4-BE49-F238E27FC236}">
                <a16:creationId xmlns:a16="http://schemas.microsoft.com/office/drawing/2014/main" id="{ADC1F1E8-0BD4-B732-584B-F5C042F7DA7F}"/>
              </a:ext>
            </a:extLst>
          </p:cNvPr>
          <p:cNvPicPr>
            <a:picLocks noChangeAspect="1"/>
          </p:cNvPicPr>
          <p:nvPr/>
        </p:nvPicPr>
        <p:blipFill>
          <a:blip r:embed="rId4"/>
          <a:stretch>
            <a:fillRect/>
          </a:stretch>
        </p:blipFill>
        <p:spPr>
          <a:xfrm>
            <a:off x="5961603" y="3664412"/>
            <a:ext cx="5997315" cy="2907544"/>
          </a:xfrm>
          <a:prstGeom prst="rect">
            <a:avLst/>
          </a:prstGeom>
        </p:spPr>
      </p:pic>
    </p:spTree>
    <p:extLst>
      <p:ext uri="{BB962C8B-B14F-4D97-AF65-F5344CB8AC3E}">
        <p14:creationId xmlns:p14="http://schemas.microsoft.com/office/powerpoint/2010/main" val="4055775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8"/>
          <p:cNvSpPr>
            <a:spLocks noChangeArrowheads="1"/>
          </p:cNvSpPr>
          <p:nvPr/>
        </p:nvSpPr>
        <p:spPr bwMode="auto">
          <a:xfrm>
            <a:off x="244805" y="1116105"/>
            <a:ext cx="10053918" cy="462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lvl="1" indent="0">
              <a:buNone/>
            </a:pPr>
            <a:r>
              <a:rPr lang="en-US" sz="3200" b="1" dirty="0">
                <a:solidFill>
                  <a:srgbClr val="D95E00"/>
                </a:solidFill>
                <a:cs typeface="Arial" panose="020B0604020202020204" pitchFamily="34" charset="0"/>
              </a:rPr>
              <a:t>Statutory Consultation</a:t>
            </a:r>
          </a:p>
          <a:p>
            <a:pPr marL="457200" lvl="1" indent="0">
              <a:buNone/>
            </a:pPr>
            <a:endParaRPr lang="en-US" sz="3200" b="1" dirty="0">
              <a:solidFill>
                <a:srgbClr val="D95E00"/>
              </a:solidFill>
              <a:cs typeface="Arial" panose="020B0604020202020204" pitchFamily="34" charset="0"/>
            </a:endParaRPr>
          </a:p>
          <a:p>
            <a:r>
              <a:rPr lang="en-US" sz="2000" dirty="0">
                <a:cs typeface="Arial" panose="020B0604020202020204" pitchFamily="34" charset="0"/>
              </a:rPr>
              <a:t>Legal Notices erected</a:t>
            </a:r>
          </a:p>
          <a:p>
            <a:r>
              <a:rPr lang="en-US" sz="2000" dirty="0">
                <a:cs typeface="Arial" panose="020B0604020202020204" pitchFamily="34" charset="0"/>
              </a:rPr>
              <a:t>Newspaper Advertisement (The Echo)</a:t>
            </a:r>
          </a:p>
          <a:p>
            <a:r>
              <a:rPr lang="en-US" sz="2000" dirty="0">
                <a:cs typeface="Arial" panose="020B0604020202020204" pitchFamily="34" charset="0"/>
              </a:rPr>
              <a:t> </a:t>
            </a:r>
            <a:r>
              <a:rPr lang="en-US" sz="2000" dirty="0" err="1">
                <a:cs typeface="Arial" panose="020B0604020202020204" pitchFamily="34" charset="0"/>
              </a:rPr>
              <a:t>Corriboard</a:t>
            </a:r>
            <a:r>
              <a:rPr lang="en-US" sz="2000" dirty="0">
                <a:cs typeface="Arial" panose="020B0604020202020204" pitchFamily="34" charset="0"/>
              </a:rPr>
              <a:t> Signage erected locally</a:t>
            </a:r>
          </a:p>
          <a:p>
            <a:r>
              <a:rPr lang="en-US" sz="2000" dirty="0">
                <a:cs typeface="Arial" panose="020B0604020202020204" pitchFamily="34" charset="0"/>
              </a:rPr>
              <a:t>Drawings and Particulars on display in Bawnogue ~community </a:t>
            </a:r>
            <a:r>
              <a:rPr lang="en-US" sz="2000" dirty="0" err="1">
                <a:cs typeface="Arial" panose="020B0604020202020204" pitchFamily="34" charset="0"/>
              </a:rPr>
              <a:t>centre</a:t>
            </a:r>
            <a:r>
              <a:rPr lang="en-US" sz="2000" dirty="0">
                <a:cs typeface="Arial" panose="020B0604020202020204" pitchFamily="34" charset="0"/>
              </a:rPr>
              <a:t> and online via SDCC Consultation Portal</a:t>
            </a:r>
          </a:p>
          <a:p>
            <a:r>
              <a:rPr lang="en-US" sz="2000" dirty="0">
                <a:cs typeface="Arial" panose="020B0604020202020204" pitchFamily="34" charset="0"/>
              </a:rPr>
              <a:t>Two drop-in sessions held in the community </a:t>
            </a:r>
            <a:r>
              <a:rPr lang="en-US" sz="2000" dirty="0" err="1">
                <a:cs typeface="Arial" panose="020B0604020202020204" pitchFamily="34" charset="0"/>
              </a:rPr>
              <a:t>centre</a:t>
            </a:r>
            <a:r>
              <a:rPr lang="en-US" sz="2000" dirty="0">
                <a:cs typeface="Arial" panose="020B0604020202020204" pitchFamily="34" charset="0"/>
              </a:rPr>
              <a:t> to </a:t>
            </a:r>
            <a:r>
              <a:rPr lang="en-US" sz="2000">
                <a:cs typeface="Arial" panose="020B0604020202020204" pitchFamily="34" charset="0"/>
              </a:rPr>
              <a:t>discuss proposals</a:t>
            </a:r>
            <a:r>
              <a:rPr lang="en-US" sz="2000">
                <a:solidFill>
                  <a:srgbClr val="FF0000"/>
                </a:solidFill>
                <a:cs typeface="Arial" panose="020B0604020202020204" pitchFamily="34" charset="0"/>
              </a:rPr>
              <a:t> </a:t>
            </a:r>
            <a:endParaRPr lang="en-US" sz="2000" dirty="0">
              <a:solidFill>
                <a:srgbClr val="FF0000"/>
              </a:solidFill>
              <a:cs typeface="Arial" panose="020B0604020202020204" pitchFamily="34" charset="0"/>
            </a:endParaRPr>
          </a:p>
          <a:p>
            <a:r>
              <a:rPr lang="en-US" sz="2000" dirty="0">
                <a:cs typeface="Arial" panose="020B0604020202020204" pitchFamily="34" charset="0"/>
              </a:rPr>
              <a:t>Regular Social Media Posts.</a:t>
            </a:r>
          </a:p>
          <a:p>
            <a:r>
              <a:rPr lang="en-US" sz="2000" dirty="0">
                <a:cs typeface="Arial" panose="020B0604020202020204" pitchFamily="34" charset="0"/>
              </a:rPr>
              <a:t>Notification to prescribed bodies, access groups and local schools.</a:t>
            </a:r>
          </a:p>
          <a:p>
            <a:pPr marL="0" indent="0">
              <a:buNone/>
            </a:pPr>
            <a:endParaRPr lang="en-US" sz="2000" dirty="0">
              <a:cs typeface="Arial" panose="020B0604020202020204" pitchFamily="34" charset="0"/>
            </a:endParaRPr>
          </a:p>
          <a:p>
            <a:pPr marL="0" indent="0">
              <a:buNone/>
            </a:pPr>
            <a:br>
              <a:rPr lang="en-IE" sz="1600" dirty="0">
                <a:cs typeface="Arial" panose="020B0604020202020204" pitchFamily="34" charset="0"/>
              </a:rPr>
            </a:br>
            <a:endParaRPr lang="en-IE" sz="1600" dirty="0">
              <a:cs typeface="Arial" panose="020B0604020202020204" pitchFamily="34" charset="0"/>
            </a:endParaRPr>
          </a:p>
          <a:p>
            <a:pPr eaLnBrk="1" hangingPunct="1">
              <a:buFontTx/>
              <a:buNone/>
            </a:pPr>
            <a:endParaRPr lang="en-US" altLang="en-US" sz="2000" dirty="0">
              <a:solidFill>
                <a:srgbClr val="51626F"/>
              </a:solidFill>
            </a:endParaRPr>
          </a:p>
        </p:txBody>
      </p:sp>
    </p:spTree>
    <p:extLst>
      <p:ext uri="{BB962C8B-B14F-4D97-AF65-F5344CB8AC3E}">
        <p14:creationId xmlns:p14="http://schemas.microsoft.com/office/powerpoint/2010/main" val="444192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8"/>
          <p:cNvSpPr>
            <a:spLocks noChangeArrowheads="1"/>
          </p:cNvSpPr>
          <p:nvPr/>
        </p:nvSpPr>
        <p:spPr bwMode="auto">
          <a:xfrm>
            <a:off x="244805" y="1116105"/>
            <a:ext cx="10053918" cy="462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lvl="1" indent="0">
              <a:buNone/>
            </a:pPr>
            <a:r>
              <a:rPr lang="en-US" sz="3200" b="1" dirty="0">
                <a:solidFill>
                  <a:srgbClr val="D95E00"/>
                </a:solidFill>
                <a:cs typeface="Arial" panose="020B0604020202020204" pitchFamily="34" charset="0"/>
              </a:rPr>
              <a:t>Statutory Consultation Summary</a:t>
            </a:r>
          </a:p>
          <a:p>
            <a:pPr marL="457200" lvl="1" indent="0">
              <a:buNone/>
            </a:pPr>
            <a:endParaRPr lang="en-US" sz="3200" b="1" dirty="0">
              <a:solidFill>
                <a:srgbClr val="D95E00"/>
              </a:solidFill>
              <a:cs typeface="Arial" panose="020B0604020202020204" pitchFamily="34" charset="0"/>
            </a:endParaRPr>
          </a:p>
          <a:p>
            <a:r>
              <a:rPr lang="en-US" sz="2000" dirty="0">
                <a:cs typeface="Arial" panose="020B0604020202020204" pitchFamily="34" charset="0"/>
              </a:rPr>
              <a:t>Online Survey (via SDCC Consultation Portal)</a:t>
            </a:r>
          </a:p>
          <a:p>
            <a:pPr lvl="1"/>
            <a:r>
              <a:rPr lang="en-US" sz="1600" dirty="0">
                <a:cs typeface="Arial" panose="020B0604020202020204" pitchFamily="34" charset="0"/>
              </a:rPr>
              <a:t>10 Responses</a:t>
            </a:r>
          </a:p>
          <a:p>
            <a:pPr lvl="2"/>
            <a:r>
              <a:rPr lang="en-US" sz="1400" dirty="0">
                <a:cs typeface="Arial" panose="020B0604020202020204" pitchFamily="34" charset="0"/>
              </a:rPr>
              <a:t>6 in support of the scheme</a:t>
            </a:r>
          </a:p>
          <a:p>
            <a:pPr lvl="2"/>
            <a:r>
              <a:rPr lang="en-US" sz="1400" dirty="0">
                <a:cs typeface="Arial" panose="020B0604020202020204" pitchFamily="34" charset="0"/>
              </a:rPr>
              <a:t>4 in support of the scheme with changes</a:t>
            </a:r>
          </a:p>
          <a:p>
            <a:pPr lvl="2"/>
            <a:r>
              <a:rPr lang="en-US" sz="1400" dirty="0">
                <a:cs typeface="Arial" panose="020B0604020202020204" pitchFamily="34" charset="0"/>
              </a:rPr>
              <a:t>0 against the scheme</a:t>
            </a:r>
          </a:p>
          <a:p>
            <a:pPr marL="914400" lvl="2" indent="0">
              <a:buNone/>
            </a:pPr>
            <a:endParaRPr lang="en-US" sz="2000" dirty="0">
              <a:cs typeface="Arial" panose="020B0604020202020204" pitchFamily="34" charset="0"/>
            </a:endParaRPr>
          </a:p>
          <a:p>
            <a:r>
              <a:rPr lang="en-US" sz="2000" dirty="0">
                <a:cs typeface="Arial" panose="020B0604020202020204" pitchFamily="34" charset="0"/>
              </a:rPr>
              <a:t>Submissions (via SDCC Consultation Portal and email/post)</a:t>
            </a:r>
          </a:p>
          <a:p>
            <a:pPr lvl="1"/>
            <a:r>
              <a:rPr lang="en-US" sz="1600" dirty="0">
                <a:cs typeface="Arial" panose="020B0604020202020204" pitchFamily="34" charset="0"/>
              </a:rPr>
              <a:t>5 Submissions Received</a:t>
            </a:r>
          </a:p>
          <a:p>
            <a:pPr lvl="2"/>
            <a:r>
              <a:rPr lang="en-US" sz="1400" dirty="0">
                <a:cs typeface="Arial" panose="020B0604020202020204" pitchFamily="34" charset="0"/>
              </a:rPr>
              <a:t>2 in support of the scheme</a:t>
            </a:r>
          </a:p>
          <a:p>
            <a:pPr lvl="2"/>
            <a:r>
              <a:rPr lang="en-US" sz="1400" dirty="0">
                <a:cs typeface="Arial" panose="020B0604020202020204" pitchFamily="34" charset="0"/>
              </a:rPr>
              <a:t>1 in support of the scheme with changes</a:t>
            </a:r>
          </a:p>
          <a:p>
            <a:pPr lvl="2"/>
            <a:r>
              <a:rPr lang="en-US" sz="1400" dirty="0">
                <a:cs typeface="Arial" panose="020B0604020202020204" pitchFamily="34" charset="0"/>
              </a:rPr>
              <a:t>0 against the scheme</a:t>
            </a:r>
          </a:p>
          <a:p>
            <a:pPr marL="914400" lvl="2" indent="0">
              <a:buNone/>
            </a:pPr>
            <a:r>
              <a:rPr lang="en-US" sz="1400" dirty="0">
                <a:cs typeface="Arial" panose="020B0604020202020204" pitchFamily="34" charset="0"/>
              </a:rPr>
              <a:t>(Note – Excludes responses that made no selection)</a:t>
            </a:r>
          </a:p>
          <a:p>
            <a:endParaRPr lang="en-US" sz="2000" dirty="0">
              <a:cs typeface="Arial" panose="020B0604020202020204" pitchFamily="34" charset="0"/>
            </a:endParaRPr>
          </a:p>
          <a:p>
            <a:pPr marL="0" indent="0">
              <a:buNone/>
            </a:pPr>
            <a:br>
              <a:rPr lang="en-IE" sz="1600" dirty="0">
                <a:cs typeface="Arial" panose="020B0604020202020204" pitchFamily="34" charset="0"/>
              </a:rPr>
            </a:br>
            <a:endParaRPr lang="en-IE" sz="1600" dirty="0">
              <a:cs typeface="Arial" panose="020B0604020202020204" pitchFamily="34" charset="0"/>
            </a:endParaRPr>
          </a:p>
          <a:p>
            <a:pPr eaLnBrk="1" hangingPunct="1">
              <a:buFontTx/>
              <a:buNone/>
            </a:pPr>
            <a:endParaRPr lang="en-US" altLang="en-US" sz="2000" dirty="0">
              <a:solidFill>
                <a:srgbClr val="51626F"/>
              </a:solidFill>
            </a:endParaRPr>
          </a:p>
        </p:txBody>
      </p:sp>
      <p:graphicFrame>
        <p:nvGraphicFramePr>
          <p:cNvPr id="2" name="Chart 1">
            <a:extLst>
              <a:ext uri="{FF2B5EF4-FFF2-40B4-BE49-F238E27FC236}">
                <a16:creationId xmlns:a16="http://schemas.microsoft.com/office/drawing/2014/main" id="{A8B91091-BCD3-6D73-5226-C6873A38DD4B}"/>
              </a:ext>
            </a:extLst>
          </p:cNvPr>
          <p:cNvGraphicFramePr/>
          <p:nvPr>
            <p:extLst>
              <p:ext uri="{D42A27DB-BD31-4B8C-83A1-F6EECF244321}">
                <p14:modId xmlns:p14="http://schemas.microsoft.com/office/powerpoint/2010/main" val="1244467398"/>
              </p:ext>
            </p:extLst>
          </p:nvPr>
        </p:nvGraphicFramePr>
        <p:xfrm>
          <a:off x="6453808" y="1960541"/>
          <a:ext cx="7169427" cy="44527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302DC44C-5E5F-098C-35A3-3FB80A9470A3}"/>
              </a:ext>
            </a:extLst>
          </p:cNvPr>
          <p:cNvGraphicFramePr/>
          <p:nvPr>
            <p:extLst>
              <p:ext uri="{D42A27DB-BD31-4B8C-83A1-F6EECF244321}">
                <p14:modId xmlns:p14="http://schemas.microsoft.com/office/powerpoint/2010/main" val="302697295"/>
              </p:ext>
            </p:extLst>
          </p:nvPr>
        </p:nvGraphicFramePr>
        <p:xfrm>
          <a:off x="7488455" y="2617835"/>
          <a:ext cx="4604084" cy="3200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57586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8"/>
          <p:cNvSpPr>
            <a:spLocks noChangeArrowheads="1"/>
          </p:cNvSpPr>
          <p:nvPr/>
        </p:nvSpPr>
        <p:spPr bwMode="auto">
          <a:xfrm>
            <a:off x="244805" y="1116105"/>
            <a:ext cx="10053918" cy="462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lvl="1" indent="0">
              <a:buNone/>
            </a:pPr>
            <a:r>
              <a:rPr lang="en-US" sz="3200" b="1" dirty="0">
                <a:solidFill>
                  <a:srgbClr val="D95E00"/>
                </a:solidFill>
                <a:cs typeface="Arial" panose="020B0604020202020204" pitchFamily="34" charset="0"/>
              </a:rPr>
              <a:t>Key Issues Raised</a:t>
            </a:r>
          </a:p>
          <a:p>
            <a:pPr marL="457200" lvl="1" indent="0">
              <a:buNone/>
            </a:pPr>
            <a:endParaRPr lang="en-US" sz="3200" b="1" dirty="0">
              <a:solidFill>
                <a:srgbClr val="D95E00"/>
              </a:solidFill>
              <a:cs typeface="Arial" panose="020B0604020202020204" pitchFamily="34" charset="0"/>
            </a:endParaRPr>
          </a:p>
          <a:p>
            <a:r>
              <a:rPr lang="en-US" sz="2000" dirty="0">
                <a:cs typeface="Arial" panose="020B0604020202020204" pitchFamily="34" charset="0"/>
              </a:rPr>
              <a:t>Concerns with Traffic Volume</a:t>
            </a:r>
          </a:p>
          <a:p>
            <a:r>
              <a:rPr lang="en-US" sz="2000" dirty="0">
                <a:cs typeface="Arial" panose="020B0604020202020204" pitchFamily="34" charset="0"/>
              </a:rPr>
              <a:t>Anti-Social </a:t>
            </a:r>
            <a:r>
              <a:rPr lang="en-US" sz="2000" dirty="0" err="1">
                <a:cs typeface="Arial" panose="020B0604020202020204" pitchFamily="34" charset="0"/>
              </a:rPr>
              <a:t>Behaviour</a:t>
            </a:r>
            <a:r>
              <a:rPr lang="en-US" sz="2000" dirty="0">
                <a:cs typeface="Arial" panose="020B0604020202020204" pitchFamily="34" charset="0"/>
              </a:rPr>
              <a:t> and Street Lighting</a:t>
            </a:r>
          </a:p>
          <a:p>
            <a:r>
              <a:rPr lang="en-US" sz="2000" dirty="0">
                <a:cs typeface="Arial" panose="020B0604020202020204" pitchFamily="34" charset="0"/>
              </a:rPr>
              <a:t>Traffic Calming and Road Narrowing</a:t>
            </a:r>
          </a:p>
          <a:p>
            <a:r>
              <a:rPr lang="en-US" sz="2000" dirty="0">
                <a:cs typeface="Arial" panose="020B0604020202020204" pitchFamily="34" charset="0"/>
              </a:rPr>
              <a:t>Request for a Playground</a:t>
            </a:r>
          </a:p>
          <a:p>
            <a:r>
              <a:rPr lang="en-US" sz="2000" dirty="0">
                <a:cs typeface="Arial" panose="020B0604020202020204" pitchFamily="34" charset="0"/>
              </a:rPr>
              <a:t>Reduction in Parking and Accessible Bays</a:t>
            </a:r>
          </a:p>
          <a:p>
            <a:r>
              <a:rPr lang="en-US" sz="2000" dirty="0">
                <a:cs typeface="Arial" panose="020B0604020202020204" pitchFamily="34" charset="0"/>
              </a:rPr>
              <a:t>Responsibility of Maintenance</a:t>
            </a:r>
          </a:p>
          <a:p>
            <a:endParaRPr lang="en-US" sz="2000" dirty="0">
              <a:cs typeface="Arial" panose="020B0604020202020204" pitchFamily="34" charset="0"/>
            </a:endParaRPr>
          </a:p>
          <a:p>
            <a:endParaRPr lang="en-US" sz="2000" dirty="0">
              <a:cs typeface="Arial" panose="020B0604020202020204" pitchFamily="34" charset="0"/>
            </a:endParaRPr>
          </a:p>
          <a:p>
            <a:endParaRPr lang="en-US" sz="2000" dirty="0">
              <a:cs typeface="Arial" panose="020B0604020202020204" pitchFamily="34" charset="0"/>
            </a:endParaRPr>
          </a:p>
          <a:p>
            <a:pPr marL="0" indent="0">
              <a:buNone/>
            </a:pPr>
            <a:r>
              <a:rPr lang="en-US" sz="2000" dirty="0">
                <a:cs typeface="Arial" panose="020B0604020202020204" pitchFamily="34" charset="0"/>
              </a:rPr>
              <a:t>Please refer to CE Report for a full summary, response and recommendation relating to the items raised.</a:t>
            </a:r>
          </a:p>
          <a:p>
            <a:pPr marL="0" indent="0">
              <a:buNone/>
            </a:pPr>
            <a:endParaRPr lang="en-US" sz="2000" dirty="0">
              <a:cs typeface="Arial" panose="020B0604020202020204" pitchFamily="34" charset="0"/>
            </a:endParaRPr>
          </a:p>
          <a:p>
            <a:pPr marL="0" indent="0">
              <a:buNone/>
            </a:pPr>
            <a:br>
              <a:rPr lang="en-IE" sz="1600" dirty="0">
                <a:cs typeface="Arial" panose="020B0604020202020204" pitchFamily="34" charset="0"/>
              </a:rPr>
            </a:br>
            <a:endParaRPr lang="en-IE" sz="1600" dirty="0">
              <a:cs typeface="Arial" panose="020B0604020202020204" pitchFamily="34" charset="0"/>
            </a:endParaRPr>
          </a:p>
          <a:p>
            <a:pPr eaLnBrk="1" hangingPunct="1">
              <a:buFontTx/>
              <a:buNone/>
            </a:pPr>
            <a:endParaRPr lang="en-US" altLang="en-US" sz="2000" dirty="0">
              <a:solidFill>
                <a:srgbClr val="51626F"/>
              </a:solidFill>
            </a:endParaRPr>
          </a:p>
        </p:txBody>
      </p:sp>
      <p:pic>
        <p:nvPicPr>
          <p:cNvPr id="2" name="Picture 1">
            <a:extLst>
              <a:ext uri="{FF2B5EF4-FFF2-40B4-BE49-F238E27FC236}">
                <a16:creationId xmlns:a16="http://schemas.microsoft.com/office/drawing/2014/main" id="{D5283B43-05C2-EB70-964F-90BABDF9ECCD}"/>
              </a:ext>
            </a:extLst>
          </p:cNvPr>
          <p:cNvPicPr>
            <a:picLocks noChangeAspect="1"/>
          </p:cNvPicPr>
          <p:nvPr/>
        </p:nvPicPr>
        <p:blipFill>
          <a:blip r:embed="rId4"/>
          <a:stretch>
            <a:fillRect/>
          </a:stretch>
        </p:blipFill>
        <p:spPr>
          <a:xfrm>
            <a:off x="5778723" y="1975227"/>
            <a:ext cx="5997315" cy="2907544"/>
          </a:xfrm>
          <a:prstGeom prst="rect">
            <a:avLst/>
          </a:prstGeom>
        </p:spPr>
      </p:pic>
    </p:spTree>
    <p:extLst>
      <p:ext uri="{BB962C8B-B14F-4D97-AF65-F5344CB8AC3E}">
        <p14:creationId xmlns:p14="http://schemas.microsoft.com/office/powerpoint/2010/main" val="3030004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8"/>
          <p:cNvSpPr>
            <a:spLocks noChangeArrowheads="1"/>
          </p:cNvSpPr>
          <p:nvPr/>
        </p:nvSpPr>
        <p:spPr bwMode="auto">
          <a:xfrm>
            <a:off x="-1" y="970566"/>
            <a:ext cx="12475779" cy="462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lvl="1" indent="0">
              <a:buNone/>
            </a:pPr>
            <a:r>
              <a:rPr lang="en-US" sz="3200" b="1" dirty="0">
                <a:solidFill>
                  <a:srgbClr val="D95E00"/>
                </a:solidFill>
                <a:cs typeface="Arial" panose="020B0604020202020204" pitchFamily="34" charset="0"/>
              </a:rPr>
              <a:t>Key Issues Raised</a:t>
            </a:r>
          </a:p>
          <a:p>
            <a:pPr marL="457200" lvl="1" indent="0">
              <a:buNone/>
            </a:pPr>
            <a:endParaRPr lang="en-US" sz="3200" b="1" dirty="0">
              <a:solidFill>
                <a:srgbClr val="D95E00"/>
              </a:solidFill>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r>
              <a:rPr lang="en-US" sz="2000" dirty="0">
                <a:cs typeface="Arial" panose="020B0604020202020204" pitchFamily="34" charset="0"/>
              </a:rPr>
              <a:t>Please refer to CE Report for a full summary, response and recommendation relating to the items raised.</a:t>
            </a:r>
          </a:p>
          <a:p>
            <a:pPr marL="0" indent="0">
              <a:buNone/>
            </a:pPr>
            <a:endParaRPr lang="en-US" sz="2000" dirty="0">
              <a:cs typeface="Arial" panose="020B0604020202020204" pitchFamily="34" charset="0"/>
            </a:endParaRPr>
          </a:p>
          <a:p>
            <a:pPr marL="0" indent="0">
              <a:buNone/>
            </a:pPr>
            <a:br>
              <a:rPr lang="en-IE" sz="1600" dirty="0">
                <a:cs typeface="Arial" panose="020B0604020202020204" pitchFamily="34" charset="0"/>
              </a:rPr>
            </a:br>
            <a:endParaRPr lang="en-IE" sz="1600" dirty="0">
              <a:cs typeface="Arial" panose="020B0604020202020204" pitchFamily="34" charset="0"/>
            </a:endParaRPr>
          </a:p>
          <a:p>
            <a:pPr eaLnBrk="1" hangingPunct="1">
              <a:buFontTx/>
              <a:buNone/>
            </a:pPr>
            <a:endParaRPr lang="en-US" altLang="en-US" sz="2000" dirty="0">
              <a:solidFill>
                <a:srgbClr val="51626F"/>
              </a:solidFill>
            </a:endParaRPr>
          </a:p>
        </p:txBody>
      </p:sp>
      <p:graphicFrame>
        <p:nvGraphicFramePr>
          <p:cNvPr id="5" name="Table 4">
            <a:extLst>
              <a:ext uri="{FF2B5EF4-FFF2-40B4-BE49-F238E27FC236}">
                <a16:creationId xmlns:a16="http://schemas.microsoft.com/office/drawing/2014/main" id="{9EC2A8D8-917F-47E6-31D9-1628A8F095C4}"/>
              </a:ext>
            </a:extLst>
          </p:cNvPr>
          <p:cNvGraphicFramePr>
            <a:graphicFrameLocks noGrp="1"/>
          </p:cNvGraphicFramePr>
          <p:nvPr>
            <p:extLst>
              <p:ext uri="{D42A27DB-BD31-4B8C-83A1-F6EECF244321}">
                <p14:modId xmlns:p14="http://schemas.microsoft.com/office/powerpoint/2010/main" val="3478298040"/>
              </p:ext>
            </p:extLst>
          </p:nvPr>
        </p:nvGraphicFramePr>
        <p:xfrm>
          <a:off x="277552" y="1881654"/>
          <a:ext cx="11405938" cy="4558716"/>
        </p:xfrm>
        <a:graphic>
          <a:graphicData uri="http://schemas.openxmlformats.org/drawingml/2006/table">
            <a:tbl>
              <a:tblPr/>
              <a:tblGrid>
                <a:gridCol w="1742317">
                  <a:extLst>
                    <a:ext uri="{9D8B030D-6E8A-4147-A177-3AD203B41FA5}">
                      <a16:colId xmlns:a16="http://schemas.microsoft.com/office/drawing/2014/main" val="344455125"/>
                    </a:ext>
                  </a:extLst>
                </a:gridCol>
                <a:gridCol w="3480179">
                  <a:extLst>
                    <a:ext uri="{9D8B030D-6E8A-4147-A177-3AD203B41FA5}">
                      <a16:colId xmlns:a16="http://schemas.microsoft.com/office/drawing/2014/main" val="1170559345"/>
                    </a:ext>
                  </a:extLst>
                </a:gridCol>
                <a:gridCol w="6183442">
                  <a:extLst>
                    <a:ext uri="{9D8B030D-6E8A-4147-A177-3AD203B41FA5}">
                      <a16:colId xmlns:a16="http://schemas.microsoft.com/office/drawing/2014/main" val="2071824588"/>
                    </a:ext>
                  </a:extLst>
                </a:gridCol>
              </a:tblGrid>
              <a:tr h="174054">
                <a:tc>
                  <a:txBody>
                    <a:bodyPr/>
                    <a:lstStyle/>
                    <a:p>
                      <a:pPr algn="ctr" rtl="0" fontAlgn="ctr"/>
                      <a:r>
                        <a:rPr lang="en-IE" sz="1800" b="0" i="0" u="none" strike="noStrike">
                          <a:solidFill>
                            <a:srgbClr val="000000"/>
                          </a:solidFill>
                          <a:effectLst/>
                          <a:latin typeface="Calibri" panose="020F0502020204030204" pitchFamily="34" charset="0"/>
                        </a:rPr>
                        <a:t>Key Issue</a:t>
                      </a:r>
                    </a:p>
                  </a:txBody>
                  <a:tcPr marL="3347" marR="3347" marT="3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rtl="0" fontAlgn="ctr"/>
                      <a:r>
                        <a:rPr lang="en-IE" sz="1800" b="0" i="0" u="none" strike="noStrike">
                          <a:solidFill>
                            <a:srgbClr val="000000"/>
                          </a:solidFill>
                          <a:effectLst/>
                          <a:latin typeface="Calibri" panose="020F0502020204030204" pitchFamily="34" charset="0"/>
                        </a:rPr>
                        <a:t>Issue Details</a:t>
                      </a:r>
                    </a:p>
                  </a:txBody>
                  <a:tcPr marL="3347" marR="3347" marT="3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rtl="0" fontAlgn="ctr"/>
                      <a:r>
                        <a:rPr lang="en-IE" sz="1800" b="0" i="0" u="none" strike="noStrike" dirty="0">
                          <a:solidFill>
                            <a:srgbClr val="000000"/>
                          </a:solidFill>
                          <a:effectLst/>
                          <a:latin typeface="Calibri" panose="020F0502020204030204" pitchFamily="34" charset="0"/>
                        </a:rPr>
                        <a:t>Summary of CE Recommendation</a:t>
                      </a:r>
                    </a:p>
                  </a:txBody>
                  <a:tcPr marL="3347" marR="3347" marT="3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3839669024"/>
                  </a:ext>
                </a:extLst>
              </a:tr>
              <a:tr h="870268">
                <a:tc>
                  <a:txBody>
                    <a:bodyPr/>
                    <a:lstStyle/>
                    <a:p>
                      <a:pPr algn="l" fontAlgn="t"/>
                      <a:r>
                        <a:rPr lang="en-US" sz="1400" b="0" i="0" u="none" strike="noStrike">
                          <a:solidFill>
                            <a:srgbClr val="000000"/>
                          </a:solidFill>
                          <a:effectLst/>
                          <a:latin typeface="Aptos Narrow" panose="020B0004020202020204" pitchFamily="34" charset="0"/>
                        </a:rPr>
                        <a:t>Concerns with Traffic Volume</a:t>
                      </a:r>
                    </a:p>
                  </a:txBody>
                  <a:tcPr marL="3347" marR="3347" marT="3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1400" b="0" i="0" u="none" strike="noStrike">
                          <a:solidFill>
                            <a:srgbClr val="000000"/>
                          </a:solidFill>
                          <a:effectLst/>
                          <a:latin typeface="Aptos Narrow" panose="020B0004020202020204" pitchFamily="34" charset="0"/>
                        </a:rPr>
                        <a:t>Concerns that a narrower road and the traffic calming measures would increase traffic delays</a:t>
                      </a:r>
                    </a:p>
                  </a:txBody>
                  <a:tcPr marL="3347" marR="3347" marT="3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1400" b="0" i="0" u="none" strike="noStrike" dirty="0">
                          <a:solidFill>
                            <a:srgbClr val="000000"/>
                          </a:solidFill>
                          <a:effectLst/>
                          <a:latin typeface="Aptos Narrow" panose="020B0004020202020204" pitchFamily="34" charset="0"/>
                        </a:rPr>
                        <a:t> - Narrower lanes will not reduce the capacity of the road but may slow vehicle speeds</a:t>
                      </a:r>
                      <a:br>
                        <a:rPr lang="en-GB" sz="1400" b="0" i="0" u="none" strike="noStrike" dirty="0">
                          <a:solidFill>
                            <a:srgbClr val="000000"/>
                          </a:solidFill>
                          <a:effectLst/>
                          <a:latin typeface="Aptos Narrow" panose="020B0004020202020204" pitchFamily="34" charset="0"/>
                        </a:rPr>
                      </a:br>
                      <a:r>
                        <a:rPr lang="en-GB" sz="1400" b="0" i="0" u="none" strike="noStrike" dirty="0">
                          <a:solidFill>
                            <a:srgbClr val="000000"/>
                          </a:solidFill>
                          <a:effectLst/>
                          <a:latin typeface="Aptos Narrow" panose="020B0004020202020204" pitchFamily="34" charset="0"/>
                        </a:rPr>
                        <a:t> - Minor delays to vehicles may be caused by the introduction of new zebra crossings but this is acceptable considering the pedestrian benefit</a:t>
                      </a:r>
                    </a:p>
                  </a:txBody>
                  <a:tcPr marL="3347" marR="3347" marT="3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4004174"/>
                  </a:ext>
                </a:extLst>
              </a:tr>
              <a:tr h="837073">
                <a:tc>
                  <a:txBody>
                    <a:bodyPr/>
                    <a:lstStyle/>
                    <a:p>
                      <a:pPr algn="l" fontAlgn="t"/>
                      <a:r>
                        <a:rPr lang="en-GB" sz="1400" b="0" i="0" u="none" strike="noStrike">
                          <a:solidFill>
                            <a:srgbClr val="000000"/>
                          </a:solidFill>
                          <a:effectLst/>
                          <a:latin typeface="Aptos Narrow" panose="020B0004020202020204" pitchFamily="34" charset="0"/>
                        </a:rPr>
                        <a:t>Anti-Social Behaviour and Street Lighting</a:t>
                      </a:r>
                    </a:p>
                  </a:txBody>
                  <a:tcPr marL="3347" marR="3347" marT="3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1400" b="0" i="0" u="none" strike="noStrike">
                          <a:solidFill>
                            <a:srgbClr val="000000"/>
                          </a:solidFill>
                          <a:effectLst/>
                          <a:latin typeface="Aptos Narrow" panose="020B0004020202020204" pitchFamily="34" charset="0"/>
                        </a:rPr>
                        <a:t>Concerns regarding anti-social behaviour and requesting public lighting as a deterrent</a:t>
                      </a:r>
                    </a:p>
                  </a:txBody>
                  <a:tcPr marL="3347" marR="3347" marT="3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1400" b="0" i="0" u="none" strike="noStrike">
                          <a:solidFill>
                            <a:srgbClr val="000000"/>
                          </a:solidFill>
                          <a:effectLst/>
                          <a:latin typeface="Aptos Narrow" panose="020B0004020202020204" pitchFamily="34" charset="0"/>
                        </a:rPr>
                        <a:t> - The scheme increases the level of passive surveillance which is shown to deter anti-social behaviour</a:t>
                      </a:r>
                      <a:br>
                        <a:rPr lang="en-GB" sz="1400" b="0" i="0" u="none" strike="noStrike">
                          <a:solidFill>
                            <a:srgbClr val="000000"/>
                          </a:solidFill>
                          <a:effectLst/>
                          <a:latin typeface="Aptos Narrow" panose="020B0004020202020204" pitchFamily="34" charset="0"/>
                        </a:rPr>
                      </a:br>
                      <a:r>
                        <a:rPr lang="en-GB" sz="1400" b="0" i="0" u="none" strike="noStrike">
                          <a:solidFill>
                            <a:srgbClr val="000000"/>
                          </a:solidFill>
                          <a:effectLst/>
                          <a:latin typeface="Aptos Narrow" panose="020B0004020202020204" pitchFamily="34" charset="0"/>
                        </a:rPr>
                        <a:t> - Public Lighting improvements are included as part of the scheme</a:t>
                      </a:r>
                    </a:p>
                  </a:txBody>
                  <a:tcPr marL="3347" marR="3347" marT="3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4118914"/>
                  </a:ext>
                </a:extLst>
              </a:tr>
              <a:tr h="348107">
                <a:tc>
                  <a:txBody>
                    <a:bodyPr/>
                    <a:lstStyle/>
                    <a:p>
                      <a:pPr algn="l" fontAlgn="t"/>
                      <a:r>
                        <a:rPr lang="en-US" sz="1400" b="0" i="0" u="none" strike="noStrike">
                          <a:solidFill>
                            <a:srgbClr val="000000"/>
                          </a:solidFill>
                          <a:effectLst/>
                          <a:latin typeface="Aptos Narrow" panose="020B0004020202020204" pitchFamily="34" charset="0"/>
                        </a:rPr>
                        <a:t>Narrowing of Junctions</a:t>
                      </a:r>
                    </a:p>
                  </a:txBody>
                  <a:tcPr marL="3347" marR="3347" marT="3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1400" b="0" i="0" u="none" strike="noStrike">
                          <a:solidFill>
                            <a:srgbClr val="000000"/>
                          </a:solidFill>
                          <a:effectLst/>
                          <a:latin typeface="Aptos Narrow" panose="020B0004020202020204" pitchFamily="34" charset="0"/>
                        </a:rPr>
                        <a:t>Concern regarding the ability to turn in and out of entrances with tight radii</a:t>
                      </a:r>
                    </a:p>
                  </a:txBody>
                  <a:tcPr marL="3347" marR="3347" marT="3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1400" b="0" i="0" u="none" strike="noStrike" dirty="0">
                          <a:solidFill>
                            <a:srgbClr val="000000"/>
                          </a:solidFill>
                          <a:effectLst/>
                          <a:latin typeface="Aptos Narrow" panose="020B0004020202020204" pitchFamily="34" charset="0"/>
                        </a:rPr>
                        <a:t> - Junctions will be designed in accordance with National Design Standards</a:t>
                      </a:r>
                    </a:p>
                  </a:txBody>
                  <a:tcPr marL="3347" marR="3347" marT="3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5127334"/>
                  </a:ext>
                </a:extLst>
              </a:tr>
              <a:tr h="821182">
                <a:tc>
                  <a:txBody>
                    <a:bodyPr/>
                    <a:lstStyle/>
                    <a:p>
                      <a:pPr algn="l" fontAlgn="t"/>
                      <a:r>
                        <a:rPr lang="en-US" sz="1400" b="0" i="0" u="none" strike="noStrike">
                          <a:solidFill>
                            <a:srgbClr val="000000"/>
                          </a:solidFill>
                          <a:effectLst/>
                          <a:latin typeface="Aptos Narrow" panose="020B0004020202020204" pitchFamily="34" charset="0"/>
                        </a:rPr>
                        <a:t>Request for a Playground</a:t>
                      </a:r>
                    </a:p>
                  </a:txBody>
                  <a:tcPr marL="3347" marR="3347" marT="3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IE" sz="1400" b="0" i="0" u="none" strike="noStrike">
                          <a:solidFill>
                            <a:srgbClr val="000000"/>
                          </a:solidFill>
                          <a:effectLst/>
                          <a:latin typeface="Aptos Narrow" panose="020B0004020202020204" pitchFamily="34" charset="0"/>
                        </a:rPr>
                        <a:t>Requests for a playground</a:t>
                      </a:r>
                    </a:p>
                  </a:txBody>
                  <a:tcPr marL="3347" marR="3347" marT="3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1400" b="0" i="0" u="none" strike="noStrike" dirty="0">
                          <a:solidFill>
                            <a:srgbClr val="000000"/>
                          </a:solidFill>
                          <a:effectLst/>
                          <a:latin typeface="Aptos Narrow" panose="020B0004020202020204" pitchFamily="34" charset="0"/>
                        </a:rPr>
                        <a:t> - Natural play features are provided but no formal playground is proposed under this scheme</a:t>
                      </a:r>
                      <a:br>
                        <a:rPr lang="en-GB" sz="1400" b="0" i="0" u="none" strike="noStrike" dirty="0">
                          <a:solidFill>
                            <a:srgbClr val="000000"/>
                          </a:solidFill>
                          <a:effectLst/>
                          <a:latin typeface="Aptos Narrow" panose="020B0004020202020204" pitchFamily="34" charset="0"/>
                        </a:rPr>
                      </a:br>
                      <a:r>
                        <a:rPr lang="en-GB" sz="1400" b="0" i="0" u="none" strike="noStrike" dirty="0">
                          <a:solidFill>
                            <a:srgbClr val="000000"/>
                          </a:solidFill>
                          <a:effectLst/>
                          <a:latin typeface="Aptos Narrow" panose="020B0004020202020204" pitchFamily="34" charset="0"/>
                        </a:rPr>
                        <a:t> - Improved connectivity to the soon be revamped St. Cuthberts Park is part of the scheme</a:t>
                      </a:r>
                    </a:p>
                  </a:txBody>
                  <a:tcPr marL="3347" marR="3347" marT="3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5189164"/>
                  </a:ext>
                </a:extLst>
              </a:tr>
              <a:tr h="696214">
                <a:tc>
                  <a:txBody>
                    <a:bodyPr/>
                    <a:lstStyle/>
                    <a:p>
                      <a:pPr algn="l" fontAlgn="t"/>
                      <a:r>
                        <a:rPr lang="en-GB" sz="1400" b="0" i="0" u="none" strike="noStrike">
                          <a:solidFill>
                            <a:srgbClr val="000000"/>
                          </a:solidFill>
                          <a:effectLst/>
                          <a:latin typeface="Aptos Narrow" panose="020B0004020202020204" pitchFamily="34" charset="0"/>
                        </a:rPr>
                        <a:t>Reduction in Parking and Accessible Bays</a:t>
                      </a:r>
                    </a:p>
                  </a:txBody>
                  <a:tcPr marL="3347" marR="3347" marT="3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1400" b="0" i="0" u="none" strike="noStrike">
                          <a:solidFill>
                            <a:srgbClr val="000000"/>
                          </a:solidFill>
                          <a:effectLst/>
                          <a:latin typeface="Aptos Narrow" panose="020B0004020202020204" pitchFamily="34" charset="0"/>
                        </a:rPr>
                        <a:t>Concerns regarding the removal of on street parking</a:t>
                      </a:r>
                    </a:p>
                  </a:txBody>
                  <a:tcPr marL="3347" marR="3347" marT="3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1400" b="0" i="0" u="none" strike="noStrike">
                          <a:solidFill>
                            <a:srgbClr val="000000"/>
                          </a:solidFill>
                          <a:effectLst/>
                          <a:latin typeface="Aptos Narrow" panose="020B0004020202020204" pitchFamily="34" charset="0"/>
                        </a:rPr>
                        <a:t> - Surveys have shown ample available parking is available in the Bawnogue Shopping Centre</a:t>
                      </a:r>
                      <a:br>
                        <a:rPr lang="en-GB" sz="1400" b="0" i="0" u="none" strike="noStrike">
                          <a:solidFill>
                            <a:srgbClr val="000000"/>
                          </a:solidFill>
                          <a:effectLst/>
                          <a:latin typeface="Aptos Narrow" panose="020B0004020202020204" pitchFamily="34" charset="0"/>
                        </a:rPr>
                      </a:br>
                      <a:r>
                        <a:rPr lang="en-GB" sz="1400" b="0" i="0" u="none" strike="noStrike">
                          <a:solidFill>
                            <a:srgbClr val="000000"/>
                          </a:solidFill>
                          <a:effectLst/>
                          <a:latin typeface="Aptos Narrow" panose="020B0004020202020204" pitchFamily="34" charset="0"/>
                        </a:rPr>
                        <a:t> - The re-allocation of vehicle space to public realm space is a crucial part of these schemes</a:t>
                      </a:r>
                    </a:p>
                  </a:txBody>
                  <a:tcPr marL="3347" marR="3347" marT="3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00977"/>
                  </a:ext>
                </a:extLst>
              </a:tr>
              <a:tr h="348107">
                <a:tc>
                  <a:txBody>
                    <a:bodyPr/>
                    <a:lstStyle/>
                    <a:p>
                      <a:pPr algn="l" fontAlgn="t"/>
                      <a:r>
                        <a:rPr lang="en-US" sz="1400" b="0" i="0" u="none" strike="noStrike">
                          <a:solidFill>
                            <a:srgbClr val="000000"/>
                          </a:solidFill>
                          <a:effectLst/>
                          <a:latin typeface="Aptos Narrow" panose="020B0004020202020204" pitchFamily="34" charset="0"/>
                        </a:rPr>
                        <a:t>Responsibility of Maintenance</a:t>
                      </a:r>
                    </a:p>
                  </a:txBody>
                  <a:tcPr marL="3347" marR="3347" marT="3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1400" b="0" i="0" u="none" strike="noStrike">
                          <a:solidFill>
                            <a:srgbClr val="000000"/>
                          </a:solidFill>
                          <a:effectLst/>
                          <a:latin typeface="Aptos Narrow" panose="020B0004020202020204" pitchFamily="34" charset="0"/>
                        </a:rPr>
                        <a:t>Council to ensure the scheme is maintained to the correct standard</a:t>
                      </a:r>
                    </a:p>
                  </a:txBody>
                  <a:tcPr marL="3347" marR="3347" marT="3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1400" b="0" i="0" u="none" strike="noStrike" dirty="0">
                          <a:solidFill>
                            <a:srgbClr val="000000"/>
                          </a:solidFill>
                          <a:effectLst/>
                          <a:latin typeface="Aptos Narrow" panose="020B0004020202020204" pitchFamily="34" charset="0"/>
                        </a:rPr>
                        <a:t> - SDCC will fully maintain the delivered scheme including road, cycleways and soft landscaping</a:t>
                      </a:r>
                    </a:p>
                  </a:txBody>
                  <a:tcPr marL="3347" marR="3347" marT="3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307977"/>
                  </a:ext>
                </a:extLst>
              </a:tr>
            </a:tbl>
          </a:graphicData>
        </a:graphic>
      </p:graphicFrame>
    </p:spTree>
    <p:extLst>
      <p:ext uri="{BB962C8B-B14F-4D97-AF65-F5344CB8AC3E}">
        <p14:creationId xmlns:p14="http://schemas.microsoft.com/office/powerpoint/2010/main" val="2844096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8"/>
          <p:cNvSpPr>
            <a:spLocks noChangeArrowheads="1"/>
          </p:cNvSpPr>
          <p:nvPr/>
        </p:nvSpPr>
        <p:spPr bwMode="auto">
          <a:xfrm>
            <a:off x="244805" y="1116105"/>
            <a:ext cx="10053918" cy="462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3600" b="1" dirty="0">
                <a:solidFill>
                  <a:srgbClr val="D95E00"/>
                </a:solidFill>
              </a:rPr>
              <a:t>Recommendation</a:t>
            </a:r>
          </a:p>
          <a:p>
            <a:pPr marL="0" indent="0">
              <a:buNone/>
            </a:pPr>
            <a:endParaRPr lang="en-US" b="1" dirty="0">
              <a:solidFill>
                <a:srgbClr val="D95E00"/>
              </a:solidFill>
              <a:cs typeface="Arial" panose="020B0604020202020204" pitchFamily="34" charset="0"/>
            </a:endParaRPr>
          </a:p>
          <a:p>
            <a:r>
              <a:rPr lang="en-US" altLang="en-US" sz="1800" dirty="0">
                <a:solidFill>
                  <a:srgbClr val="51626F"/>
                </a:solidFill>
                <a:cs typeface="Arial" panose="020B0604020202020204" pitchFamily="34" charset="0"/>
              </a:rPr>
              <a:t>Following consideration of the submissions received, the Chief Executive is of the view that the minor issues raised by way of submissions and survey responses can be addressed at detailed design stage and as outlined in the CE Report.</a:t>
            </a:r>
          </a:p>
          <a:p>
            <a:endParaRPr lang="en-US" altLang="en-US" sz="1800" dirty="0">
              <a:solidFill>
                <a:srgbClr val="51626F"/>
              </a:solidFill>
              <a:cs typeface="Arial" panose="020B0604020202020204" pitchFamily="34" charset="0"/>
            </a:endParaRPr>
          </a:p>
          <a:p>
            <a:r>
              <a:rPr lang="en-US" altLang="en-US" sz="1800" dirty="0">
                <a:solidFill>
                  <a:srgbClr val="51626F"/>
                </a:solidFill>
                <a:cs typeface="Arial" panose="020B0604020202020204" pitchFamily="34" charset="0"/>
              </a:rPr>
              <a:t>It is recommended that as the proposal is consistent with County Development Plan and the proper planning and sustainable development of the area, that the council proceed with the Part 8 proposal for the Bawnogue District Centre Enhancement Scheme</a:t>
            </a:r>
            <a:endParaRPr lang="en-US" altLang="en-US" sz="2400" dirty="0">
              <a:solidFill>
                <a:srgbClr val="51626F"/>
              </a:solidFill>
            </a:endParaRPr>
          </a:p>
        </p:txBody>
      </p:sp>
    </p:spTree>
    <p:extLst>
      <p:ext uri="{BB962C8B-B14F-4D97-AF65-F5344CB8AC3E}">
        <p14:creationId xmlns:p14="http://schemas.microsoft.com/office/powerpoint/2010/main" val="3232267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1346</TotalTime>
  <Words>726</Words>
  <Application>Microsoft Office PowerPoint</Application>
  <PresentationFormat>Widescreen</PresentationFormat>
  <Paragraphs>121</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 Narrow</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South Dublin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Qoutes</dc:title>
  <dc:creator>Mary Connell</dc:creator>
  <cp:lastModifiedBy>Gary Walsh</cp:lastModifiedBy>
  <cp:revision>95</cp:revision>
  <dcterms:created xsi:type="dcterms:W3CDTF">2017-09-01T12:10:35Z</dcterms:created>
  <dcterms:modified xsi:type="dcterms:W3CDTF">2024-01-17T09:21:27Z</dcterms:modified>
</cp:coreProperties>
</file>