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60" r:id="rId3"/>
    <p:sldId id="262" r:id="rId4"/>
    <p:sldId id="276" r:id="rId5"/>
    <p:sldId id="280" r:id="rId6"/>
    <p:sldId id="277" r:id="rId7"/>
    <p:sldId id="272" r:id="rId8"/>
    <p:sldId id="278" r:id="rId9"/>
    <p:sldId id="282" r:id="rId10"/>
    <p:sldId id="28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EC4DB-CE5F-4742-93A1-AB38CA1B8AFB}" type="datetimeFigureOut">
              <a:rPr lang="en-IE" smtClean="0"/>
              <a:t>09/01/2024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D53CED-A807-4513-B7BE-CA663F60EB2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86115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IE" dirty="0"/>
              <a:t>RIVER PODDLE FAS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F1725A-1588-436E-8490-16AA9DDAAD0B}" type="slidenum">
              <a:rPr lang="en-IE" smtClean="0"/>
              <a:pPr/>
              <a:t>1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2198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err="1"/>
              <a:t>Poddle</a:t>
            </a:r>
            <a:r>
              <a:rPr lang="en-IE" dirty="0"/>
              <a:t> considered an AFA – Area of Further Assessment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CFBE7-E4AF-4C62-9B91-8147D79F3799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89041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CFBE7-E4AF-4C62-9B91-8147D79F3799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99583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B517B-C561-487F-A452-D294CD2231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AA297D-C75C-4169-ABFB-E4AEF7AB3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3D621-F5E5-4A2E-825A-CC72552A2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11E16-CEF0-4102-861C-40B27A27D463}" type="datetimeFigureOut">
              <a:rPr lang="en-IE" smtClean="0"/>
              <a:t>09/01/2024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7F95F-AE5B-46E1-A6D6-D908538A6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9C39B7-11CA-4640-8E2F-3BA6681A2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B3897-0E6D-4C23-8F40-66E6A36C988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0013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FD801-FD61-49ED-B54F-D8AC6A1C4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5BA087-18E4-4AB9-A8BC-C509CAAEDC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4A705-3DD7-4B96-A1F0-561EB8820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11E16-CEF0-4102-861C-40B27A27D463}" type="datetimeFigureOut">
              <a:rPr lang="en-IE" smtClean="0"/>
              <a:t>09/01/2024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792ED-5997-40D7-8F27-39ABC23B0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FA15-6399-432F-9AF1-2355F005A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B3897-0E6D-4C23-8F40-66E6A36C988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77512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AB21AD-58D1-4F16-8CAB-2464F884F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C25374-3472-4084-8FA9-E802BBA6A2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4BB4C-7745-40E1-A68D-6903EEB20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11E16-CEF0-4102-861C-40B27A27D463}" type="datetimeFigureOut">
              <a:rPr lang="en-IE" smtClean="0"/>
              <a:t>09/01/2024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3BF59-CF1F-4C38-8135-28E4739BD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10357-9088-4D1A-803B-87A821D78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B3897-0E6D-4C23-8F40-66E6A36C988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51956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336A2-8C97-4806-8DE7-321F8084D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3F747-35DA-4804-85FA-A74590B03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E04A47-2B0B-4E6D-8244-1A5C9F939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11E16-CEF0-4102-861C-40B27A27D463}" type="datetimeFigureOut">
              <a:rPr lang="en-IE" smtClean="0"/>
              <a:t>09/01/2024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797BE-4BD0-4C71-87B0-C3BB527C9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A96057-5365-4B1D-91F3-1FD36D1A3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B3897-0E6D-4C23-8F40-66E6A36C988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53522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932B-D762-443D-91CC-03354635D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E69548-9522-4274-9666-FC8D6C44D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F8401-D0DC-419B-859D-863163896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11E16-CEF0-4102-861C-40B27A27D463}" type="datetimeFigureOut">
              <a:rPr lang="en-IE" smtClean="0"/>
              <a:t>09/01/2024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075FF-2986-4EA9-A080-911F02A19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8E42C-A6C8-418D-BA51-8D2354B8E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B3897-0E6D-4C23-8F40-66E6A36C988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23501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84D4C-6868-4888-A332-E18C9E363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9B792-0381-416B-B72B-47582F5624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494C6-85AE-46D8-B821-BD676F7571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5D7CF0-DE5B-4905-8C2E-918FA1732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11E16-CEF0-4102-861C-40B27A27D463}" type="datetimeFigureOut">
              <a:rPr lang="en-IE" smtClean="0"/>
              <a:t>09/01/2024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36AE96-0138-4889-8ABE-E6BEBEF8A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AB7BFC-2BCC-4454-B96D-0C9A49BDC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B3897-0E6D-4C23-8F40-66E6A36C988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37167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934FE-4C59-474D-BFF9-9F71EEDDB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F26EB3-5C67-4FEB-81C8-049B9B9ED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D3394D-AAF9-433C-80D0-89840B336D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89183B-C7C8-4915-9A65-2C8FA584C0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9F3A3D-C740-47F1-AD6E-79D4898952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DE7014-5B07-4583-9896-3E35A157A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11E16-CEF0-4102-861C-40B27A27D463}" type="datetimeFigureOut">
              <a:rPr lang="en-IE" smtClean="0"/>
              <a:t>09/01/2024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FAA03B-6252-434B-8D44-1AFC9C9EA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29DF19-6311-4823-9B95-DC9D2514E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B3897-0E6D-4C23-8F40-66E6A36C988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3060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F53CB-A5A8-4B1B-8A8F-A8DC0B8F6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5E877E-D3FC-4307-A793-E3A322BAB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11E16-CEF0-4102-861C-40B27A27D463}" type="datetimeFigureOut">
              <a:rPr lang="en-IE" smtClean="0"/>
              <a:t>09/01/2024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C19540-C023-4E9A-B9ED-03A2B0379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A83ED6-8A0B-4E96-9E47-4EE36E073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B3897-0E6D-4C23-8F40-66E6A36C988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56855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17229B-936E-4175-9AB3-83E90F23C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11E16-CEF0-4102-861C-40B27A27D463}" type="datetimeFigureOut">
              <a:rPr lang="en-IE" smtClean="0"/>
              <a:t>09/01/2024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76E200-1980-4130-A603-74B7ACC80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4744A6-9D53-4D1A-B80F-65DA09ABF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B3897-0E6D-4C23-8F40-66E6A36C988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08827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91F69-83FC-4CCA-9372-FDB6B052D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A023E-A41F-4D16-8111-52618E5F1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E2FE93-E3FD-4A9C-9349-CE444CDF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B63FA2-A41A-436C-BB0B-3B07F6BD6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11E16-CEF0-4102-861C-40B27A27D463}" type="datetimeFigureOut">
              <a:rPr lang="en-IE" smtClean="0"/>
              <a:t>09/01/2024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EA2A7-AB8B-4C81-9323-776B5385E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449F2-B62F-4163-88D9-FD8F743AE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B3897-0E6D-4C23-8F40-66E6A36C988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93451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A5916-D0C8-42FA-9290-91626A28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2F42D8-17C8-4417-A638-620492C3F9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FA3E11-0733-41DF-94FD-88D4BD4B07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F5C95C-13BD-4F6C-BB06-96082C292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11E16-CEF0-4102-861C-40B27A27D463}" type="datetimeFigureOut">
              <a:rPr lang="en-IE" smtClean="0"/>
              <a:t>09/01/2024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92457F-69A1-4F30-926E-56A9F862B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0A6B04-9880-43D4-93D9-B19B63E82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B3897-0E6D-4C23-8F40-66E6A36C988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30427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94DE38-6603-4B0F-B2B9-A7343D742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694E2-6FC5-4A33-BE9B-F2D130802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45F11-DE91-404E-AED9-C651072325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11E16-CEF0-4102-861C-40B27A27D463}" type="datetimeFigureOut">
              <a:rPr lang="en-IE" smtClean="0"/>
              <a:t>09/01/2024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CD487-EA6A-41AD-8D92-2FEBE4FEE4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97BCC-0BBC-44B7-9A58-C6472CA526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B3897-0E6D-4C23-8F40-66E6A36C988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60397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ddlefas.ie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31223"/>
            <a:ext cx="9144000" cy="2194560"/>
          </a:xfrm>
        </p:spPr>
        <p:txBody>
          <a:bodyPr>
            <a:normAutofit fontScale="90000"/>
          </a:bodyPr>
          <a:lstStyle/>
          <a:p>
            <a:r>
              <a:rPr lang="en-IE" sz="4900" b="1" dirty="0"/>
              <a:t>River Poddle Flood Alleviation Scheme – Commencement of Scheme</a:t>
            </a:r>
            <a:br>
              <a:rPr lang="en-IE" b="1" dirty="0"/>
            </a:br>
            <a:endParaRPr lang="en-IE" sz="3100" b="1" dirty="0"/>
          </a:p>
        </p:txBody>
      </p:sp>
      <p:pic>
        <p:nvPicPr>
          <p:cNvPr id="1026" name="Picture 2" descr="PoddleFAS-logo (00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523" y="3274253"/>
            <a:ext cx="3949699" cy="1431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5024846"/>
            <a:ext cx="3161211" cy="14282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45873" y="5570350"/>
            <a:ext cx="2203269" cy="8827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51075" y="5294810"/>
            <a:ext cx="3352800" cy="1332413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1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17865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96FEA-C6FF-7D55-91BC-2E9FC5E70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7907"/>
          </a:xfrm>
        </p:spPr>
        <p:txBody>
          <a:bodyPr>
            <a:normAutofit/>
          </a:bodyPr>
          <a:lstStyle/>
          <a:p>
            <a:r>
              <a:rPr lang="en-GB" sz="3200" b="1" dirty="0"/>
              <a:t>Current Schedule</a:t>
            </a:r>
            <a:endParaRPr lang="en-IE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2BFB8-1DDE-E059-9005-2C63A5D72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Works to be constructed by OPW Eastern Region Construction Section</a:t>
            </a:r>
          </a:p>
          <a:p>
            <a:r>
              <a:rPr lang="en-GB" dirty="0"/>
              <a:t>Currently expected to take 36 months to complete – May 2027</a:t>
            </a:r>
          </a:p>
          <a:p>
            <a:r>
              <a:rPr lang="en-GB" dirty="0"/>
              <a:t>Site Compound – Q1 2024</a:t>
            </a:r>
          </a:p>
          <a:p>
            <a:r>
              <a:rPr lang="en-GB" dirty="0"/>
              <a:t>Works commence in Tymon Park – Q2 2024</a:t>
            </a:r>
          </a:p>
          <a:p>
            <a:r>
              <a:rPr lang="en-GB" dirty="0"/>
              <a:t>Whitehall River Enhancement and </a:t>
            </a:r>
            <a:r>
              <a:rPr lang="en-GB" dirty="0" err="1"/>
              <a:t>Wainsfort</a:t>
            </a:r>
            <a:r>
              <a:rPr lang="en-GB" dirty="0"/>
              <a:t> Manor  - Late Q3 2024</a:t>
            </a:r>
          </a:p>
          <a:p>
            <a:r>
              <a:rPr lang="en-GB" dirty="0"/>
              <a:t>Rear of 1-21 </a:t>
            </a:r>
            <a:r>
              <a:rPr lang="en-GB" dirty="0" err="1"/>
              <a:t>Fortfield</a:t>
            </a:r>
            <a:r>
              <a:rPr lang="en-GB" dirty="0"/>
              <a:t> Road – Q3 2025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ANY QUESTIONS?</a:t>
            </a:r>
            <a:endParaRPr lang="en-IE" dirty="0"/>
          </a:p>
        </p:txBody>
      </p:sp>
      <p:pic>
        <p:nvPicPr>
          <p:cNvPr id="4" name="Picture 2" descr="PoddleFAS-logo (002)">
            <a:extLst>
              <a:ext uri="{FF2B5EF4-FFF2-40B4-BE49-F238E27FC236}">
                <a16:creationId xmlns:a16="http://schemas.microsoft.com/office/drawing/2014/main" id="{92286ADA-48CB-4EFD-6433-C3F199C8E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230187"/>
            <a:ext cx="1680519" cy="787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5472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581D4EB-AEB4-4305-BBF7-A173217C0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7667"/>
          </a:xfrm>
        </p:spPr>
        <p:txBody>
          <a:bodyPr>
            <a:noAutofit/>
          </a:bodyPr>
          <a:lstStyle/>
          <a:p>
            <a:r>
              <a:rPr lang="en-IE" sz="3200" b="1" i="1" u="sng" dirty="0"/>
              <a:t>River </a:t>
            </a:r>
            <a:r>
              <a:rPr lang="en-IE" sz="3200" b="1" i="1" u="sng" dirty="0" err="1"/>
              <a:t>Poddle</a:t>
            </a:r>
            <a:r>
              <a:rPr lang="en-IE" sz="3200" b="1" i="1" u="sng" dirty="0"/>
              <a:t> FAS - History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C8C7DB-1B77-420A-ACC3-0DCC1363C0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46579"/>
            <a:ext cx="10610088" cy="4946296"/>
          </a:xfrm>
        </p:spPr>
        <p:txBody>
          <a:bodyPr>
            <a:normAutofit fontScale="40000" lnSpcReduction="20000"/>
          </a:bodyPr>
          <a:lstStyle/>
          <a:p>
            <a:r>
              <a:rPr lang="en-IE" sz="7000" dirty="0"/>
              <a:t>Devised from Eastern CFRAM Study (Final Report 2011) following introduction of National Flood Policy in 2004 </a:t>
            </a:r>
          </a:p>
          <a:p>
            <a:r>
              <a:rPr lang="en-IE" sz="7000" dirty="0"/>
              <a:t>2014 </a:t>
            </a:r>
            <a:r>
              <a:rPr lang="en-IE" sz="7000" dirty="0" err="1"/>
              <a:t>Poddle</a:t>
            </a:r>
            <a:r>
              <a:rPr lang="en-IE" sz="7000" dirty="0"/>
              <a:t> Options Report </a:t>
            </a:r>
          </a:p>
          <a:p>
            <a:pPr marL="0" indent="0">
              <a:buNone/>
            </a:pPr>
            <a:r>
              <a:rPr lang="en-IE" sz="7000" dirty="0"/>
              <a:t>	1. Hard Defences and Sealing Manholes</a:t>
            </a:r>
          </a:p>
          <a:p>
            <a:pPr marL="0" indent="0">
              <a:buNone/>
            </a:pPr>
            <a:r>
              <a:rPr lang="en-IE" sz="7000" dirty="0"/>
              <a:t>	2. Option 1 and Upstream Storage</a:t>
            </a:r>
          </a:p>
          <a:p>
            <a:pPr marL="0" indent="0">
              <a:buNone/>
            </a:pPr>
            <a:r>
              <a:rPr lang="en-IE" sz="7000" dirty="0"/>
              <a:t>	3. Option 1 and diversion to the Dodder</a:t>
            </a:r>
          </a:p>
          <a:p>
            <a:r>
              <a:rPr lang="en-IE" sz="7000" dirty="0"/>
              <a:t>Funded by OPW – SDCC Lead Authority</a:t>
            </a:r>
          </a:p>
          <a:p>
            <a:r>
              <a:rPr lang="en-IE" sz="7000" dirty="0"/>
              <a:t>Tri-Agency Input – OPW, DCC and SDCC</a:t>
            </a:r>
          </a:p>
          <a:p>
            <a:r>
              <a:rPr lang="en-IE" sz="7000" dirty="0"/>
              <a:t>Consultant Appointed in March 2018 – Nicholas </a:t>
            </a:r>
            <a:r>
              <a:rPr lang="en-IE" sz="7000" dirty="0" err="1"/>
              <a:t>O’Dywer</a:t>
            </a:r>
            <a:r>
              <a:rPr lang="en-IE" sz="7000" dirty="0"/>
              <a:t> Ltd</a:t>
            </a:r>
          </a:p>
          <a:p>
            <a:r>
              <a:rPr lang="en-IE" sz="7000" dirty="0"/>
              <a:t>Planning Application to An Bord </a:t>
            </a:r>
            <a:r>
              <a:rPr lang="en-IE" sz="7000" dirty="0" err="1"/>
              <a:t>Pleanala</a:t>
            </a:r>
            <a:r>
              <a:rPr lang="en-IE" sz="7000" dirty="0"/>
              <a:t> in February 2020</a:t>
            </a:r>
          </a:p>
          <a:p>
            <a:r>
              <a:rPr lang="en-IE" sz="7000" dirty="0"/>
              <a:t>Planning Approval granted in June 2023</a:t>
            </a:r>
          </a:p>
          <a:p>
            <a:endParaRPr lang="en-IE" sz="9600" dirty="0"/>
          </a:p>
          <a:p>
            <a:pPr marL="0" indent="0">
              <a:buNone/>
            </a:pPr>
            <a:endParaRPr lang="en-IE" sz="9600" dirty="0"/>
          </a:p>
          <a:p>
            <a:pPr marL="0" indent="0">
              <a:buNone/>
            </a:pPr>
            <a:endParaRPr lang="en-IE" dirty="0"/>
          </a:p>
        </p:txBody>
      </p:sp>
      <p:pic>
        <p:nvPicPr>
          <p:cNvPr id="8" name="Picture 2" descr="PoddleFAS-logo (002)">
            <a:extLst>
              <a:ext uri="{FF2B5EF4-FFF2-40B4-BE49-F238E27FC236}">
                <a16:creationId xmlns:a16="http://schemas.microsoft.com/office/drawing/2014/main" id="{596DEA10-489C-4AEB-A394-60AD71152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1961"/>
            <a:ext cx="1680519" cy="79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1601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12EB7-F7A8-43EE-B60B-D1A28D8C3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E" sz="3600" b="1" i="1" dirty="0">
                <a:latin typeface="+mn-lt"/>
              </a:rPr>
              <a:t>         </a:t>
            </a:r>
            <a:br>
              <a:rPr lang="en-IE" sz="3600" b="1" i="1" dirty="0">
                <a:latin typeface="+mn-lt"/>
              </a:rPr>
            </a:br>
            <a:r>
              <a:rPr lang="en-IE" sz="3600" b="1" i="1" u="sng" dirty="0"/>
              <a:t>River </a:t>
            </a:r>
            <a:r>
              <a:rPr lang="en-IE" sz="3600" b="1" i="1" u="sng" dirty="0" err="1"/>
              <a:t>Poddle</a:t>
            </a:r>
            <a:r>
              <a:rPr lang="en-IE" sz="3600" b="1" i="1" u="sng" dirty="0"/>
              <a:t> FAS </a:t>
            </a:r>
            <a:br>
              <a:rPr lang="en-IE" sz="3600" b="1" i="1" u="sng" dirty="0"/>
            </a:br>
            <a:r>
              <a:rPr lang="en-IE" sz="3600" b="1" i="1" u="sng" dirty="0"/>
              <a:t>Main Scope of Works - South Dublin</a:t>
            </a:r>
            <a:br>
              <a:rPr lang="en-IE" sz="3600" b="1" i="1" u="sng" dirty="0">
                <a:solidFill>
                  <a:schemeClr val="bg1"/>
                </a:solidFill>
                <a:latin typeface="+mn-lt"/>
              </a:rPr>
            </a:br>
            <a:br>
              <a:rPr lang="en-IE" sz="3600" b="1" i="1" u="sng" dirty="0">
                <a:solidFill>
                  <a:schemeClr val="bg1"/>
                </a:solidFill>
                <a:latin typeface="+mn-lt"/>
              </a:rPr>
            </a:br>
            <a:r>
              <a:rPr lang="en-IE" sz="3600" b="1" i="1" dirty="0">
                <a:latin typeface="+mn-lt"/>
              </a:rPr>
              <a:t>                                                        </a:t>
            </a:r>
            <a:endParaRPr lang="en-IE" sz="3600" b="1" i="1" u="sng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286F0E-831D-48A2-BB48-AD16C1329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55335"/>
            <a:ext cx="10824519" cy="4621628"/>
          </a:xfrm>
        </p:spPr>
        <p:txBody>
          <a:bodyPr>
            <a:normAutofit fontScale="92500" lnSpcReduction="10000"/>
          </a:bodyPr>
          <a:lstStyle/>
          <a:p>
            <a:r>
              <a:rPr lang="en-IE" dirty="0"/>
              <a:t>Designed for 1 in 100yr event – greater than the 2011 event</a:t>
            </a:r>
          </a:p>
          <a:p>
            <a:r>
              <a:rPr lang="en-IE" dirty="0"/>
              <a:t>Main Flood Storage at Tymon Park. 220m long 2m high Earthen Embankment – Tymon Lake with new flow control structure </a:t>
            </a:r>
          </a:p>
          <a:p>
            <a:r>
              <a:rPr lang="en-IE" dirty="0"/>
              <a:t>Integrated Constructed Wetland at Tymon Park</a:t>
            </a:r>
          </a:p>
          <a:p>
            <a:r>
              <a:rPr lang="en-IE" dirty="0"/>
              <a:t>Combination of Raised Earth Embankments, Hard Defences and Sealed Manholes</a:t>
            </a:r>
          </a:p>
          <a:p>
            <a:r>
              <a:rPr lang="en-IE" dirty="0"/>
              <a:t>Realignment of the river channel at Whitehall Park (</a:t>
            </a:r>
            <a:r>
              <a:rPr lang="en-IE" dirty="0" err="1"/>
              <a:t>Wainsfort</a:t>
            </a:r>
            <a:r>
              <a:rPr lang="en-IE" dirty="0"/>
              <a:t>) to create storage, alleviate local flooding and improve water quality</a:t>
            </a:r>
          </a:p>
          <a:p>
            <a:r>
              <a:rPr lang="en-IE" dirty="0"/>
              <a:t>Tree Removal/Replacement programme</a:t>
            </a:r>
          </a:p>
          <a:p>
            <a:r>
              <a:rPr lang="en-IE" dirty="0"/>
              <a:t>Biodiversity Plan</a:t>
            </a:r>
          </a:p>
          <a:p>
            <a:r>
              <a:rPr lang="en-IE" dirty="0"/>
              <a:t>Inclusion of Trash Screens </a:t>
            </a:r>
          </a:p>
          <a:p>
            <a:pPr marL="0" indent="0">
              <a:buNone/>
            </a:pPr>
            <a:endParaRPr lang="en-IE" dirty="0"/>
          </a:p>
        </p:txBody>
      </p:sp>
      <p:pic>
        <p:nvPicPr>
          <p:cNvPr id="5" name="Picture 2" descr="PoddleFAS-logo (002)">
            <a:extLst>
              <a:ext uri="{FF2B5EF4-FFF2-40B4-BE49-F238E27FC236}">
                <a16:creationId xmlns:a16="http://schemas.microsoft.com/office/drawing/2014/main" id="{1FFC1F35-388A-4F2A-9789-3431A3A20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1961"/>
            <a:ext cx="1680519" cy="79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733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208542"/>
            <a:ext cx="12633158" cy="634249"/>
          </a:xfrm>
        </p:spPr>
        <p:txBody>
          <a:bodyPr>
            <a:normAutofit/>
          </a:bodyPr>
          <a:lstStyle/>
          <a:p>
            <a:r>
              <a:rPr lang="en-IE" sz="3200" b="1" dirty="0"/>
              <a:t>Proposed Scheme Layouts – Tymon Park Lakes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4</a:t>
            </a:fld>
            <a:endParaRPr lang="en-IE" dirty="0"/>
          </a:p>
        </p:txBody>
      </p:sp>
      <p:pic>
        <p:nvPicPr>
          <p:cNvPr id="8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1961"/>
            <a:ext cx="1680519" cy="79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90FBE9-06F3-4314-A4FA-2803A7F9A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1" y="1254033"/>
            <a:ext cx="9777548" cy="525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270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4143" y="365126"/>
            <a:ext cx="10689658" cy="477666"/>
          </a:xfrm>
        </p:spPr>
        <p:txBody>
          <a:bodyPr>
            <a:normAutofit fontScale="90000"/>
          </a:bodyPr>
          <a:lstStyle/>
          <a:p>
            <a:r>
              <a:rPr lang="en-IE" sz="3200" b="1" dirty="0"/>
              <a:t>Schematic Layout – Tymon Park Embankment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5</a:t>
            </a:fld>
            <a:endParaRPr lang="en-IE" dirty="0"/>
          </a:p>
        </p:txBody>
      </p:sp>
      <p:pic>
        <p:nvPicPr>
          <p:cNvPr id="8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1961"/>
            <a:ext cx="1680519" cy="79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EA18183-399F-34E5-E0AF-8E09FCB6EF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4144" y="1287624"/>
            <a:ext cx="10689656" cy="5068726"/>
          </a:xfrm>
        </p:spPr>
      </p:pic>
    </p:spTree>
    <p:extLst>
      <p:ext uri="{BB962C8B-B14F-4D97-AF65-F5344CB8AC3E}">
        <p14:creationId xmlns:p14="http://schemas.microsoft.com/office/powerpoint/2010/main" val="4234125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15765-6FBA-460E-B4E8-B6F1F9D7E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599" cy="418646"/>
          </a:xfrm>
        </p:spPr>
        <p:txBody>
          <a:bodyPr>
            <a:noAutofit/>
          </a:bodyPr>
          <a:lstStyle/>
          <a:p>
            <a:r>
              <a:rPr lang="en-IE" sz="3200" b="1" dirty="0"/>
              <a:t>Proposed Scheme Layouts – ICW Tymon Park</a:t>
            </a:r>
            <a:endParaRPr lang="en-IE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12DC4C-FC2A-4ACD-A9E9-648682FCA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6</a:t>
            </a:fld>
            <a:endParaRPr lang="en-IE" dirty="0"/>
          </a:p>
        </p:txBody>
      </p:sp>
      <p:pic>
        <p:nvPicPr>
          <p:cNvPr id="5" name="Picture 2" descr="PoddleFAS-logo (002)">
            <a:extLst>
              <a:ext uri="{FF2B5EF4-FFF2-40B4-BE49-F238E27FC236}">
                <a16:creationId xmlns:a16="http://schemas.microsoft.com/office/drawing/2014/main" id="{2D6B6C36-42B9-44CE-B407-B4554CA86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1961"/>
            <a:ext cx="1680519" cy="79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86FA39-CA86-04D9-49D1-37CBE77EB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25858"/>
            <a:ext cx="10515599" cy="38661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87CC302-9FCE-5ACC-A8C5-A77240A9B835}"/>
              </a:ext>
            </a:extLst>
          </p:cNvPr>
          <p:cNvSpPr txBox="1"/>
          <p:nvPr/>
        </p:nvSpPr>
        <p:spPr>
          <a:xfrm>
            <a:off x="1102407" y="5151010"/>
            <a:ext cx="1025139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b="1" u="sng" dirty="0"/>
              <a:t>Benefits:</a:t>
            </a:r>
            <a:endParaRPr lang="en-I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200" dirty="0"/>
              <a:t>Cells will be planted in native species	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200" dirty="0"/>
              <a:t>Improvement in Water Quality in line with the WFD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200" dirty="0"/>
              <a:t>Increase in Aquatic life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200" dirty="0"/>
              <a:t>Protection and enhancement of Biodiversity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200" dirty="0"/>
              <a:t>Largely self sustaining so limited follow on maintenance costs</a:t>
            </a:r>
          </a:p>
        </p:txBody>
      </p:sp>
    </p:spTree>
    <p:extLst>
      <p:ext uri="{BB962C8B-B14F-4D97-AF65-F5344CB8AC3E}">
        <p14:creationId xmlns:p14="http://schemas.microsoft.com/office/powerpoint/2010/main" val="3904904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281" y="365126"/>
            <a:ext cx="10824520" cy="477666"/>
          </a:xfrm>
        </p:spPr>
        <p:txBody>
          <a:bodyPr>
            <a:normAutofit fontScale="90000"/>
          </a:bodyPr>
          <a:lstStyle/>
          <a:p>
            <a:r>
              <a:rPr lang="en-IE" sz="3600" b="1" dirty="0"/>
              <a:t>Proposed Scheme Layouts – River Realignment at Rear of </a:t>
            </a:r>
            <a:br>
              <a:rPr lang="en-IE" sz="3600" b="1" dirty="0"/>
            </a:br>
            <a:r>
              <a:rPr lang="en-IE" sz="3600" b="1" dirty="0"/>
              <a:t>Grosvenor Court/Whitehall Park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7</a:t>
            </a:fld>
            <a:endParaRPr lang="en-IE" dirty="0"/>
          </a:p>
        </p:txBody>
      </p:sp>
      <p:pic>
        <p:nvPicPr>
          <p:cNvPr id="8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1961"/>
            <a:ext cx="1680519" cy="79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E4C9EA-5C8E-242F-D5BE-399B2BE38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343608"/>
            <a:ext cx="10515599" cy="501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923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F099A6-7973-4BE0-A63B-8B8596715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8</a:t>
            </a:fld>
            <a:endParaRPr lang="en-IE" dirty="0"/>
          </a:p>
        </p:txBody>
      </p:sp>
      <p:pic>
        <p:nvPicPr>
          <p:cNvPr id="7" name="Picture 2" descr="PoddleFAS-logo (002)">
            <a:extLst>
              <a:ext uri="{FF2B5EF4-FFF2-40B4-BE49-F238E27FC236}">
                <a16:creationId xmlns:a16="http://schemas.microsoft.com/office/drawing/2014/main" id="{3D610739-18A5-4D4E-9D8C-E584F4438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1961"/>
            <a:ext cx="1680519" cy="79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406996E-959F-4075-8ACB-F9BC20758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256" y="365125"/>
            <a:ext cx="10874544" cy="477667"/>
          </a:xfrm>
        </p:spPr>
        <p:txBody>
          <a:bodyPr>
            <a:normAutofit fontScale="90000"/>
          </a:bodyPr>
          <a:lstStyle/>
          <a:p>
            <a:r>
              <a:rPr lang="en-GB" sz="3600" b="1" dirty="0"/>
              <a:t>Other</a:t>
            </a:r>
            <a:r>
              <a:rPr lang="en-IE" sz="3600" b="1" dirty="0"/>
              <a:t> Works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5D26BF-9603-B083-E149-348E730EAF37}"/>
              </a:ext>
            </a:extLst>
          </p:cNvPr>
          <p:cNvSpPr txBox="1"/>
          <p:nvPr/>
        </p:nvSpPr>
        <p:spPr>
          <a:xfrm>
            <a:off x="479256" y="1240971"/>
            <a:ext cx="10698643" cy="4279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Main Site Compound – To be installed from February 2024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IE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BFBA3EF-BEC5-965B-D0B0-FA5D17824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56" y="1772817"/>
            <a:ext cx="11183463" cy="458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878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F099A6-7973-4BE0-A63B-8B8596715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9</a:t>
            </a:fld>
            <a:endParaRPr lang="en-IE" dirty="0"/>
          </a:p>
        </p:txBody>
      </p:sp>
      <p:pic>
        <p:nvPicPr>
          <p:cNvPr id="7" name="Picture 2" descr="PoddleFAS-logo (002)">
            <a:extLst>
              <a:ext uri="{FF2B5EF4-FFF2-40B4-BE49-F238E27FC236}">
                <a16:creationId xmlns:a16="http://schemas.microsoft.com/office/drawing/2014/main" id="{3D610739-18A5-4D4E-9D8C-E584F4438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1961"/>
            <a:ext cx="1680519" cy="79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406996E-959F-4075-8ACB-F9BC20758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256" y="365125"/>
            <a:ext cx="10874544" cy="477667"/>
          </a:xfrm>
        </p:spPr>
        <p:txBody>
          <a:bodyPr>
            <a:normAutofit fontScale="90000"/>
          </a:bodyPr>
          <a:lstStyle/>
          <a:p>
            <a:r>
              <a:rPr lang="en-GB" sz="3600" b="1" dirty="0"/>
              <a:t>Other</a:t>
            </a:r>
            <a:r>
              <a:rPr lang="en-IE" sz="3600" b="1" dirty="0"/>
              <a:t> Works - Continued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5D26BF-9603-B083-E149-348E730EAF37}"/>
              </a:ext>
            </a:extLst>
          </p:cNvPr>
          <p:cNvSpPr txBox="1"/>
          <p:nvPr/>
        </p:nvSpPr>
        <p:spPr>
          <a:xfrm>
            <a:off x="479256" y="1240971"/>
            <a:ext cx="106986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Embankment at ESB Substation in Tymon Park North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Flap Valves at pipe outlets into river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Landscaping enhancements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Extra Telemetry  - Cameras and Leve Gauges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Cross Border Maintenance and Flood Response Plan in conjunction with Dublin City Council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New footpaths in Tymon Park and access points to the river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6DC55D-9A5F-9FDB-1B9C-C9F50B62A43C}"/>
              </a:ext>
            </a:extLst>
          </p:cNvPr>
          <p:cNvSpPr txBox="1"/>
          <p:nvPr/>
        </p:nvSpPr>
        <p:spPr>
          <a:xfrm>
            <a:off x="479257" y="3025211"/>
            <a:ext cx="1002352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b="1" dirty="0">
              <a:latin typeface="+mj-lt"/>
            </a:endParaRPr>
          </a:p>
          <a:p>
            <a:r>
              <a:rPr lang="en-GB" sz="3200" b="1" dirty="0">
                <a:latin typeface="+mj-lt"/>
              </a:rPr>
              <a:t>Communications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Direct contact with residents, resident associations and park user groups impacted by the construction of the scheme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Updates to Area Committees and EWCC Strategic Policy Committee throughout the scheme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Leaflet Drops when required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Pre Construction Events – First on 23</a:t>
            </a:r>
            <a:r>
              <a:rPr lang="en-GB" sz="2000" baseline="30000" dirty="0"/>
              <a:t>rd</a:t>
            </a:r>
            <a:r>
              <a:rPr lang="en-GB" sz="2000" dirty="0"/>
              <a:t> January in Tymon Park Pavilion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Updates on Project Website </a:t>
            </a:r>
            <a:r>
              <a:rPr lang="en-GB" sz="2000" dirty="0">
                <a:hlinkClick r:id="rId3"/>
              </a:rPr>
              <a:t>www.poddlefas.ie</a:t>
            </a:r>
            <a:r>
              <a:rPr lang="en-GB" sz="20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Formal launching of the scheme – Currently Q1 2024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850368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484</Words>
  <Application>Microsoft Office PowerPoint</Application>
  <PresentationFormat>Widescreen</PresentationFormat>
  <Paragraphs>84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River Poddle Flood Alleviation Scheme – Commencement of Scheme </vt:lpstr>
      <vt:lpstr>River Poddle FAS - History</vt:lpstr>
      <vt:lpstr>          River Poddle FAS  Main Scope of Works - South Dublin                                                          </vt:lpstr>
      <vt:lpstr>Proposed Scheme Layouts – Tymon Park Lakes</vt:lpstr>
      <vt:lpstr>Schematic Layout – Tymon Park Embankment</vt:lpstr>
      <vt:lpstr>Proposed Scheme Layouts – ICW Tymon Park</vt:lpstr>
      <vt:lpstr>Proposed Scheme Layouts – River Realignment at Rear of  Grosvenor Court/Whitehall Park</vt:lpstr>
      <vt:lpstr>Other Works</vt:lpstr>
      <vt:lpstr>Other Works - Continued</vt:lpstr>
      <vt:lpstr>Current Schedule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 Poddle Flood Alleviation Scheme Update</dc:title>
  <dc:creator>David Grant</dc:creator>
  <cp:lastModifiedBy>David Grant</cp:lastModifiedBy>
  <cp:revision>11</cp:revision>
  <dcterms:created xsi:type="dcterms:W3CDTF">2019-10-31T14:19:51Z</dcterms:created>
  <dcterms:modified xsi:type="dcterms:W3CDTF">2024-01-09T14:25:49Z</dcterms:modified>
</cp:coreProperties>
</file>