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56" r:id="rId2"/>
    <p:sldId id="306" r:id="rId3"/>
    <p:sldId id="305" r:id="rId4"/>
    <p:sldId id="299" r:id="rId5"/>
    <p:sldId id="291" r:id="rId6"/>
    <p:sldId id="302" r:id="rId7"/>
    <p:sldId id="303" r:id="rId8"/>
    <p:sldId id="304" r:id="rId9"/>
    <p:sldId id="300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8AB1AD-3C2F-4D04-8508-4EA85469FF32}">
          <p14:sldIdLst>
            <p14:sldId id="256"/>
            <p14:sldId id="306"/>
            <p14:sldId id="305"/>
            <p14:sldId id="299"/>
            <p14:sldId id="291"/>
            <p14:sldId id="302"/>
            <p14:sldId id="303"/>
            <p14:sldId id="304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5E00"/>
    <a:srgbClr val="516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5" autoAdjust="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5B765-3D51-4F82-BFF0-2FFD9A534ACE}" type="datetimeFigureOut">
              <a:rPr lang="en-IE" smtClean="0"/>
              <a:t>08/01/2024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ED201-F460-4741-B0DA-F72F1241BE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3228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ADEDD-457E-4AEA-852D-CF2C347274D5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924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242A3C-F739-4D1F-BC6E-001A16BD1B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B7276E-9DE3-420A-A42A-16F772D638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5FAF4A-0DD9-442E-BACE-BA5FAE7A3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FD3EC-EA73-4C31-A51F-18326F1D83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79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72D720-EB16-4A4F-B69B-51D66F10B8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52DA5B-849D-432A-903A-58CA44E2DF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95A8F0-0757-4B32-9C32-A409644BBE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A28C9-1688-4B4B-92CA-406236D269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46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A35C45-B5EB-428C-BBC9-66EF6FEF1D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9F2A04-6336-48F1-BFEA-FB4964659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55AFC1-D3E6-43CC-B9A2-C397E5B56D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ABC85-2498-4DD8-8B76-5176850628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30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59F461-243D-4B1C-A461-47CD59FDEE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5439CB-23CF-41DE-B848-29781DB19B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4AC01E-2A7A-4E88-9E57-6181AC3AF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2F1EE-5F0E-4185-A663-2FE8597F5B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14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39F510-0723-482A-B13D-0741FD7E6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ADF503-4621-4C98-AE7D-062E8CAF4E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091EEA-F070-45DF-A1FB-1D6A71D42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71A45-F2FB-438D-A633-D029B8EA3E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11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11CE7D-5DD4-4E9C-87FD-61390D35EC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105A7D-ED64-43B9-B718-EE6C1903CE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DD164C-7E66-41BD-A74C-B417C67C4B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187E3-14DC-47DA-AC6E-204EF47062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66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5EB317-2A1F-48D4-86AA-3DEF07E99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730088-BE5F-438A-B216-124207771B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A2FF92-F873-4177-A01C-09F0ACA9E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3CC59-D654-4453-AEF4-9DDC78FC8A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80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3DD252C-F6C7-4920-8725-A82D7FA7FF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86B306-D5B8-4351-AD11-03D915AE8B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4EB83F5-1E8B-4267-9FDE-4DD2220DE3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5ACE3-220D-4437-996F-BC3ACDB0A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14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75959A-FDF7-4D97-B4A4-BA0F875DDF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70369A6-E7DF-4E6D-BCE5-F951AEA2B5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ED385B-483C-48DB-812B-484A74540B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B7E6C-9B7D-4A01-A8A2-75AC72D66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3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F61088-B92F-4CEA-9FB2-160379856C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454481-0C98-4335-AC17-20AC037EBB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AC1D3B-D134-42B6-8E60-F341304AE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E699E-B285-442B-881B-464373287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77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2DBBA0-2FB6-4251-A766-6BECFE23E2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A11C10-F492-4FB8-A656-2695015A02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0430EA-AF9A-42A6-A71A-DB2D808426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00DA9-0873-4D41-AC49-D9D8DC117C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99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41214EE-DD1E-4792-BAD4-8B6A2B1A4F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5E5FB5-F9A1-4C7A-96FA-8DC3B4C8B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E8DC36B-4B67-44AD-A045-093CEF5B18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FB3DD72-EA9D-45F3-A48A-371270589E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42C7D3E-CF30-44D3-8A8D-873CD51CFC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3C4D891-3561-4A30-9C1A-7177956E6E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1">
            <a:extLst>
              <a:ext uri="{FF2B5EF4-FFF2-40B4-BE49-F238E27FC236}">
                <a16:creationId xmlns:a16="http://schemas.microsoft.com/office/drawing/2014/main" id="{7D332806-27EC-4256-AC7C-78A34CF98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2">
            <a:extLst>
              <a:ext uri="{FF2B5EF4-FFF2-40B4-BE49-F238E27FC236}">
                <a16:creationId xmlns:a16="http://schemas.microsoft.com/office/drawing/2014/main" id="{C0E0B696-E59F-4E5C-81E4-30ADD581F15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2588" y="2687638"/>
            <a:ext cx="8305800" cy="1752600"/>
          </a:xfrm>
          <a:noFill/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4800" dirty="0">
                <a:solidFill>
                  <a:schemeClr val="bg1"/>
                </a:solidFill>
              </a:rPr>
              <a:t>2024 Roadworks Programme</a:t>
            </a:r>
          </a:p>
        </p:txBody>
      </p:sp>
      <p:sp>
        <p:nvSpPr>
          <p:cNvPr id="2052" name="Rectangle 33">
            <a:extLst>
              <a:ext uri="{FF2B5EF4-FFF2-40B4-BE49-F238E27FC236}">
                <a16:creationId xmlns:a16="http://schemas.microsoft.com/office/drawing/2014/main" id="{73490459-A12B-48B6-A230-189362E6C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0292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600" dirty="0">
                <a:solidFill>
                  <a:schemeClr val="bg1"/>
                </a:solidFill>
              </a:rPr>
              <a:t>Rathfarnham, Templeogue, Firhouse, Bohernabreena</a:t>
            </a:r>
          </a:p>
          <a:p>
            <a:pPr eaLnBrk="1" hangingPunct="1">
              <a:buFontTx/>
              <a:buNone/>
            </a:pPr>
            <a:r>
              <a:rPr lang="en-GB" altLang="en-US" sz="2600" dirty="0">
                <a:solidFill>
                  <a:schemeClr val="bg1"/>
                </a:solidFill>
              </a:rPr>
              <a:t>Area Committee Meeting</a:t>
            </a:r>
            <a:r>
              <a:rPr lang="en-US" altLang="en-US" sz="2600" dirty="0">
                <a:solidFill>
                  <a:schemeClr val="bg1"/>
                </a:solidFill>
              </a:rPr>
              <a:t>- January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5" y="764704"/>
            <a:ext cx="9010834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Summary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D95E00"/>
                </a:solidFill>
              </a:rPr>
              <a:t>Total Budget 2023 - €8.15m</a:t>
            </a:r>
          </a:p>
          <a:p>
            <a:pPr eaLnBrk="1" hangingPunct="1"/>
            <a:r>
              <a:rPr lang="en-US" altLang="en-US" sz="2400" dirty="0">
                <a:solidFill>
                  <a:srgbClr val="D95E00"/>
                </a:solidFill>
              </a:rPr>
              <a:t>Total Budget 2024 - €8.9m</a:t>
            </a:r>
          </a:p>
          <a:p>
            <a:pPr marL="0" indent="0" eaLnBrk="1" hangingPunct="1">
              <a:buNone/>
            </a:pPr>
            <a:endParaRPr lang="en-US" altLang="en-US" sz="2800" dirty="0">
              <a:solidFill>
                <a:srgbClr val="D95E00"/>
              </a:solidFill>
            </a:endParaRP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Road Resurfacing – €3.2m*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Footpath Repairs/Improvements - €3.9m*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Cycle Track Maintenance - €400k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Social Housing Estate Upgrades - €300k 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QBC Upgrades - €100k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Routine Maintenance Works - €1m**</a:t>
            </a: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16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6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A6D85D-70A7-070E-5F30-9651CB9A6795}"/>
              </a:ext>
            </a:extLst>
          </p:cNvPr>
          <p:cNvSpPr txBox="1"/>
          <p:nvPr/>
        </p:nvSpPr>
        <p:spPr>
          <a:xfrm>
            <a:off x="4132555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3BB39A-E052-3377-543B-95AA60AC6F32}"/>
              </a:ext>
            </a:extLst>
          </p:cNvPr>
          <p:cNvSpPr txBox="1"/>
          <p:nvPr/>
        </p:nvSpPr>
        <p:spPr>
          <a:xfrm>
            <a:off x="-396552" y="5903893"/>
            <a:ext cx="9570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eaLnBrk="1" hangingPunct="1">
              <a:buNone/>
            </a:pPr>
            <a:r>
              <a:rPr lang="en-US" altLang="en-US" sz="1600" dirty="0">
                <a:solidFill>
                  <a:srgbClr val="D95E00"/>
                </a:solidFill>
              </a:rPr>
              <a:t>* Figure incorporates overhead costs (plant hire, enabling works) and programme contingency</a:t>
            </a:r>
          </a:p>
          <a:p>
            <a:pPr marL="457200" lvl="1" indent="0" eaLnBrk="1" hangingPunct="1">
              <a:buNone/>
            </a:pPr>
            <a:r>
              <a:rPr lang="en-US" altLang="en-US" sz="1600" dirty="0">
                <a:solidFill>
                  <a:srgbClr val="D95E00"/>
                </a:solidFill>
              </a:rPr>
              <a:t>**Includes hedge cutting, line marking, drainage works etc.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5665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042" y="1221904"/>
            <a:ext cx="8382000" cy="515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Summary - RTFB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D95E00"/>
                </a:solidFill>
              </a:rPr>
              <a:t>Total Budget 2024 - €2,425,000</a:t>
            </a:r>
          </a:p>
          <a:p>
            <a:pPr marL="0" indent="0" eaLnBrk="1" hangingPunct="1">
              <a:buNone/>
            </a:pPr>
            <a:endParaRPr lang="en-US" altLang="en-US" sz="2800" dirty="0">
              <a:solidFill>
                <a:srgbClr val="D95E00"/>
              </a:solidFill>
            </a:endParaRP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Road Resurfacing – €795,000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Footpath Repairs - €860,000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Cycle Track Maintenance - €200,000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QBC Upgrades - €50,000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Routine Maintenance Works - €250,000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Overheads &amp; Contingency - €270,000*</a:t>
            </a:r>
          </a:p>
          <a:p>
            <a:pPr marL="457200" lvl="1" indent="0" eaLnBrk="1" hangingPunct="1">
              <a:buNone/>
            </a:pPr>
            <a:endParaRPr lang="en-US" altLang="en-US" sz="16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22607-1F6B-228D-0C26-9C2E12CE0985}"/>
              </a:ext>
            </a:extLst>
          </p:cNvPr>
          <p:cNvSpPr txBox="1"/>
          <p:nvPr/>
        </p:nvSpPr>
        <p:spPr>
          <a:xfrm>
            <a:off x="-396552" y="5903893"/>
            <a:ext cx="9570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eaLnBrk="1" hangingPunct="1">
              <a:buNone/>
            </a:pPr>
            <a:r>
              <a:rPr lang="en-US" altLang="en-US" sz="1600" dirty="0">
                <a:solidFill>
                  <a:srgbClr val="D95E00"/>
                </a:solidFill>
              </a:rPr>
              <a:t>* Overhead costs (plant hire, enabling works) is €170,000 and programme contingency is €100,000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17905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Summary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6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AC2D0EF-7AA1-85F3-B60A-C3052D461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956562"/>
              </p:ext>
            </p:extLst>
          </p:nvPr>
        </p:nvGraphicFramePr>
        <p:xfrm>
          <a:off x="755576" y="2201628"/>
          <a:ext cx="6624735" cy="3963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6357">
                  <a:extLst>
                    <a:ext uri="{9D8B030D-6E8A-4147-A177-3AD203B41FA5}">
                      <a16:colId xmlns:a16="http://schemas.microsoft.com/office/drawing/2014/main" val="3379179233"/>
                    </a:ext>
                  </a:extLst>
                </a:gridCol>
                <a:gridCol w="1359814">
                  <a:extLst>
                    <a:ext uri="{9D8B030D-6E8A-4147-A177-3AD203B41FA5}">
                      <a16:colId xmlns:a16="http://schemas.microsoft.com/office/drawing/2014/main" val="4254216947"/>
                    </a:ext>
                  </a:extLst>
                </a:gridCol>
                <a:gridCol w="1359814">
                  <a:extLst>
                    <a:ext uri="{9D8B030D-6E8A-4147-A177-3AD203B41FA5}">
                      <a16:colId xmlns:a16="http://schemas.microsoft.com/office/drawing/2014/main" val="549137421"/>
                    </a:ext>
                  </a:extLst>
                </a:gridCol>
                <a:gridCol w="1638750">
                  <a:extLst>
                    <a:ext uri="{9D8B030D-6E8A-4147-A177-3AD203B41FA5}">
                      <a16:colId xmlns:a16="http://schemas.microsoft.com/office/drawing/2014/main" val="4201230585"/>
                    </a:ext>
                  </a:extLst>
                </a:gridCol>
              </a:tblGrid>
              <a:tr h="528490">
                <a:tc>
                  <a:txBody>
                    <a:bodyPr/>
                    <a:lstStyle/>
                    <a:p>
                      <a:pPr algn="l" fontAlgn="ctr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Countywide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  <a:latin typeface="+mn-lt"/>
                        </a:rPr>
                        <a:t>Rathfarnham/</a:t>
                      </a:r>
                    </a:p>
                    <a:p>
                      <a:pPr algn="ctr" fontAlgn="ctr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Templeogue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Firhouse/</a:t>
                      </a:r>
                    </a:p>
                    <a:p>
                      <a:pPr algn="ctr" fontAlgn="ctr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Bohernabreena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1295976"/>
                  </a:ext>
                </a:extLst>
              </a:tr>
              <a:tr h="52849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>
                          <a:effectLst/>
                        </a:rPr>
                        <a:t>Road Resurfacing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61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12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10699691"/>
                  </a:ext>
                </a:extLst>
              </a:tr>
              <a:tr h="52849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>
                          <a:effectLst/>
                        </a:rPr>
                        <a:t>Footpath Repair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76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19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85667603"/>
                  </a:ext>
                </a:extLst>
              </a:tr>
              <a:tr h="52849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>
                          <a:effectLst/>
                        </a:rPr>
                        <a:t>Cycle Track Maintenance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41769257"/>
                  </a:ext>
                </a:extLst>
              </a:tr>
              <a:tr h="52849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>
                          <a:effectLst/>
                        </a:rPr>
                        <a:t>QBC Maintenance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2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62677420"/>
                  </a:ext>
                </a:extLst>
              </a:tr>
              <a:tr h="52849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dirty="0">
                          <a:effectLst/>
                        </a:rPr>
                        <a:t>Social Housing </a:t>
                      </a:r>
                    </a:p>
                    <a:p>
                      <a:pPr algn="l" fontAlgn="ctr"/>
                      <a:r>
                        <a:rPr lang="en-IE" sz="1400" u="none" strike="noStrike" dirty="0">
                          <a:effectLst/>
                        </a:rPr>
                        <a:t>Pavement Improvements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0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73238101"/>
                  </a:ext>
                </a:extLst>
              </a:tr>
              <a:tr h="264245">
                <a:tc>
                  <a:txBody>
                    <a:bodyPr/>
                    <a:lstStyle/>
                    <a:p>
                      <a:pPr algn="l" fontAlgn="ctr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35820790"/>
                  </a:ext>
                </a:extLst>
              </a:tr>
              <a:tr h="52849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u="none" strike="noStrike">
                          <a:effectLst/>
                        </a:rPr>
                        <a:t>Total</a:t>
                      </a:r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>
                          <a:effectLst/>
                        </a:rPr>
                        <a:t>155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>
                          <a:effectLst/>
                        </a:rPr>
                        <a:t>36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>
                          <a:effectLst/>
                        </a:rPr>
                        <a:t>17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86161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32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Rathfarnham Templeogue LEA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Road Resurfacing - €425,000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288171D-B14D-4BAC-F9B3-0118229E68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145493"/>
              </p:ext>
            </p:extLst>
          </p:nvPr>
        </p:nvGraphicFramePr>
        <p:xfrm>
          <a:off x="467544" y="2276872"/>
          <a:ext cx="5526601" cy="4176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864882311"/>
                    </a:ext>
                  </a:extLst>
                </a:gridCol>
                <a:gridCol w="1926201">
                  <a:extLst>
                    <a:ext uri="{9D8B030D-6E8A-4147-A177-3AD203B41FA5}">
                      <a16:colId xmlns:a16="http://schemas.microsoft.com/office/drawing/2014/main" val="4054279984"/>
                    </a:ext>
                  </a:extLst>
                </a:gridCol>
              </a:tblGrid>
              <a:tr h="3480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Ballyboden Way &amp; Scholarstown Road R113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€25,000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72462933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Whitehall Road West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€35,000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74974056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Whitehall Road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€40,000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01276159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Limekiln Road Phase 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€25,000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86107259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Beechfield</a:t>
                      </a:r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Close &amp; Road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€30,000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15960956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Ballymount Cross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€75,000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945711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Saint James Road Laneway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€20,000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04998816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Aranleigh</a:t>
                      </a:r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Dell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€35,000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95135404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Templeville</a:t>
                      </a:r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Road</a:t>
                      </a:r>
                      <a:r>
                        <a:rPr lang="en-I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€25,000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07450983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Boden Park, The Drive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€30,000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50171681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Village Court Carpark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€25,000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79699808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Orchardstown Avenue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€60,000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58255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436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Rathfarnham Templeogue LEA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Footpath Repair - €610,000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7558442-D7BD-CE14-D3E1-9CC1ED83B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49581"/>
              </p:ext>
            </p:extLst>
          </p:nvPr>
        </p:nvGraphicFramePr>
        <p:xfrm>
          <a:off x="467544" y="2473549"/>
          <a:ext cx="4878531" cy="3948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10621">
                  <a:extLst>
                    <a:ext uri="{9D8B030D-6E8A-4147-A177-3AD203B41FA5}">
                      <a16:colId xmlns:a16="http://schemas.microsoft.com/office/drawing/2014/main" val="59337788"/>
                    </a:ext>
                  </a:extLst>
                </a:gridCol>
                <a:gridCol w="1167910">
                  <a:extLst>
                    <a:ext uri="{9D8B030D-6E8A-4147-A177-3AD203B41FA5}">
                      <a16:colId xmlns:a16="http://schemas.microsoft.com/office/drawing/2014/main" val="4252098376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Glendoher Estate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€25,000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9315018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Barton Drive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€15,000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1408763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Beverly Downs Estate &amp; Orlagh Estate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€25,000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2835424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Glenbrook Park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€25,000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0993103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Hermitage View, Lawn, Close &amp; Court + Butterfield Orchard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€20,000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2970796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Palmer Park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€20,000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745409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Willowbank Drive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€25,000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01255006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Tara Hill Road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€20,000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14165529"/>
                  </a:ext>
                </a:extLst>
              </a:tr>
              <a:tr h="21017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Rathfarnham Road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€25,000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21011053"/>
                  </a:ext>
                </a:extLst>
              </a:tr>
              <a:tr h="19190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Ballytore Road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€30,000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930017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Kilmashogue Grove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€20,000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6084162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Osprey Road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€25,000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6629223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Whitehall Road West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€40,000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2872182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Wainsfort Road &amp; Park &amp; Crescent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€50,000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3465705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Templeville Park &amp; Road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€40,000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3549632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Ashfield Estate &amp; Road, Templeogue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€25,000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3408285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R114 Butterfield Avenue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€40,000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51631655"/>
                  </a:ext>
                </a:extLst>
              </a:tr>
              <a:tr h="163363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Dangan</a:t>
                      </a:r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Avenue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€25,000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82151008"/>
                  </a:ext>
                </a:extLst>
              </a:tr>
              <a:tr h="16336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Marian Road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€75,000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02321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538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Firhouse Bohernabreena LEA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Road Resurfacing - €370,000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469AE35-E23A-E5C0-81D3-13925BFB7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948930"/>
              </p:ext>
            </p:extLst>
          </p:nvPr>
        </p:nvGraphicFramePr>
        <p:xfrm>
          <a:off x="539552" y="2708920"/>
          <a:ext cx="5688632" cy="3840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318294013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502712795"/>
                    </a:ext>
                  </a:extLst>
                </a:gridCol>
              </a:tblGrid>
              <a:tr h="3840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Cruagh Road (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Rockbrook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Glencullen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Road Junction)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€35,000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71297972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Piperstown Road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€25,000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47284016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Allagour Road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€50,000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97771344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Cruagh Road Lookout to Junction with R116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€80,000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13661274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R114 Oldmill Junction to Callaghan's Bridge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€50,000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15936166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O'Roukes Lane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€10,000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67113432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Allenton Avenue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€30,000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55692754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Carriglea Downs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€25,000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32583703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Glenvara Park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€35,000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90250579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Tibradden Road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€30,000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15002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141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" y="-528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Firhouse Bohernabreena LEA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Footpath Repair - €250,000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D0AF1D2-1D3B-6F2B-4190-684F4950D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169483"/>
              </p:ext>
            </p:extLst>
          </p:nvPr>
        </p:nvGraphicFramePr>
        <p:xfrm>
          <a:off x="467544" y="2564904"/>
          <a:ext cx="4896544" cy="28353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3277939778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505330352"/>
                    </a:ext>
                  </a:extLst>
                </a:gridCol>
              </a:tblGrid>
              <a:tr h="405045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Oldcourt Farm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€50,000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01780310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Homeville Court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€25,000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0899235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Old Court Lawn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€30,000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20120799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Ferncourt Estate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€40,000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23011883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Allenton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€35,000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62851723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Ely Estate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€45,000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08038034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Parklands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€25,000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12292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218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DA43966-863B-5486-C6E0-EAC483B1C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029891"/>
              </p:ext>
            </p:extLst>
          </p:nvPr>
        </p:nvGraphicFramePr>
        <p:xfrm>
          <a:off x="685801" y="2462190"/>
          <a:ext cx="6910536" cy="1481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38127">
                  <a:extLst>
                    <a:ext uri="{9D8B030D-6E8A-4147-A177-3AD203B41FA5}">
                      <a16:colId xmlns:a16="http://schemas.microsoft.com/office/drawing/2014/main" val="418823698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66319290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662715526"/>
                    </a:ext>
                  </a:extLst>
                </a:gridCol>
              </a:tblGrid>
              <a:tr h="37027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Cycle Track Maintenance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4" marR="5474" marT="54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Rathfarnham Road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€70,000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17704643"/>
                  </a:ext>
                </a:extLst>
              </a:tr>
              <a:tr h="370275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Ballyboden Road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€45,000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95798411"/>
                  </a:ext>
                </a:extLst>
              </a:tr>
              <a:tr h="370275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Ballyroan Road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€35,000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2676258"/>
                  </a:ext>
                </a:extLst>
              </a:tr>
              <a:tr h="370275">
                <a:tc vMerge="1">
                  <a:txBody>
                    <a:bodyPr/>
                    <a:lstStyle/>
                    <a:p>
                      <a:pPr algn="l" fontAlgn="ctr"/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4" marR="5474" marT="54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Greenhills Road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€50,000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1275956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958F94A-F491-E462-E4C1-4948921E5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622990"/>
              </p:ext>
            </p:extLst>
          </p:nvPr>
        </p:nvGraphicFramePr>
        <p:xfrm>
          <a:off x="685800" y="4151544"/>
          <a:ext cx="6910536" cy="4295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38128">
                  <a:extLst>
                    <a:ext uri="{9D8B030D-6E8A-4147-A177-3AD203B41FA5}">
                      <a16:colId xmlns:a16="http://schemas.microsoft.com/office/drawing/2014/main" val="3778091824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70014879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978631768"/>
                    </a:ext>
                  </a:extLst>
                </a:gridCol>
              </a:tblGrid>
              <a:tr h="429584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QBC Maintenance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4" marR="5474" marT="54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Templeogue Road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€50,000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6568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72561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11225</TotalTime>
  <Words>503</Words>
  <Application>Microsoft Office PowerPoint</Application>
  <PresentationFormat>On-screen Show (4:3)</PresentationFormat>
  <Paragraphs>191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Clarke</dc:creator>
  <cp:lastModifiedBy>Gary Walsh</cp:lastModifiedBy>
  <cp:revision>71</cp:revision>
  <dcterms:created xsi:type="dcterms:W3CDTF">2007-03-26T15:59:42Z</dcterms:created>
  <dcterms:modified xsi:type="dcterms:W3CDTF">2024-01-08T15:59:08Z</dcterms:modified>
</cp:coreProperties>
</file>