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0"/>
  </p:notesMasterIdLst>
  <p:sldIdLst>
    <p:sldId id="301" r:id="rId2"/>
    <p:sldId id="307" r:id="rId3"/>
    <p:sldId id="316" r:id="rId4"/>
    <p:sldId id="312" r:id="rId5"/>
    <p:sldId id="289" r:id="rId6"/>
    <p:sldId id="302" r:id="rId7"/>
    <p:sldId id="317" r:id="rId8"/>
    <p:sldId id="31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3" autoAdjust="0"/>
    <p:restoredTop sz="72134" autoAdjust="0"/>
  </p:normalViewPr>
  <p:slideViewPr>
    <p:cSldViewPr snapToGrid="0">
      <p:cViewPr varScale="1">
        <p:scale>
          <a:sx n="82" d="100"/>
          <a:sy n="82" d="100"/>
        </p:scale>
        <p:origin x="15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1443A-182B-4C29-B438-023C1A074197}" type="datetimeFigureOut">
              <a:rPr lang="en-IE" smtClean="0"/>
              <a:t>13/12/2023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6ED03-A955-4B3A-8E52-DFADD0314D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989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6DB5C9-A23C-4AD4-9EC9-AE71294F77E2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/>
              <a:t>Sign</a:t>
            </a:r>
            <a:r>
              <a:rPr lang="en-GB" altLang="en-US" baseline="0" dirty="0"/>
              <a:t> in sheet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426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2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222276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3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3111370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4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522623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5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66757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6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3546393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7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271969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6DB5C9-A23C-4AD4-9EC9-AE71294F77E2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/>
              <a:t>Sign</a:t>
            </a:r>
            <a:r>
              <a:rPr lang="en-GB" altLang="en-US" baseline="0" dirty="0"/>
              <a:t> in sheet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0640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3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4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8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7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6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4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3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2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2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1906588" y="2687638"/>
            <a:ext cx="8305800" cy="17526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400" dirty="0">
                <a:solidFill>
                  <a:schemeClr val="bg1"/>
                </a:solidFill>
              </a:rPr>
              <a:t>Brine Saturation Facility</a:t>
            </a:r>
          </a:p>
          <a:p>
            <a:pPr algn="l" eaLnBrk="1" hangingPunct="1"/>
            <a:r>
              <a:rPr lang="en-US" altLang="en-US" sz="4400" dirty="0">
                <a:solidFill>
                  <a:schemeClr val="bg1"/>
                </a:solidFill>
              </a:rPr>
              <a:t>Part VIII</a:t>
            </a:r>
          </a:p>
        </p:txBody>
      </p:sp>
      <p:sp>
        <p:nvSpPr>
          <p:cNvPr id="43012" name="Rectangle 33"/>
          <p:cNvSpPr>
            <a:spLocks noChangeArrowheads="1"/>
          </p:cNvSpPr>
          <p:nvPr/>
        </p:nvSpPr>
        <p:spPr bwMode="auto">
          <a:xfrm>
            <a:off x="1905000" y="4941889"/>
            <a:ext cx="8305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19</a:t>
            </a:r>
            <a:r>
              <a:rPr lang="en-US" altLang="en-US" sz="2400" baseline="30000" dirty="0">
                <a:solidFill>
                  <a:schemeClr val="bg1"/>
                </a:solidFill>
              </a:rPr>
              <a:t>th</a:t>
            </a:r>
            <a:r>
              <a:rPr lang="en-US" altLang="en-US" sz="2400" dirty="0">
                <a:solidFill>
                  <a:schemeClr val="bg1"/>
                </a:solidFill>
              </a:rPr>
              <a:t> December 2023</a:t>
            </a:r>
          </a:p>
        </p:txBody>
      </p:sp>
    </p:spTree>
    <p:extLst>
      <p:ext uri="{BB962C8B-B14F-4D97-AF65-F5344CB8AC3E}">
        <p14:creationId xmlns:p14="http://schemas.microsoft.com/office/powerpoint/2010/main" val="51547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272838" y="926123"/>
            <a:ext cx="5823162" cy="447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D95E00"/>
                </a:solidFill>
              </a:rPr>
              <a:t>Context</a:t>
            </a:r>
          </a:p>
          <a:p>
            <a:pPr marL="457200" lvl="1" indent="0">
              <a:buNone/>
            </a:pPr>
            <a:endParaRPr lang="en-US" sz="3200" b="1" dirty="0">
              <a:solidFill>
                <a:srgbClr val="D95E00"/>
              </a:solidFill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SDCC wish to convert our winter maintenance process from dry treatment (rock salt) to pre-wet treatment (brine)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To enable this conversion we require a Brine Saturation Facility to be constructed beside the existing salt barn at our Palmerstown Depot</a:t>
            </a: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This facility requires Part VIII Planning Permission</a:t>
            </a:r>
          </a:p>
          <a:p>
            <a:pPr marL="0" indent="0">
              <a:buNone/>
            </a:pPr>
            <a:r>
              <a:rPr lang="en-US" sz="2000" dirty="0">
                <a:cs typeface="Arial" panose="020B0604020202020204" pitchFamily="34" charset="0"/>
              </a:rPr>
              <a:t> </a:t>
            </a:r>
            <a:endParaRPr lang="en-US" altLang="en-US" sz="2000" dirty="0">
              <a:solidFill>
                <a:srgbClr val="51626F"/>
              </a:solidFill>
            </a:endParaRPr>
          </a:p>
        </p:txBody>
      </p:sp>
      <p:pic>
        <p:nvPicPr>
          <p:cNvPr id="3" name="Picture 2" descr="A group of white and black containers&#10;&#10;Description automatically generated">
            <a:extLst>
              <a:ext uri="{FF2B5EF4-FFF2-40B4-BE49-F238E27FC236}">
                <a16:creationId xmlns:a16="http://schemas.microsoft.com/office/drawing/2014/main" id="{37956BFF-9C71-3FDA-8925-707D9DE29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762" y="2165276"/>
            <a:ext cx="5486400" cy="4121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C87413-2472-9B5E-BC0D-7E88A38F9C62}"/>
              </a:ext>
            </a:extLst>
          </p:cNvPr>
          <p:cNvSpPr txBox="1"/>
          <p:nvPr/>
        </p:nvSpPr>
        <p:spPr>
          <a:xfrm>
            <a:off x="7492616" y="6264753"/>
            <a:ext cx="3366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Brine Saturation facility – Westmeath Co </a:t>
            </a:r>
            <a:r>
              <a:rPr lang="en-GB" sz="1400" dirty="0" err="1"/>
              <a:t>Co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405577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272838" y="770394"/>
            <a:ext cx="5823162" cy="46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D95E00"/>
                </a:solidFill>
              </a:rPr>
              <a:t>Project Proposal</a:t>
            </a:r>
          </a:p>
          <a:p>
            <a:pPr marL="457200" lvl="1" indent="0">
              <a:buNone/>
            </a:pPr>
            <a:endParaRPr lang="en-US" sz="3200" b="1" dirty="0">
              <a:solidFill>
                <a:srgbClr val="D95E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cs typeface="Arial" panose="020B0604020202020204" pitchFamily="34" charset="0"/>
              </a:rPr>
              <a:t>The facility will consist of;</a:t>
            </a:r>
          </a:p>
          <a:p>
            <a:r>
              <a:rPr lang="en-GB" sz="1600" dirty="0">
                <a:cs typeface="Arial" panose="020B0604020202020204" pitchFamily="34" charset="0"/>
              </a:rPr>
              <a:t>Rainwater harvesting tank with back up mains feed</a:t>
            </a:r>
          </a:p>
          <a:p>
            <a:r>
              <a:rPr lang="en-GB" sz="1600" dirty="0">
                <a:cs typeface="Arial" panose="020B0604020202020204" pitchFamily="34" charset="0"/>
              </a:rPr>
              <a:t>Brine storage tank </a:t>
            </a:r>
          </a:p>
          <a:p>
            <a:r>
              <a:rPr lang="en-GB" sz="1600" dirty="0">
                <a:cs typeface="Arial" panose="020B0604020202020204" pitchFamily="34" charset="0"/>
              </a:rPr>
              <a:t>Salt Silo </a:t>
            </a:r>
          </a:p>
          <a:p>
            <a:r>
              <a:rPr lang="en-GB" sz="1600" dirty="0">
                <a:cs typeface="Arial" panose="020B0604020202020204" pitchFamily="34" charset="0"/>
              </a:rPr>
              <a:t>Brine Saturator</a:t>
            </a:r>
          </a:p>
          <a:p>
            <a:endParaRPr lang="en-GB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cs typeface="Arial" panose="020B0604020202020204" pitchFamily="34" charset="0"/>
              </a:rPr>
              <a:t>The whole facility will be constructed on a raised concrete plinth.</a:t>
            </a:r>
          </a:p>
          <a:p>
            <a:pPr marL="0" indent="0">
              <a:buNone/>
            </a:pPr>
            <a:endParaRPr lang="en-GB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cs typeface="Arial" panose="020B0604020202020204" pitchFamily="34" charset="0"/>
              </a:rPr>
              <a:t>A cesspool will be constructed to store any brine run-off.</a:t>
            </a:r>
          </a:p>
          <a:p>
            <a:pPr marL="0" indent="0">
              <a:buNone/>
            </a:pPr>
            <a:r>
              <a:rPr lang="en-US" sz="2000" dirty="0">
                <a:cs typeface="Arial" panose="020B0604020202020204" pitchFamily="34" charset="0"/>
              </a:rPr>
              <a:t> </a:t>
            </a:r>
            <a:endParaRPr lang="en-US" altLang="en-US" sz="2000" dirty="0">
              <a:solidFill>
                <a:srgbClr val="51626F"/>
              </a:solidFill>
            </a:endParaRPr>
          </a:p>
        </p:txBody>
      </p:sp>
      <p:pic>
        <p:nvPicPr>
          <p:cNvPr id="2" name="Picture 1" descr="A group of white and black containers&#10;&#10;Description automatically generated">
            <a:extLst>
              <a:ext uri="{FF2B5EF4-FFF2-40B4-BE49-F238E27FC236}">
                <a16:creationId xmlns:a16="http://schemas.microsoft.com/office/drawing/2014/main" id="{12B46F06-A049-4E18-B33A-CA1DCD585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762" y="2165276"/>
            <a:ext cx="5486400" cy="41217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CED3E3-D7F6-586A-A53E-5BDBAC25F47B}"/>
              </a:ext>
            </a:extLst>
          </p:cNvPr>
          <p:cNvSpPr txBox="1"/>
          <p:nvPr/>
        </p:nvSpPr>
        <p:spPr>
          <a:xfrm>
            <a:off x="7492616" y="6264753"/>
            <a:ext cx="3366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Brine Saturation facility – Westmeath Co </a:t>
            </a:r>
            <a:r>
              <a:rPr lang="en-GB" sz="1400" dirty="0" err="1"/>
              <a:t>Co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26711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170020" y="785018"/>
            <a:ext cx="10053918" cy="46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D95E00"/>
                </a:solidFill>
              </a:rPr>
              <a:t>Site Location</a:t>
            </a: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44662-00EE-34B8-6ABC-AD2528D2C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54" y="1945942"/>
            <a:ext cx="8566272" cy="473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9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170020" y="785018"/>
            <a:ext cx="10053918" cy="46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D95E00"/>
                </a:solidFill>
              </a:rPr>
              <a:t>Site Location</a:t>
            </a: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CB376-9FB1-E8C9-DD07-E188C372F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29" y="1727301"/>
            <a:ext cx="6785463" cy="48665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A74982-DCAF-A06F-91B7-DE4994FE79FA}"/>
              </a:ext>
            </a:extLst>
          </p:cNvPr>
          <p:cNvSpPr txBox="1"/>
          <p:nvPr/>
        </p:nvSpPr>
        <p:spPr>
          <a:xfrm>
            <a:off x="8135815" y="2625968"/>
            <a:ext cx="3434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Site has Part VIII approval for a mechanical depot to be constructed, this proposal is designed to have no impact on the delivery or functionality of that project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3417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244805" y="1116105"/>
            <a:ext cx="10053918" cy="46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D95E00"/>
                </a:solidFill>
              </a:rPr>
              <a:t>What is Brine</a:t>
            </a:r>
          </a:p>
          <a:p>
            <a:pPr marL="457200" lvl="1" indent="0">
              <a:buNone/>
            </a:pPr>
            <a:endParaRPr lang="en-US" sz="3200" b="1" dirty="0">
              <a:solidFill>
                <a:srgbClr val="D95E00"/>
              </a:solidFill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Brine is a solution consisting of salt and water that is used in conjunction with rock salt for the treatment of roads during cold periods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Benefits of Brine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Provides a faster acting treatment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More efficient use of salt, can spread less while getting the same result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Less salt wasted through bounce off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Environmental benefits through less salt being spread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Increases residual salt on the road</a:t>
            </a:r>
            <a:endParaRPr lang="en-US" altLang="en-US" sz="16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8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244805" y="1116105"/>
            <a:ext cx="10053918" cy="46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D95E00"/>
                </a:solidFill>
              </a:rPr>
              <a:t>Timeline</a:t>
            </a:r>
          </a:p>
          <a:p>
            <a:pPr marL="457200" lvl="1" indent="0">
              <a:buNone/>
            </a:pPr>
            <a:endParaRPr lang="en-US" sz="3200" b="1" dirty="0">
              <a:solidFill>
                <a:srgbClr val="D95E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9B22A7-81E2-06B5-2499-B2A03A884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426952"/>
              </p:ext>
            </p:extLst>
          </p:nvPr>
        </p:nvGraphicFramePr>
        <p:xfrm>
          <a:off x="879231" y="2268000"/>
          <a:ext cx="9664297" cy="4032741"/>
        </p:xfrm>
        <a:graphic>
          <a:graphicData uri="http://schemas.openxmlformats.org/drawingml/2006/table">
            <a:tbl>
              <a:tblPr/>
              <a:tblGrid>
                <a:gridCol w="5699457">
                  <a:extLst>
                    <a:ext uri="{9D8B030D-6E8A-4147-A177-3AD203B41FA5}">
                      <a16:colId xmlns:a16="http://schemas.microsoft.com/office/drawing/2014/main" val="3463635012"/>
                    </a:ext>
                  </a:extLst>
                </a:gridCol>
                <a:gridCol w="3964840">
                  <a:extLst>
                    <a:ext uri="{9D8B030D-6E8A-4147-A177-3AD203B41FA5}">
                      <a16:colId xmlns:a16="http://schemas.microsoft.com/office/drawing/2014/main" val="1862775820"/>
                    </a:ext>
                  </a:extLst>
                </a:gridCol>
              </a:tblGrid>
              <a:tr h="707163">
                <a:tc>
                  <a:txBody>
                    <a:bodyPr/>
                    <a:lstStyle/>
                    <a:p>
                      <a:pPr algn="ctr" fontAlgn="b"/>
                      <a:r>
                        <a:rPr lang="en-IE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Timeline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662700"/>
                  </a:ext>
                </a:extLst>
              </a:tr>
              <a:tr h="5542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Consultation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Dec21st - Feb 15th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36579"/>
                  </a:ext>
                </a:extLst>
              </a:tr>
              <a:tr h="5542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VIII Report Preparation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 18th - 28th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839140"/>
                  </a:ext>
                </a:extLst>
              </a:tr>
              <a:tr h="5542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VIII Approval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Council Meeting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343891"/>
                  </a:ext>
                </a:extLst>
              </a:tr>
              <a:tr h="5542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 Design and Build Contractor*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2024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125247"/>
                  </a:ext>
                </a:extLst>
              </a:tr>
              <a:tr h="5542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Site Construction*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2024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547571"/>
                  </a:ext>
                </a:extLst>
              </a:tr>
              <a:tr h="554263">
                <a:tc>
                  <a:txBody>
                    <a:bodyPr/>
                    <a:lstStyle/>
                    <a:p>
                      <a:pPr algn="l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Complete*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2024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9308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0DB13E-F058-8C77-E2B0-C4677030BF06}"/>
              </a:ext>
            </a:extLst>
          </p:cNvPr>
          <p:cNvSpPr txBox="1"/>
          <p:nvPr/>
        </p:nvSpPr>
        <p:spPr>
          <a:xfrm>
            <a:off x="879231" y="6300741"/>
            <a:ext cx="297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* Subject to Part VIII Approval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248501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1906588" y="3429000"/>
            <a:ext cx="8305800" cy="1011238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66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43012" name="Rectangle 33"/>
          <p:cNvSpPr>
            <a:spLocks noChangeArrowheads="1"/>
          </p:cNvSpPr>
          <p:nvPr/>
        </p:nvSpPr>
        <p:spPr bwMode="auto">
          <a:xfrm>
            <a:off x="1905000" y="4941889"/>
            <a:ext cx="8305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31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287</Words>
  <Application>Microsoft Office PowerPoint</Application>
  <PresentationFormat>Widescreen</PresentationFormat>
  <Paragraphs>65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Qoutes</dc:title>
  <dc:creator>Mary Connell</dc:creator>
  <cp:lastModifiedBy>Gary Walsh</cp:lastModifiedBy>
  <cp:revision>93</cp:revision>
  <dcterms:created xsi:type="dcterms:W3CDTF">2017-09-01T12:10:35Z</dcterms:created>
  <dcterms:modified xsi:type="dcterms:W3CDTF">2023-12-13T14:12:54Z</dcterms:modified>
</cp:coreProperties>
</file>