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339" r:id="rId5"/>
    <p:sldId id="257" r:id="rId6"/>
    <p:sldId id="355" r:id="rId7"/>
    <p:sldId id="359" r:id="rId8"/>
    <p:sldId id="358" r:id="rId9"/>
    <p:sldId id="369" r:id="rId10"/>
    <p:sldId id="365" r:id="rId11"/>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A5D7D76-5E2E-42CC-B64F-33BC634E045D}">
          <p14:sldIdLst>
            <p14:sldId id="339"/>
            <p14:sldId id="257"/>
            <p14:sldId id="355"/>
            <p14:sldId id="359"/>
            <p14:sldId id="358"/>
            <p14:sldId id="369"/>
            <p14:sldId id="3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F531CE-561F-4C34-AAA7-7F69B3FDB13D}" v="16" dt="2023-12-13T12:47:45.2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vienne Hartnett" userId="756016ee-939a-485e-9c2c-2f7ed1a833cd" providerId="ADAL" clId="{92F531CE-561F-4C34-AAA7-7F69B3FDB13D}"/>
    <pc:docChg chg="custSel addSld delSld modSld sldOrd modSection">
      <pc:chgData name="Vivienne Hartnett" userId="756016ee-939a-485e-9c2c-2f7ed1a833cd" providerId="ADAL" clId="{92F531CE-561F-4C34-AAA7-7F69B3FDB13D}" dt="2023-12-13T12:48:08.432" v="107" actId="20577"/>
      <pc:docMkLst>
        <pc:docMk/>
      </pc:docMkLst>
      <pc:sldChg chg="add">
        <pc:chgData name="Vivienne Hartnett" userId="756016ee-939a-485e-9c2c-2f7ed1a833cd" providerId="ADAL" clId="{92F531CE-561F-4C34-AAA7-7F69B3FDB13D}" dt="2023-12-13T11:40:58.524" v="3"/>
        <pc:sldMkLst>
          <pc:docMk/>
          <pc:sldMk cId="0" sldId="257"/>
        </pc:sldMkLst>
      </pc:sldChg>
      <pc:sldChg chg="modSp mod">
        <pc:chgData name="Vivienne Hartnett" userId="756016ee-939a-485e-9c2c-2f7ed1a833cd" providerId="ADAL" clId="{92F531CE-561F-4C34-AAA7-7F69B3FDB13D}" dt="2023-12-13T12:48:08.432" v="107" actId="20577"/>
        <pc:sldMkLst>
          <pc:docMk/>
          <pc:sldMk cId="325205581" sldId="339"/>
        </pc:sldMkLst>
        <pc:spChg chg="mod">
          <ac:chgData name="Vivienne Hartnett" userId="756016ee-939a-485e-9c2c-2f7ed1a833cd" providerId="ADAL" clId="{92F531CE-561F-4C34-AAA7-7F69B3FDB13D}" dt="2023-12-13T12:48:08.432" v="107" actId="20577"/>
          <ac:spMkLst>
            <pc:docMk/>
            <pc:sldMk cId="325205581" sldId="339"/>
            <ac:spMk id="4" creationId="{B55DB323-247E-4577-B60C-9AD37D20EB63}"/>
          </ac:spMkLst>
        </pc:spChg>
      </pc:sldChg>
      <pc:sldChg chg="modSp mod">
        <pc:chgData name="Vivienne Hartnett" userId="756016ee-939a-485e-9c2c-2f7ed1a833cd" providerId="ADAL" clId="{92F531CE-561F-4C34-AAA7-7F69B3FDB13D}" dt="2023-12-13T12:15:32.102" v="61" actId="120"/>
        <pc:sldMkLst>
          <pc:docMk/>
          <pc:sldMk cId="1635109811" sldId="355"/>
        </pc:sldMkLst>
        <pc:graphicFrameChg chg="mod modGraphic">
          <ac:chgData name="Vivienne Hartnett" userId="756016ee-939a-485e-9c2c-2f7ed1a833cd" providerId="ADAL" clId="{92F531CE-561F-4C34-AAA7-7F69B3FDB13D}" dt="2023-12-13T12:15:32.102" v="61" actId="120"/>
          <ac:graphicFrameMkLst>
            <pc:docMk/>
            <pc:sldMk cId="1635109811" sldId="355"/>
            <ac:graphicFrameMk id="5" creationId="{010F7F07-155D-406B-934B-DCBA6E482D2F}"/>
          </ac:graphicFrameMkLst>
        </pc:graphicFrameChg>
      </pc:sldChg>
      <pc:sldChg chg="add">
        <pc:chgData name="Vivienne Hartnett" userId="756016ee-939a-485e-9c2c-2f7ed1a833cd" providerId="ADAL" clId="{92F531CE-561F-4C34-AAA7-7F69B3FDB13D}" dt="2023-12-13T12:47:19.262" v="84"/>
        <pc:sldMkLst>
          <pc:docMk/>
          <pc:sldMk cId="682842444" sldId="358"/>
        </pc:sldMkLst>
      </pc:sldChg>
      <pc:sldChg chg="modSp mod">
        <pc:chgData name="Vivienne Hartnett" userId="756016ee-939a-485e-9c2c-2f7ed1a833cd" providerId="ADAL" clId="{92F531CE-561F-4C34-AAA7-7F69B3FDB13D}" dt="2023-12-13T12:17:21.252" v="70" actId="14100"/>
        <pc:sldMkLst>
          <pc:docMk/>
          <pc:sldMk cId="742142678" sldId="359"/>
        </pc:sldMkLst>
        <pc:graphicFrameChg chg="mod modGraphic">
          <ac:chgData name="Vivienne Hartnett" userId="756016ee-939a-485e-9c2c-2f7ed1a833cd" providerId="ADAL" clId="{92F531CE-561F-4C34-AAA7-7F69B3FDB13D}" dt="2023-12-13T12:17:21.252" v="70" actId="14100"/>
          <ac:graphicFrameMkLst>
            <pc:docMk/>
            <pc:sldMk cId="742142678" sldId="359"/>
            <ac:graphicFrameMk id="5" creationId="{010F7F07-155D-406B-934B-DCBA6E482D2F}"/>
          </ac:graphicFrameMkLst>
        </pc:graphicFrameChg>
        <pc:graphicFrameChg chg="mod modGraphic">
          <ac:chgData name="Vivienne Hartnett" userId="756016ee-939a-485e-9c2c-2f7ed1a833cd" providerId="ADAL" clId="{92F531CE-561F-4C34-AAA7-7F69B3FDB13D}" dt="2023-12-13T12:16:14.455" v="66" actId="14100"/>
          <ac:graphicFrameMkLst>
            <pc:docMk/>
            <pc:sldMk cId="742142678" sldId="359"/>
            <ac:graphicFrameMk id="10" creationId="{7704EF49-DEC3-A617-FF65-60A904DF5C37}"/>
          </ac:graphicFrameMkLst>
        </pc:graphicFrameChg>
      </pc:sldChg>
      <pc:sldChg chg="del">
        <pc:chgData name="Vivienne Hartnett" userId="756016ee-939a-485e-9c2c-2f7ed1a833cd" providerId="ADAL" clId="{92F531CE-561F-4C34-AAA7-7F69B3FDB13D}" dt="2023-12-13T11:41:19.716" v="10" actId="2696"/>
        <pc:sldMkLst>
          <pc:docMk/>
          <pc:sldMk cId="623646966" sldId="360"/>
        </pc:sldMkLst>
      </pc:sldChg>
      <pc:sldChg chg="del">
        <pc:chgData name="Vivienne Hartnett" userId="756016ee-939a-485e-9c2c-2f7ed1a833cd" providerId="ADAL" clId="{92F531CE-561F-4C34-AAA7-7F69B3FDB13D}" dt="2023-12-13T12:20:24.170" v="71" actId="2696"/>
        <pc:sldMkLst>
          <pc:docMk/>
          <pc:sldMk cId="3806308301" sldId="362"/>
        </pc:sldMkLst>
      </pc:sldChg>
      <pc:sldChg chg="del ord">
        <pc:chgData name="Vivienne Hartnett" userId="756016ee-939a-485e-9c2c-2f7ed1a833cd" providerId="ADAL" clId="{92F531CE-561F-4C34-AAA7-7F69B3FDB13D}" dt="2023-12-13T11:41:16.020" v="9" actId="2696"/>
        <pc:sldMkLst>
          <pc:docMk/>
          <pc:sldMk cId="2188403078" sldId="363"/>
        </pc:sldMkLst>
      </pc:sldChg>
      <pc:sldChg chg="add">
        <pc:chgData name="Vivienne Hartnett" userId="756016ee-939a-485e-9c2c-2f7ed1a833cd" providerId="ADAL" clId="{92F531CE-561F-4C34-AAA7-7F69B3FDB13D}" dt="2023-12-13T12:46:18.085" v="79"/>
        <pc:sldMkLst>
          <pc:docMk/>
          <pc:sldMk cId="211294723" sldId="365"/>
        </pc:sldMkLst>
      </pc:sldChg>
      <pc:sldChg chg="del">
        <pc:chgData name="Vivienne Hartnett" userId="756016ee-939a-485e-9c2c-2f7ed1a833cd" providerId="ADAL" clId="{92F531CE-561F-4C34-AAA7-7F69B3FDB13D}" dt="2023-12-13T12:21:26.297" v="77" actId="2696"/>
        <pc:sldMkLst>
          <pc:docMk/>
          <pc:sldMk cId="990259683" sldId="365"/>
        </pc:sldMkLst>
      </pc:sldChg>
      <pc:sldChg chg="del">
        <pc:chgData name="Vivienne Hartnett" userId="756016ee-939a-485e-9c2c-2f7ed1a833cd" providerId="ADAL" clId="{92F531CE-561F-4C34-AAA7-7F69B3FDB13D}" dt="2023-12-13T12:46:29.614" v="82" actId="2696"/>
        <pc:sldMkLst>
          <pc:docMk/>
          <pc:sldMk cId="1606889325" sldId="366"/>
        </pc:sldMkLst>
      </pc:sldChg>
      <pc:sldChg chg="del">
        <pc:chgData name="Vivienne Hartnett" userId="756016ee-939a-485e-9c2c-2f7ed1a833cd" providerId="ADAL" clId="{92F531CE-561F-4C34-AAA7-7F69B3FDB13D}" dt="2023-12-13T12:46:22.387" v="80" actId="2696"/>
        <pc:sldMkLst>
          <pc:docMk/>
          <pc:sldMk cId="1350028008" sldId="367"/>
        </pc:sldMkLst>
      </pc:sldChg>
      <pc:sldChg chg="addSp delSp new del ord">
        <pc:chgData name="Vivienne Hartnett" userId="756016ee-939a-485e-9c2c-2f7ed1a833cd" providerId="ADAL" clId="{92F531CE-561F-4C34-AAA7-7F69B3FDB13D}" dt="2023-12-13T11:41:11.941" v="8" actId="2696"/>
        <pc:sldMkLst>
          <pc:docMk/>
          <pc:sldMk cId="1818042184" sldId="368"/>
        </pc:sldMkLst>
        <pc:picChg chg="add del">
          <ac:chgData name="Vivienne Hartnett" userId="756016ee-939a-485e-9c2c-2f7ed1a833cd" providerId="ADAL" clId="{92F531CE-561F-4C34-AAA7-7F69B3FDB13D}" dt="2023-12-13T11:40:55.427" v="2"/>
          <ac:picMkLst>
            <pc:docMk/>
            <pc:sldMk cId="1818042184" sldId="368"/>
            <ac:picMk id="2" creationId="{E11A4C6F-28C1-2A46-8BE0-DD0F7C7D8683}"/>
          </ac:picMkLst>
        </pc:picChg>
      </pc:sldChg>
      <pc:sldChg chg="new del ord">
        <pc:chgData name="Vivienne Hartnett" userId="756016ee-939a-485e-9c2c-2f7ed1a833cd" providerId="ADAL" clId="{92F531CE-561F-4C34-AAA7-7F69B3FDB13D}" dt="2023-12-13T12:21:09.463" v="76" actId="2696"/>
        <pc:sldMkLst>
          <pc:docMk/>
          <pc:sldMk cId="3952524131" sldId="368"/>
        </pc:sldMkLst>
      </pc:sldChg>
      <pc:sldChg chg="add">
        <pc:chgData name="Vivienne Hartnett" userId="756016ee-939a-485e-9c2c-2f7ed1a833cd" providerId="ADAL" clId="{92F531CE-561F-4C34-AAA7-7F69B3FDB13D}" dt="2023-12-13T12:21:02.921" v="73"/>
        <pc:sldMkLst>
          <pc:docMk/>
          <pc:sldMk cId="0" sldId="369"/>
        </pc:sldMkLst>
      </pc:sldChg>
      <pc:sldChg chg="new del">
        <pc:chgData name="Vivienne Hartnett" userId="756016ee-939a-485e-9c2c-2f7ed1a833cd" providerId="ADAL" clId="{92F531CE-561F-4C34-AAA7-7F69B3FDB13D}" dt="2023-12-13T12:46:24.941" v="81" actId="2696"/>
        <pc:sldMkLst>
          <pc:docMk/>
          <pc:sldMk cId="3068979824" sldId="370"/>
        </pc:sldMkLst>
      </pc:sldChg>
      <pc:sldChg chg="new del">
        <pc:chgData name="Vivienne Hartnett" userId="756016ee-939a-485e-9c2c-2f7ed1a833cd" providerId="ADAL" clId="{92F531CE-561F-4C34-AAA7-7F69B3FDB13D}" dt="2023-12-13T12:47:22.502" v="85" actId="2696"/>
        <pc:sldMkLst>
          <pc:docMk/>
          <pc:sldMk cId="3857326890" sldId="3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3B550804-3B02-4C16-853A-96E4208FB18A}" type="datetimeFigureOut">
              <a:rPr lang="en-IE" smtClean="0"/>
              <a:t>13/12/2023</a:t>
            </a:fld>
            <a:endParaRPr lang="en-IE"/>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ECA95B44-C8C6-4E71-86D6-4B6ACF3AA1E1}" type="slidenum">
              <a:rPr lang="en-IE" smtClean="0"/>
              <a:t>‹#›</a:t>
            </a:fld>
            <a:endParaRPr lang="en-IE"/>
          </a:p>
        </p:txBody>
      </p:sp>
    </p:spTree>
    <p:extLst>
      <p:ext uri="{BB962C8B-B14F-4D97-AF65-F5344CB8AC3E}">
        <p14:creationId xmlns:p14="http://schemas.microsoft.com/office/powerpoint/2010/main" val="1527220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r>
              <a:rPr b="1" dirty="0"/>
              <a:t>textbox</a:t>
            </a:r>
            <a:endParaRPr dirty="0"/>
          </a:p>
          <a:p>
            <a:r>
              <a:rPr b="0" dirty="0"/>
              <a:t>No alt text provided</a:t>
            </a:r>
            <a:endParaRPr dirty="0"/>
          </a:p>
          <a:p>
            <a:endParaRPr dirty="0"/>
          </a:p>
          <a:p>
            <a:r>
              <a:rPr b="1" dirty="0"/>
              <a:t>Housing for All Delivery Pipeline 2023</a:t>
            </a:r>
            <a:endParaRPr dirty="0"/>
          </a:p>
          <a:p>
            <a:r>
              <a:rPr b="0" dirty="0"/>
              <a:t>No alt text provided</a:t>
            </a:r>
            <a:endParaRPr dirty="0"/>
          </a:p>
          <a:p>
            <a:endParaRPr dirty="0"/>
          </a:p>
          <a:p>
            <a:r>
              <a:rPr b="1" dirty="0"/>
              <a:t>No. of Potential Units Per LEA</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tableEx</a:t>
            </a:r>
            <a:endParaRPr dirty="0"/>
          </a:p>
          <a:p>
            <a:r>
              <a:rPr b="0" dirty="0"/>
              <a:t>No alt text provided</a:t>
            </a:r>
            <a:endParaRPr dirty="0"/>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A2987629-B7FA-435C-86E5-432E61C5D39B}" type="slidenum">
              <a:rPr lang="en-IE" smtClean="0"/>
              <a:t>3</a:t>
            </a:fld>
            <a:endParaRPr lang="en-IE"/>
          </a:p>
        </p:txBody>
      </p:sp>
    </p:spTree>
    <p:extLst>
      <p:ext uri="{BB962C8B-B14F-4D97-AF65-F5344CB8AC3E}">
        <p14:creationId xmlns:p14="http://schemas.microsoft.com/office/powerpoint/2010/main" val="1093328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A2987629-B7FA-435C-86E5-432E61C5D39B}" type="slidenum">
              <a:rPr lang="en-IE" smtClean="0"/>
              <a:t>4</a:t>
            </a:fld>
            <a:endParaRPr lang="en-IE"/>
          </a:p>
        </p:txBody>
      </p:sp>
    </p:spTree>
    <p:extLst>
      <p:ext uri="{BB962C8B-B14F-4D97-AF65-F5344CB8AC3E}">
        <p14:creationId xmlns:p14="http://schemas.microsoft.com/office/powerpoint/2010/main" val="1336983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ECA95B44-C8C6-4E71-86D6-4B6ACF3AA1E1}" type="slidenum">
              <a:rPr lang="en-IE" smtClean="0"/>
              <a:t>5</a:t>
            </a:fld>
            <a:endParaRPr lang="en-IE"/>
          </a:p>
        </p:txBody>
      </p:sp>
    </p:spTree>
    <p:extLst>
      <p:ext uri="{BB962C8B-B14F-4D97-AF65-F5344CB8AC3E}">
        <p14:creationId xmlns:p14="http://schemas.microsoft.com/office/powerpoint/2010/main" val="2308529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Text"/>
          <p:cNvSpPr>
            <a:spLocks noGrp="1"/>
          </p:cNvSpPr>
          <p:nvPr>
            <p:ph type="body" idx="1"/>
          </p:nvPr>
        </p:nvSpPr>
        <p:spPr/>
        <p:txBody>
          <a:bodyPr/>
          <a:lstStyle/>
          <a:p>
            <a:r>
              <a:rPr b="1" dirty="0"/>
              <a:t>Total Number of EOIs</a:t>
            </a:r>
            <a:endParaRPr dirty="0"/>
          </a:p>
          <a:p>
            <a:r>
              <a:rPr b="0" dirty="0"/>
              <a:t>No alt text provided</a:t>
            </a:r>
            <a:endParaRPr dirty="0"/>
          </a:p>
          <a:p>
            <a:endParaRPr dirty="0"/>
          </a:p>
          <a:p>
            <a:r>
              <a:rPr b="1" dirty="0"/>
              <a:t>Number of EOIs By Status</a:t>
            </a:r>
            <a:endParaRPr dirty="0"/>
          </a:p>
          <a:p>
            <a:r>
              <a:rPr b="0" dirty="0"/>
              <a:t>No alt text provided</a:t>
            </a:r>
            <a:endParaRPr dirty="0"/>
          </a:p>
          <a:p>
            <a:endParaRPr dirty="0"/>
          </a:p>
          <a:p>
            <a:r>
              <a:rPr b="1" dirty="0"/>
              <a:t>image</a:t>
            </a:r>
            <a:endParaRPr dirty="0"/>
          </a:p>
          <a:p>
            <a:r>
              <a:rPr b="0" dirty="0"/>
              <a:t>No alt text provided</a:t>
            </a:r>
            <a:endParaRPr dirty="0"/>
          </a:p>
          <a:p>
            <a:endParaRPr dirty="0"/>
          </a:p>
          <a:p>
            <a:r>
              <a:rPr b="1" dirty="0"/>
              <a:t>textbox</a:t>
            </a:r>
            <a:endParaRPr dirty="0"/>
          </a:p>
          <a:p>
            <a:r>
              <a:rPr b="0" dirty="0"/>
              <a:t>No alt text provided</a:t>
            </a:r>
            <a:endParaRPr dirty="0"/>
          </a:p>
          <a:p>
            <a:endParaRPr dirty="0"/>
          </a:p>
          <a:p>
            <a:r>
              <a:rPr b="1" dirty="0"/>
              <a:t>Number of EOIs by LEA</a:t>
            </a:r>
            <a:endParaRPr dirty="0"/>
          </a:p>
          <a:p>
            <a:r>
              <a:rPr b="0" dirty="0"/>
              <a:t>No alt text provided</a:t>
            </a:r>
            <a:endParaRPr dirty="0"/>
          </a:p>
          <a:p>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B3205-BCEA-4F21-B950-04BF20CD7B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DE7B0174-B270-46F9-930E-B615C8D1FD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11262F11-87C2-48FA-B6B6-0C95EDBDCCB0}"/>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5" name="Footer Placeholder 4">
            <a:extLst>
              <a:ext uri="{FF2B5EF4-FFF2-40B4-BE49-F238E27FC236}">
                <a16:creationId xmlns:a16="http://schemas.microsoft.com/office/drawing/2014/main" id="{C5529DC9-9700-4522-9CD5-C9A5720C1A23}"/>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438C17F-58D7-4421-98E6-54F2F4816B78}"/>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340577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532BF-6F0A-425B-9675-07B2CCA3341A}"/>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976E568-7694-43C2-A700-533F86562E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FA3F5FE-4012-4089-AAFD-EB9DBEB9ADBF}"/>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5" name="Footer Placeholder 4">
            <a:extLst>
              <a:ext uri="{FF2B5EF4-FFF2-40B4-BE49-F238E27FC236}">
                <a16:creationId xmlns:a16="http://schemas.microsoft.com/office/drawing/2014/main" id="{DF4646DD-9619-43B9-B9D9-84AC8590615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4EB5A15-728A-46B1-BD14-70855981CD05}"/>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641952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96978C-F847-4E82-AFE8-92CE344843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D1DE91A6-39B6-41AF-899E-B0D5714249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6D91A61-8BAE-4B41-A910-FE18997A3394}"/>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5" name="Footer Placeholder 4">
            <a:extLst>
              <a:ext uri="{FF2B5EF4-FFF2-40B4-BE49-F238E27FC236}">
                <a16:creationId xmlns:a16="http://schemas.microsoft.com/office/drawing/2014/main" id="{F545471A-89D8-4DA1-B478-F867BEB139B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1EE3BC24-A167-4BD3-AA69-5DCA11CB306F}"/>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449478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220A2-D145-41D9-93C7-FE393E86497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89E199B-1235-4038-AB29-5456B21361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4DC2DF2-F268-4569-9526-16235DAB5F96}"/>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5" name="Footer Placeholder 4">
            <a:extLst>
              <a:ext uri="{FF2B5EF4-FFF2-40B4-BE49-F238E27FC236}">
                <a16:creationId xmlns:a16="http://schemas.microsoft.com/office/drawing/2014/main" id="{EA535E12-D964-4458-8F17-E8FCBC6DD8A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541FBF2-EDA1-43D2-BE1A-91E33F5EDE05}"/>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404478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EF9AC-02E5-4C77-9F74-68DABB2379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ACE6751A-5F5B-4CE0-86F7-9CB55CFFFC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BC6113-2170-40BB-ABDF-D3D0DC448E96}"/>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5" name="Footer Placeholder 4">
            <a:extLst>
              <a:ext uri="{FF2B5EF4-FFF2-40B4-BE49-F238E27FC236}">
                <a16:creationId xmlns:a16="http://schemas.microsoft.com/office/drawing/2014/main" id="{01D29C9B-FFF7-4719-B293-F75CA7F2FF3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37ED4FB-4FDF-4771-A7A1-B6A597A85114}"/>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1623644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2FE21-381D-4BA2-B975-44D810CBC58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0726192-DFD9-4B56-912B-64B42C4A74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2D60BD98-C0A0-4C85-A57A-160DC50AB6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9110FC4F-32CD-4D3C-8190-C10D0FA39AF8}"/>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6" name="Footer Placeholder 5">
            <a:extLst>
              <a:ext uri="{FF2B5EF4-FFF2-40B4-BE49-F238E27FC236}">
                <a16:creationId xmlns:a16="http://schemas.microsoft.com/office/drawing/2014/main" id="{EFB3365A-80D2-4C68-81A6-9A58C27520B4}"/>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093EE5D-41F8-4A34-B756-9EF0A66FD977}"/>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330305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D920B-A095-4027-B0DE-4E4859427843}"/>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9C81B368-2722-495B-8595-B3F17A83F7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27824D-52A3-425C-8072-B15CC884C3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96ABE94C-8777-4CB5-ADF8-3248DE1AB6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444F64-037C-4A5D-BCD2-D49B728BB2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26FF116-BF3F-4193-84C3-B1AD42572CE7}"/>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8" name="Footer Placeholder 7">
            <a:extLst>
              <a:ext uri="{FF2B5EF4-FFF2-40B4-BE49-F238E27FC236}">
                <a16:creationId xmlns:a16="http://schemas.microsoft.com/office/drawing/2014/main" id="{2F263D68-943C-474F-8765-1B63A539E6C2}"/>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62EB9EA5-C45A-4EAD-8CA7-CE905FA38F07}"/>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3197398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9B19D-9DAB-4DE4-A847-C71F5EA8E096}"/>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EA446995-8219-41B0-84BA-21B8AC2619BC}"/>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4" name="Footer Placeholder 3">
            <a:extLst>
              <a:ext uri="{FF2B5EF4-FFF2-40B4-BE49-F238E27FC236}">
                <a16:creationId xmlns:a16="http://schemas.microsoft.com/office/drawing/2014/main" id="{9FD3E178-2B4B-4D23-99B9-6EA88E88750C}"/>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B04FBB67-DAF5-4D6C-B0AF-DE2E2DF9EA5A}"/>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42660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6E45B8-E5C9-4034-9023-D240E1464077}"/>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3" name="Footer Placeholder 2">
            <a:extLst>
              <a:ext uri="{FF2B5EF4-FFF2-40B4-BE49-F238E27FC236}">
                <a16:creationId xmlns:a16="http://schemas.microsoft.com/office/drawing/2014/main" id="{66BE113D-AEBC-4DC0-8BBF-7FD3948F9EB5}"/>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933F025F-32CF-4163-96DF-261DD0C1F360}"/>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552511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0AA6F-6054-4547-95E8-42FFDAB3C1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22E399BD-6C45-4E88-8D1E-0D733E1A2B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95EFD20C-1CD4-4E2D-82B8-D6DFD4A28B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29B9B5-7B11-4430-B5B8-B1EA5B641E59}"/>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6" name="Footer Placeholder 5">
            <a:extLst>
              <a:ext uri="{FF2B5EF4-FFF2-40B4-BE49-F238E27FC236}">
                <a16:creationId xmlns:a16="http://schemas.microsoft.com/office/drawing/2014/main" id="{3E6285F4-DE89-4D59-A141-F586BC8A04A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B9A92D8-5075-4535-B2EC-20B240E3A861}"/>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122611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E88AB-8B64-452F-846D-E0A9846786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FAB9D4CB-EE68-4DC9-BA27-69CC909911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BE03F703-2B06-455A-974E-F5669A957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A72820-D635-46E3-9237-45C2DC24417D}"/>
              </a:ext>
            </a:extLst>
          </p:cNvPr>
          <p:cNvSpPr>
            <a:spLocks noGrp="1"/>
          </p:cNvSpPr>
          <p:nvPr>
            <p:ph type="dt" sz="half" idx="10"/>
          </p:nvPr>
        </p:nvSpPr>
        <p:spPr/>
        <p:txBody>
          <a:bodyPr/>
          <a:lstStyle/>
          <a:p>
            <a:fld id="{4D4C201C-D898-4AD3-9616-716BE91E684E}" type="datetimeFigureOut">
              <a:rPr lang="en-IE" smtClean="0"/>
              <a:t>13/12/2023</a:t>
            </a:fld>
            <a:endParaRPr lang="en-IE"/>
          </a:p>
        </p:txBody>
      </p:sp>
      <p:sp>
        <p:nvSpPr>
          <p:cNvPr id="6" name="Footer Placeholder 5">
            <a:extLst>
              <a:ext uri="{FF2B5EF4-FFF2-40B4-BE49-F238E27FC236}">
                <a16:creationId xmlns:a16="http://schemas.microsoft.com/office/drawing/2014/main" id="{1AD4D90F-3A5F-484E-BFAA-A54E11C6AA3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F2FDF60F-B6A4-4758-9D18-C660F52E19AE}"/>
              </a:ext>
            </a:extLst>
          </p:cNvPr>
          <p:cNvSpPr>
            <a:spLocks noGrp="1"/>
          </p:cNvSpPr>
          <p:nvPr>
            <p:ph type="sldNum" sz="quarter" idx="12"/>
          </p:nvPr>
        </p:nvSpPr>
        <p:spPr/>
        <p:txBody>
          <a:bodyPr/>
          <a:lstStyle/>
          <a:p>
            <a:fld id="{A59551F6-EB3B-4743-B1F0-375DCDB8A6FF}" type="slidenum">
              <a:rPr lang="en-IE" smtClean="0"/>
              <a:t>‹#›</a:t>
            </a:fld>
            <a:endParaRPr lang="en-IE"/>
          </a:p>
        </p:txBody>
      </p:sp>
    </p:spTree>
    <p:extLst>
      <p:ext uri="{BB962C8B-B14F-4D97-AF65-F5344CB8AC3E}">
        <p14:creationId xmlns:p14="http://schemas.microsoft.com/office/powerpoint/2010/main" val="2875411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C3DE01-8DB4-48E8-BB82-6BC0CBC2DC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7699BC3-28B3-4DC3-9359-5A3706000B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326594DE-B870-4328-BECE-A5BA084AA8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4C201C-D898-4AD3-9616-716BE91E684E}" type="datetimeFigureOut">
              <a:rPr lang="en-IE" smtClean="0"/>
              <a:t>13/12/2023</a:t>
            </a:fld>
            <a:endParaRPr lang="en-IE"/>
          </a:p>
        </p:txBody>
      </p:sp>
      <p:sp>
        <p:nvSpPr>
          <p:cNvPr id="5" name="Footer Placeholder 4">
            <a:extLst>
              <a:ext uri="{FF2B5EF4-FFF2-40B4-BE49-F238E27FC236}">
                <a16:creationId xmlns:a16="http://schemas.microsoft.com/office/drawing/2014/main" id="{BF19BBF0-2DC2-4398-AFC0-3EC8685AD9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49F5EFEB-D352-4ADC-ABEF-59DE32300A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9551F6-EB3B-4743-B1F0-375DCDB8A6FF}" type="slidenum">
              <a:rPr lang="en-IE" smtClean="0"/>
              <a:t>‹#›</a:t>
            </a:fld>
            <a:endParaRPr lang="en-IE"/>
          </a:p>
        </p:txBody>
      </p:sp>
    </p:spTree>
    <p:extLst>
      <p:ext uri="{BB962C8B-B14F-4D97-AF65-F5344CB8AC3E}">
        <p14:creationId xmlns:p14="http://schemas.microsoft.com/office/powerpoint/2010/main" val="1514189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app.powerbi.com/groups/me/reports/3e5a9723-4c1b-47d1-9b15-89e6f22f6a8f/?pbi_source=PowerPoint"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app.powerbi.com/groups/me/reports/e98f0312-75cd-4302-bad0-540dde84c833/?pbi_source=PowerPoint" TargetMode="External"/><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1">
            <a:extLst>
              <a:ext uri="{FF2B5EF4-FFF2-40B4-BE49-F238E27FC236}">
                <a16:creationId xmlns:a16="http://schemas.microsoft.com/office/drawing/2014/main" id="{8CA731AF-B6B6-456E-87C1-43FE7C5830E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55DB323-247E-4577-B60C-9AD37D20EB63}"/>
              </a:ext>
            </a:extLst>
          </p:cNvPr>
          <p:cNvSpPr txBox="1"/>
          <p:nvPr/>
        </p:nvSpPr>
        <p:spPr>
          <a:xfrm>
            <a:off x="1500026" y="2868596"/>
            <a:ext cx="8252717" cy="3046988"/>
          </a:xfrm>
          <a:prstGeom prst="rect">
            <a:avLst/>
          </a:prstGeom>
          <a:noFill/>
        </p:spPr>
        <p:txBody>
          <a:bodyPr wrap="square" lIns="91440" tIns="45720" rIns="91440" bIns="45720" anchor="t">
            <a:spAutoFit/>
          </a:bodyPr>
          <a:lstStyle/>
          <a:p>
            <a:pPr algn="ctr"/>
            <a:r>
              <a:rPr lang="en-IE" sz="3200" b="1" dirty="0">
                <a:solidFill>
                  <a:schemeClr val="bg1"/>
                </a:solidFill>
              </a:rPr>
              <a:t>Housing Delivery Update Report</a:t>
            </a:r>
            <a:br>
              <a:rPr lang="en-IE" sz="3200" b="1" dirty="0">
                <a:effectLst/>
              </a:rPr>
            </a:br>
            <a:br>
              <a:rPr lang="en-IE" sz="3200" b="1" dirty="0">
                <a:effectLst/>
              </a:rPr>
            </a:br>
            <a:r>
              <a:rPr lang="en-IE" sz="3200" b="1" dirty="0">
                <a:solidFill>
                  <a:schemeClr val="bg1"/>
                </a:solidFill>
              </a:rPr>
              <a:t>Clondalkin / Newcastle</a:t>
            </a:r>
            <a:r>
              <a:rPr lang="en-IE" sz="3200" b="1" dirty="0">
                <a:solidFill>
                  <a:schemeClr val="bg1"/>
                </a:solidFill>
                <a:effectLst/>
              </a:rPr>
              <a:t> </a:t>
            </a:r>
            <a:r>
              <a:rPr lang="en-IE" sz="3200" b="1" dirty="0">
                <a:solidFill>
                  <a:schemeClr val="bg1"/>
                </a:solidFill>
              </a:rPr>
              <a:t>/ Rathcoole / Saggart/ Brittas </a:t>
            </a:r>
            <a:r>
              <a:rPr lang="en-IE" sz="3200" b="1" dirty="0">
                <a:solidFill>
                  <a:schemeClr val="bg1"/>
                </a:solidFill>
                <a:effectLst/>
              </a:rPr>
              <a:t>Area Committee Meeting</a:t>
            </a:r>
            <a:br>
              <a:rPr lang="en-IE" sz="3200" b="1" dirty="0">
                <a:effectLst/>
              </a:rPr>
            </a:br>
            <a:r>
              <a:rPr lang="en-IE" sz="3200" b="1" dirty="0">
                <a:solidFill>
                  <a:schemeClr val="bg1"/>
                </a:solidFill>
                <a:cs typeface="Calibri"/>
              </a:rPr>
              <a:t>20</a:t>
            </a:r>
            <a:r>
              <a:rPr lang="en-IE" sz="3200" b="1" baseline="30000" dirty="0">
                <a:solidFill>
                  <a:schemeClr val="bg1"/>
                </a:solidFill>
                <a:cs typeface="Calibri"/>
              </a:rPr>
              <a:t>th</a:t>
            </a:r>
            <a:r>
              <a:rPr lang="en-IE" sz="3200" b="1" dirty="0">
                <a:solidFill>
                  <a:schemeClr val="bg1"/>
                </a:solidFill>
                <a:cs typeface="Calibri"/>
              </a:rPr>
              <a:t> December 2023</a:t>
            </a:r>
            <a:br>
              <a:rPr lang="en-IE" sz="3200" b="1" dirty="0">
                <a:effectLst/>
              </a:rPr>
            </a:br>
            <a:endParaRPr lang="en-IE" sz="3200" dirty="0"/>
          </a:p>
        </p:txBody>
      </p:sp>
    </p:spTree>
    <p:extLst>
      <p:ext uri="{BB962C8B-B14F-4D97-AF65-F5344CB8AC3E}">
        <p14:creationId xmlns:p14="http://schemas.microsoft.com/office/powerpoint/2010/main" val="325205581"/>
      </p:ext>
    </p:extLst>
  </p:cSld>
  <p:clrMapOvr>
    <a:masterClrMapping/>
  </p:clrMapOvr>
  <mc:AlternateContent xmlns:mc="http://schemas.openxmlformats.org/markup-compatibility/2006" xmlns:p14="http://schemas.microsoft.com/office/powerpoint/2010/main">
    <mc:Choice Requires="p14">
      <p:transition spd="slow" p14:dur="2000" advTm="11720"/>
    </mc:Choice>
    <mc:Fallback xmlns="">
      <p:transition spd="slow" advTm="1172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title="This slide contains the following visuals: textbox ,Housing for All Delivery Pipeline 2023 ,No. of Potential Units Per LEA ,image ,tableEx. Please refer to the notes on this slide for details">
            <a:hlinkClick r:id="rId3"/>
          </p:cNvPr>
          <p:cNvPicPr>
            <a:picLocks noChangeAspect="1"/>
          </p:cNvPicPr>
          <p:nvPr/>
        </p:nvPicPr>
        <p:blipFill>
          <a:blip r:embed="rId4"/>
          <a:stretch>
            <a:fillRect/>
          </a:stretch>
        </p:blipFill>
        <p:spPr>
          <a:xfrm>
            <a:off x="76200" y="0"/>
            <a:ext cx="12020550" cy="6858000"/>
          </a:xfrm>
          <a:prstGeom prst="rect">
            <a:avLst/>
          </a:prstGeom>
          <a:noFill/>
        </p:spPr>
      </p:pic>
      <p:sp>
        <p:nvSpPr>
          <p:cNvPr id="4" name="Title" hidden="1"/>
          <p:cNvSpPr>
            <a:spLocks noGrp="1"/>
          </p:cNvSpPr>
          <p:nvPr>
            <p:ph type="title"/>
          </p:nvPr>
        </p:nvSpPr>
        <p:spPr/>
        <p:txBody>
          <a:bodyPr/>
          <a:lstStyle/>
          <a:p>
            <a:r>
              <a:t>2023</a:t>
            </a:r>
          </a:p>
        </p:txBody>
      </p:sp>
      <p:sp>
        <p:nvSpPr>
          <p:cNvPr id="2" name="Rectangle 1">
            <a:extLst>
              <a:ext uri="{FF2B5EF4-FFF2-40B4-BE49-F238E27FC236}">
                <a16:creationId xmlns:a16="http://schemas.microsoft.com/office/drawing/2014/main" id="{8CE6C5EF-C2D8-1238-87F7-A392D27942BB}"/>
              </a:ext>
            </a:extLst>
          </p:cNvPr>
          <p:cNvSpPr/>
          <p:nvPr/>
        </p:nvSpPr>
        <p:spPr>
          <a:xfrm>
            <a:off x="1994170" y="1896894"/>
            <a:ext cx="583660" cy="3112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dirty="0">
                <a:solidFill>
                  <a:schemeClr val="tx1"/>
                </a:solidFill>
              </a:rPr>
              <a:t>655</a:t>
            </a:r>
          </a:p>
        </p:txBody>
      </p:sp>
      <p:sp>
        <p:nvSpPr>
          <p:cNvPr id="5" name="Rectangle 4">
            <a:extLst>
              <a:ext uri="{FF2B5EF4-FFF2-40B4-BE49-F238E27FC236}">
                <a16:creationId xmlns:a16="http://schemas.microsoft.com/office/drawing/2014/main" id="{5BA84528-22C5-5029-8B47-A535724E7E71}"/>
              </a:ext>
            </a:extLst>
          </p:cNvPr>
          <p:cNvSpPr/>
          <p:nvPr/>
        </p:nvSpPr>
        <p:spPr>
          <a:xfrm>
            <a:off x="4887743" y="2470826"/>
            <a:ext cx="7106461" cy="97276"/>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5">
            <a:extLst>
              <a:ext uri="{FF2B5EF4-FFF2-40B4-BE49-F238E27FC236}">
                <a16:creationId xmlns:a16="http://schemas.microsoft.com/office/drawing/2014/main" id="{6713936C-5339-429C-C6CA-9BDEA94D16CE}"/>
              </a:ext>
            </a:extLst>
          </p:cNvPr>
          <p:cNvSpPr/>
          <p:nvPr/>
        </p:nvSpPr>
        <p:spPr>
          <a:xfrm>
            <a:off x="10339754" y="2953420"/>
            <a:ext cx="505589" cy="2448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sz="900" b="1" dirty="0">
              <a:solidFill>
                <a:schemeClr val="tx1"/>
              </a:solidFill>
            </a:endParaRPr>
          </a:p>
        </p:txBody>
      </p:sp>
      <p:sp>
        <p:nvSpPr>
          <p:cNvPr id="7" name="Rectangle 6">
            <a:extLst>
              <a:ext uri="{FF2B5EF4-FFF2-40B4-BE49-F238E27FC236}">
                <a16:creationId xmlns:a16="http://schemas.microsoft.com/office/drawing/2014/main" id="{8F040962-308A-0366-EC56-56F8D271D421}"/>
              </a:ext>
            </a:extLst>
          </p:cNvPr>
          <p:cNvSpPr/>
          <p:nvPr/>
        </p:nvSpPr>
        <p:spPr>
          <a:xfrm>
            <a:off x="10845343" y="2624537"/>
            <a:ext cx="914400" cy="1475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IE" sz="900" b="1" dirty="0">
                <a:solidFill>
                  <a:schemeClr val="tx1"/>
                </a:solidFill>
              </a:rPr>
              <a:t>214</a:t>
            </a:r>
          </a:p>
        </p:txBody>
      </p:sp>
      <p:sp>
        <p:nvSpPr>
          <p:cNvPr id="8" name="Rectangle 7">
            <a:extLst>
              <a:ext uri="{FF2B5EF4-FFF2-40B4-BE49-F238E27FC236}">
                <a16:creationId xmlns:a16="http://schemas.microsoft.com/office/drawing/2014/main" id="{EDC07F8A-79BB-DE27-A746-9D2AC6C2CA2B}"/>
              </a:ext>
            </a:extLst>
          </p:cNvPr>
          <p:cNvSpPr/>
          <p:nvPr/>
        </p:nvSpPr>
        <p:spPr>
          <a:xfrm>
            <a:off x="382588" y="3634153"/>
            <a:ext cx="777997" cy="2696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1000" b="1" dirty="0">
                <a:solidFill>
                  <a:schemeClr val="tx1"/>
                </a:solidFill>
              </a:rPr>
              <a:t>34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10F7F07-155D-406B-934B-DCBA6E482D2F}"/>
              </a:ext>
            </a:extLst>
          </p:cNvPr>
          <p:cNvGraphicFramePr>
            <a:graphicFrameLocks noGrp="1"/>
          </p:cNvGraphicFramePr>
          <p:nvPr>
            <p:ph idx="1"/>
            <p:extLst>
              <p:ext uri="{D42A27DB-BD31-4B8C-83A1-F6EECF244321}">
                <p14:modId xmlns:p14="http://schemas.microsoft.com/office/powerpoint/2010/main" val="2447658478"/>
              </p:ext>
            </p:extLst>
          </p:nvPr>
        </p:nvGraphicFramePr>
        <p:xfrm>
          <a:off x="481584" y="656708"/>
          <a:ext cx="11204448" cy="4990112"/>
        </p:xfrm>
        <a:graphic>
          <a:graphicData uri="http://schemas.openxmlformats.org/drawingml/2006/table">
            <a:tbl>
              <a:tblPr firstRow="1" firstCol="1" bandRow="1">
                <a:tableStyleId>{5C22544A-7EE6-4342-B048-85BDC9FD1C3A}</a:tableStyleId>
              </a:tblPr>
              <a:tblGrid>
                <a:gridCol w="2817797">
                  <a:extLst>
                    <a:ext uri="{9D8B030D-6E8A-4147-A177-3AD203B41FA5}">
                      <a16:colId xmlns:a16="http://schemas.microsoft.com/office/drawing/2014/main" val="751538591"/>
                    </a:ext>
                  </a:extLst>
                </a:gridCol>
                <a:gridCol w="3063712">
                  <a:extLst>
                    <a:ext uri="{9D8B030D-6E8A-4147-A177-3AD203B41FA5}">
                      <a16:colId xmlns:a16="http://schemas.microsoft.com/office/drawing/2014/main" val="2355071067"/>
                    </a:ext>
                  </a:extLst>
                </a:gridCol>
                <a:gridCol w="556181">
                  <a:extLst>
                    <a:ext uri="{9D8B030D-6E8A-4147-A177-3AD203B41FA5}">
                      <a16:colId xmlns:a16="http://schemas.microsoft.com/office/drawing/2014/main" val="1908276548"/>
                    </a:ext>
                  </a:extLst>
                </a:gridCol>
                <a:gridCol w="4766758">
                  <a:extLst>
                    <a:ext uri="{9D8B030D-6E8A-4147-A177-3AD203B41FA5}">
                      <a16:colId xmlns:a16="http://schemas.microsoft.com/office/drawing/2014/main" val="804629682"/>
                    </a:ext>
                  </a:extLst>
                </a:gridCol>
              </a:tblGrid>
              <a:tr h="646441">
                <a:tc>
                  <a:txBody>
                    <a:bodyPr/>
                    <a:lstStyle/>
                    <a:p>
                      <a:pPr algn="ctr">
                        <a:lnSpc>
                          <a:spcPct val="107000"/>
                        </a:lnSpc>
                        <a:spcAft>
                          <a:spcPts val="0"/>
                        </a:spcAft>
                      </a:pPr>
                      <a:r>
                        <a:rPr lang="en-IE" sz="1800" dirty="0">
                          <a:effectLst/>
                          <a:latin typeface="+mn-lt"/>
                        </a:rPr>
                        <a:t>LEA</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E" sz="1800" dirty="0">
                          <a:effectLst/>
                          <a:latin typeface="+mn-lt"/>
                          <a:ea typeface="Calibri" panose="020F0502020204030204" pitchFamily="34" charset="0"/>
                          <a:cs typeface="Times New Roman"/>
                        </a:rPr>
                        <a:t>Site</a:t>
                      </a:r>
                    </a:p>
                  </a:txBody>
                  <a:tcPr marL="68580" marR="68580" marT="0" marB="0"/>
                </a:tc>
                <a:tc>
                  <a:txBody>
                    <a:bodyPr/>
                    <a:lstStyle/>
                    <a:p>
                      <a:pPr algn="ctr">
                        <a:lnSpc>
                          <a:spcPct val="107000"/>
                        </a:lnSpc>
                        <a:spcAft>
                          <a:spcPts val="0"/>
                        </a:spcAft>
                      </a:pPr>
                      <a:r>
                        <a:rPr lang="en-IE" sz="1800" dirty="0">
                          <a:effectLst/>
                          <a:latin typeface="+mn-lt"/>
                        </a:rPr>
                        <a:t>No.</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E" sz="1800" dirty="0">
                          <a:effectLst/>
                          <a:latin typeface="+mn-lt"/>
                        </a:rPr>
                        <a:t>Update</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7031813"/>
                  </a:ext>
                </a:extLst>
              </a:tr>
              <a:tr h="1036502">
                <a:tc row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IE" sz="1800" b="1" kern="1200">
                        <a:solidFill>
                          <a:schemeClr val="lt1"/>
                        </a:solidFill>
                        <a:effectLst/>
                        <a:latin typeface="+mn-lt"/>
                        <a:ea typeface="+mn-ea"/>
                        <a:cs typeface="+mn-cs"/>
                      </a:endParaRPr>
                    </a:p>
                  </a:txBody>
                  <a:tcPr marL="68580" marR="68580" marT="0" marB="0"/>
                </a:tc>
                <a:tc>
                  <a:txBody>
                    <a:bodyPr/>
                    <a:lstStyle/>
                    <a:p>
                      <a:pPr algn="l">
                        <a:lnSpc>
                          <a:spcPct val="107000"/>
                        </a:lnSpc>
                        <a:spcAft>
                          <a:spcPts val="0"/>
                        </a:spcAft>
                      </a:pPr>
                      <a:r>
                        <a:rPr lang="en-IE" sz="1800" dirty="0">
                          <a:solidFill>
                            <a:schemeClr val="tx1"/>
                          </a:solidFill>
                          <a:effectLst/>
                          <a:latin typeface="+mn-lt"/>
                          <a:ea typeface="Calibri" panose="020F0502020204030204" pitchFamily="34" charset="0"/>
                          <a:cs typeface="Times New Roman"/>
                        </a:rPr>
                        <a:t>Old </a:t>
                      </a:r>
                      <a:r>
                        <a:rPr lang="en-IE" sz="1800" dirty="0" err="1">
                          <a:solidFill>
                            <a:schemeClr val="tx1"/>
                          </a:solidFill>
                          <a:effectLst/>
                          <a:latin typeface="+mn-lt"/>
                          <a:ea typeface="Calibri" panose="020F0502020204030204" pitchFamily="34" charset="0"/>
                          <a:cs typeface="Times New Roman"/>
                        </a:rPr>
                        <a:t>Nangor</a:t>
                      </a:r>
                      <a:r>
                        <a:rPr lang="en-IE" sz="1800" dirty="0">
                          <a:solidFill>
                            <a:schemeClr val="tx1"/>
                          </a:solidFill>
                          <a:effectLst/>
                          <a:latin typeface="+mn-lt"/>
                          <a:ea typeface="Calibri" panose="020F0502020204030204" pitchFamily="34" charset="0"/>
                          <a:cs typeface="Times New Roman"/>
                        </a:rPr>
                        <a:t> Rd. (Simon)</a:t>
                      </a:r>
                    </a:p>
                  </a:txBody>
                  <a:tcPr marL="68580" marR="68580" marT="0" marB="0" anchor="ctr"/>
                </a:tc>
                <a:tc>
                  <a:txBody>
                    <a:bodyPr/>
                    <a:lstStyle/>
                    <a:p>
                      <a:pPr algn="ctr">
                        <a:lnSpc>
                          <a:spcPct val="107000"/>
                        </a:lnSpc>
                        <a:spcAft>
                          <a:spcPts val="0"/>
                        </a:spcAft>
                      </a:pPr>
                      <a:r>
                        <a:rPr lang="en-IE" sz="1800" dirty="0">
                          <a:solidFill>
                            <a:schemeClr val="tx1"/>
                          </a:solidFill>
                          <a:effectLst/>
                          <a:latin typeface="+mn-lt"/>
                          <a:ea typeface="Calibri" panose="020F0502020204030204" pitchFamily="34" charset="0"/>
                          <a:cs typeface="Times New Roman"/>
                        </a:rPr>
                        <a:t>10</a:t>
                      </a:r>
                    </a:p>
                  </a:txBody>
                  <a:tcPr marL="68580" marR="68580" marT="0" marB="0" anchor="ctr"/>
                </a:tc>
                <a:tc>
                  <a:txBody>
                    <a:bodyPr/>
                    <a:lstStyle/>
                    <a:p>
                      <a:pPr algn="l">
                        <a:lnSpc>
                          <a:spcPct val="107000"/>
                        </a:lnSpc>
                        <a:spcAft>
                          <a:spcPts val="0"/>
                        </a:spcAft>
                      </a:pPr>
                      <a:r>
                        <a:rPr lang="en-GB" sz="1800" dirty="0">
                          <a:solidFill>
                            <a:schemeClr val="tx1"/>
                          </a:solidFill>
                          <a:effectLst/>
                          <a:latin typeface="+mn-lt"/>
                          <a:ea typeface="Calibri" panose="020F0502020204030204" pitchFamily="34" charset="0"/>
                          <a:cs typeface="Times New Roman"/>
                        </a:rPr>
                        <a:t>Planning permission refused. Appeal lodged to ABP 20/11/2023</a:t>
                      </a:r>
                    </a:p>
                  </a:txBody>
                  <a:tcPr marL="68580" marR="68580" marT="0" marB="0" anchor="ctr"/>
                </a:tc>
                <a:extLst>
                  <a:ext uri="{0D108BD9-81ED-4DB2-BD59-A6C34878D82A}">
                    <a16:rowId xmlns:a16="http://schemas.microsoft.com/office/drawing/2014/main" val="3883469053"/>
                  </a:ext>
                </a:extLst>
              </a:tr>
              <a:tr h="959667">
                <a:tc v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IE" sz="1800" b="1" kern="1200">
                        <a:solidFill>
                          <a:schemeClr val="lt1"/>
                        </a:solidFill>
                        <a:effectLst/>
                        <a:latin typeface="+mn-lt"/>
                        <a:ea typeface="+mn-ea"/>
                        <a:cs typeface="+mn-cs"/>
                      </a:endParaRPr>
                    </a:p>
                  </a:txBody>
                  <a:tcPr marL="68580" marR="68580" marT="0" marB="0"/>
                </a:tc>
                <a:tc>
                  <a:txBody>
                    <a:bodyPr/>
                    <a:lstStyle/>
                    <a:p>
                      <a:pPr algn="l">
                        <a:lnSpc>
                          <a:spcPct val="107000"/>
                        </a:lnSpc>
                        <a:spcAft>
                          <a:spcPts val="0"/>
                        </a:spcAft>
                      </a:pPr>
                      <a:r>
                        <a:rPr lang="en-IE" sz="1800" dirty="0" err="1">
                          <a:solidFill>
                            <a:schemeClr val="tx1"/>
                          </a:solidFill>
                          <a:effectLst/>
                          <a:latin typeface="+mn-lt"/>
                          <a:ea typeface="Calibri" panose="020F0502020204030204" pitchFamily="34" charset="0"/>
                          <a:cs typeface="Times New Roman"/>
                        </a:rPr>
                        <a:t>Deansrath</a:t>
                      </a:r>
                      <a:r>
                        <a:rPr lang="en-IE" sz="1800" dirty="0">
                          <a:solidFill>
                            <a:schemeClr val="tx1"/>
                          </a:solidFill>
                          <a:effectLst/>
                          <a:latin typeface="+mn-lt"/>
                          <a:ea typeface="Calibri" panose="020F0502020204030204" pitchFamily="34" charset="0"/>
                          <a:cs typeface="Times New Roman"/>
                        </a:rPr>
                        <a:t>/Melrose</a:t>
                      </a:r>
                    </a:p>
                  </a:txBody>
                  <a:tcPr marL="68580" marR="68580" marT="0" marB="0" anchor="ctr"/>
                </a:tc>
                <a:tc>
                  <a:txBody>
                    <a:bodyPr/>
                    <a:lstStyle/>
                    <a:p>
                      <a:pPr algn="ctr">
                        <a:lnSpc>
                          <a:spcPct val="107000"/>
                        </a:lnSpc>
                        <a:spcAft>
                          <a:spcPts val="0"/>
                        </a:spcAft>
                      </a:pPr>
                      <a:r>
                        <a:rPr lang="en-GB" sz="1800" dirty="0">
                          <a:solidFill>
                            <a:schemeClr val="tx1"/>
                          </a:solidFill>
                          <a:effectLst/>
                          <a:latin typeface="+mn-lt"/>
                          <a:ea typeface="Calibri" panose="020F0502020204030204" pitchFamily="34" charset="0"/>
                          <a:cs typeface="Times New Roman"/>
                        </a:rPr>
                        <a:t>24</a:t>
                      </a:r>
                      <a:endParaRPr lang="en-IE" sz="1800" dirty="0">
                        <a:solidFill>
                          <a:schemeClr val="tx1"/>
                        </a:solidFill>
                        <a:effectLst/>
                        <a:latin typeface="+mn-lt"/>
                        <a:ea typeface="Calibri" panose="020F0502020204030204" pitchFamily="34" charset="0"/>
                        <a:cs typeface="Times New Roman"/>
                      </a:endParaRPr>
                    </a:p>
                  </a:txBody>
                  <a:tcPr marL="68580" marR="68580" marT="0" marB="0" anchor="ctr"/>
                </a:tc>
                <a:tc>
                  <a:txBody>
                    <a:bodyPr/>
                    <a:lstStyle/>
                    <a:p>
                      <a:pPr algn="l">
                        <a:lnSpc>
                          <a:spcPct val="107000"/>
                        </a:lnSpc>
                        <a:spcAft>
                          <a:spcPts val="0"/>
                        </a:spcAft>
                      </a:pPr>
                      <a:r>
                        <a:rPr lang="en-GB" sz="1800" dirty="0">
                          <a:solidFill>
                            <a:schemeClr val="tx1"/>
                          </a:solidFill>
                          <a:effectLst/>
                          <a:latin typeface="+mn-lt"/>
                          <a:ea typeface="Calibri" panose="020F0502020204030204" pitchFamily="34" charset="0"/>
                          <a:cs typeface="Times New Roman"/>
                        </a:rPr>
                        <a:t>Scheme advertised in December 2023.</a:t>
                      </a:r>
                    </a:p>
                    <a:p>
                      <a:pPr algn="l">
                        <a:lnSpc>
                          <a:spcPct val="107000"/>
                        </a:lnSpc>
                        <a:spcAft>
                          <a:spcPts val="0"/>
                        </a:spcAft>
                      </a:pPr>
                      <a:r>
                        <a:rPr lang="en-GB" sz="1800" dirty="0">
                          <a:solidFill>
                            <a:schemeClr val="tx1"/>
                          </a:solidFill>
                          <a:effectLst/>
                          <a:latin typeface="+mn-lt"/>
                          <a:ea typeface="Calibri" panose="020F0502020204030204" pitchFamily="34" charset="0"/>
                          <a:cs typeface="Times New Roman"/>
                        </a:rPr>
                        <a:t>Tender to be advertised. Stage 1 funding application approved by DHLGH Sept 2023</a:t>
                      </a:r>
                    </a:p>
                  </a:txBody>
                  <a:tcPr marL="68580" marR="68580" marT="0" marB="0" anchor="ctr"/>
                </a:tc>
                <a:extLst>
                  <a:ext uri="{0D108BD9-81ED-4DB2-BD59-A6C34878D82A}">
                    <a16:rowId xmlns:a16="http://schemas.microsoft.com/office/drawing/2014/main" val="1201070495"/>
                  </a:ext>
                </a:extLst>
              </a:tr>
              <a:tr h="712569">
                <a:tc vMerge="1">
                  <a:txBody>
                    <a:bodyPr/>
                    <a:lstStyle/>
                    <a:p>
                      <a:pPr marL="0" algn="ctr" defTabSz="914400" rtl="0" eaLnBrk="1" latinLnBrk="0" hangingPunct="1">
                        <a:lnSpc>
                          <a:spcPct val="107000"/>
                        </a:lnSpc>
                        <a:spcAft>
                          <a:spcPts val="0"/>
                        </a:spcAft>
                      </a:pPr>
                      <a:endParaRPr lang="en-IE" sz="1800" b="1" kern="1200">
                        <a:solidFill>
                          <a:schemeClr val="lt1"/>
                        </a:solidFill>
                        <a:effectLst/>
                        <a:latin typeface="+mn-lt"/>
                        <a:ea typeface="+mn-ea"/>
                        <a:cs typeface="+mn-cs"/>
                      </a:endParaRPr>
                    </a:p>
                  </a:txBody>
                  <a:tcPr marL="68580" marR="68580" marT="0" marB="0"/>
                </a:tc>
                <a:tc>
                  <a:txBody>
                    <a:bodyPr/>
                    <a:lstStyle/>
                    <a:p>
                      <a:pPr algn="l">
                        <a:lnSpc>
                          <a:spcPct val="107000"/>
                        </a:lnSpc>
                        <a:spcAft>
                          <a:spcPts val="0"/>
                        </a:spcAft>
                      </a:pPr>
                      <a:r>
                        <a:rPr lang="en-IE" sz="1800" dirty="0">
                          <a:solidFill>
                            <a:schemeClr val="tx1"/>
                          </a:solidFill>
                          <a:effectLst/>
                          <a:latin typeface="+mn-lt"/>
                          <a:ea typeface="Calibri" panose="020F0502020204030204" pitchFamily="34" charset="0"/>
                          <a:cs typeface="Times New Roman"/>
                        </a:rPr>
                        <a:t>Oldcastle Park</a:t>
                      </a:r>
                    </a:p>
                  </a:txBody>
                  <a:tcPr marL="68580" marR="68580" marT="0" marB="0" anchor="ctr"/>
                </a:tc>
                <a:tc>
                  <a:txBody>
                    <a:bodyPr/>
                    <a:lstStyle/>
                    <a:p>
                      <a:pPr algn="ctr">
                        <a:lnSpc>
                          <a:spcPct val="107000"/>
                        </a:lnSpc>
                        <a:spcAft>
                          <a:spcPts val="0"/>
                        </a:spcAft>
                      </a:pPr>
                      <a:r>
                        <a:rPr lang="en-GB" sz="1800" dirty="0">
                          <a:solidFill>
                            <a:schemeClr val="tx1"/>
                          </a:solidFill>
                          <a:effectLst/>
                          <a:latin typeface="+mn-lt"/>
                          <a:ea typeface="Calibri" panose="020F0502020204030204" pitchFamily="34" charset="0"/>
                          <a:cs typeface="Times New Roman"/>
                        </a:rPr>
                        <a:t>130</a:t>
                      </a:r>
                      <a:endParaRPr lang="en-IE" sz="1800" dirty="0">
                        <a:solidFill>
                          <a:schemeClr val="tx1"/>
                        </a:solidFill>
                        <a:effectLst/>
                        <a:latin typeface="+mn-lt"/>
                        <a:ea typeface="Calibri" panose="020F0502020204030204" pitchFamily="34" charset="0"/>
                        <a:cs typeface="Times New Roman"/>
                      </a:endParaRPr>
                    </a:p>
                  </a:txBody>
                  <a:tcPr marL="68580" marR="68580" marT="0" marB="0" anchor="ctr"/>
                </a:tc>
                <a:tc>
                  <a:txBody>
                    <a:bodyPr/>
                    <a:lstStyle/>
                    <a:p>
                      <a:pPr algn="l">
                        <a:lnSpc>
                          <a:spcPct val="107000"/>
                        </a:lnSpc>
                        <a:spcAft>
                          <a:spcPts val="0"/>
                        </a:spcAft>
                      </a:pPr>
                      <a:r>
                        <a:rPr lang="en-GB" sz="1800" dirty="0">
                          <a:solidFill>
                            <a:schemeClr val="tx1"/>
                          </a:solidFill>
                          <a:effectLst/>
                          <a:latin typeface="+mn-lt"/>
                          <a:ea typeface="Calibri" panose="020F0502020204030204" pitchFamily="34" charset="0"/>
                          <a:cs typeface="Times New Roman"/>
                        </a:rPr>
                        <a:t>Design being progressed for planning to avail of derogation. Consultation ongoing with residents.</a:t>
                      </a:r>
                    </a:p>
                  </a:txBody>
                  <a:tcPr marL="68580" marR="68580" marT="0" marB="0" anchor="ctr"/>
                </a:tc>
                <a:extLst>
                  <a:ext uri="{0D108BD9-81ED-4DB2-BD59-A6C34878D82A}">
                    <a16:rowId xmlns:a16="http://schemas.microsoft.com/office/drawing/2014/main" val="3023854948"/>
                  </a:ext>
                </a:extLst>
              </a:tr>
              <a:tr h="811068">
                <a:tc vMerge="1">
                  <a:txBody>
                    <a:bodyPr/>
                    <a:lstStyle/>
                    <a:p>
                      <a:endParaRPr lang="en-IE"/>
                    </a:p>
                  </a:txBody>
                  <a:tcPr/>
                </a:tc>
                <a:tc>
                  <a:txBody>
                    <a:bodyPr/>
                    <a:lstStyle/>
                    <a:p>
                      <a:pPr algn="l">
                        <a:lnSpc>
                          <a:spcPct val="107000"/>
                        </a:lnSpc>
                        <a:spcAft>
                          <a:spcPts val="0"/>
                        </a:spcAft>
                      </a:pPr>
                      <a:r>
                        <a:rPr lang="en-IE" sz="1800" dirty="0">
                          <a:solidFill>
                            <a:schemeClr val="tx1"/>
                          </a:solidFill>
                          <a:effectLst/>
                          <a:latin typeface="+mn-lt"/>
                          <a:ea typeface="Calibri" panose="020F0502020204030204" pitchFamily="34" charset="0"/>
                          <a:cs typeface="Times New Roman"/>
                        </a:rPr>
                        <a:t>Alpine Heights</a:t>
                      </a:r>
                    </a:p>
                  </a:txBody>
                  <a:tcPr marL="68580" marR="68580" marT="0" marB="0" anchor="ctr"/>
                </a:tc>
                <a:tc>
                  <a:txBody>
                    <a:bodyPr/>
                    <a:lstStyle/>
                    <a:p>
                      <a:pPr algn="ctr">
                        <a:lnSpc>
                          <a:spcPct val="107000"/>
                        </a:lnSpc>
                        <a:spcAft>
                          <a:spcPts val="0"/>
                        </a:spcAft>
                      </a:pPr>
                      <a:r>
                        <a:rPr lang="en-GB" sz="1800" dirty="0">
                          <a:solidFill>
                            <a:schemeClr val="tx1"/>
                          </a:solidFill>
                          <a:effectLst/>
                          <a:latin typeface="+mn-lt"/>
                          <a:ea typeface="Calibri" panose="020F0502020204030204" pitchFamily="34" charset="0"/>
                          <a:cs typeface="Times New Roman"/>
                        </a:rPr>
                        <a:t>1</a:t>
                      </a:r>
                      <a:r>
                        <a:rPr lang="en-IE" sz="1800" dirty="0">
                          <a:solidFill>
                            <a:schemeClr val="tx1"/>
                          </a:solidFill>
                          <a:effectLst/>
                          <a:latin typeface="+mn-lt"/>
                          <a:ea typeface="Calibri" panose="020F0502020204030204" pitchFamily="34" charset="0"/>
                          <a:cs typeface="Times New Roman"/>
                        </a:rPr>
                        <a:t>3</a:t>
                      </a:r>
                    </a:p>
                  </a:txBody>
                  <a:tcPr marL="68580" marR="68580" marT="0" marB="0" anchor="ctr"/>
                </a:tc>
                <a:tc>
                  <a:txBody>
                    <a:bodyPr/>
                    <a:lstStyle/>
                    <a:p>
                      <a:pPr algn="l">
                        <a:lnSpc>
                          <a:spcPct val="107000"/>
                        </a:lnSpc>
                        <a:spcAft>
                          <a:spcPts val="0"/>
                        </a:spcAft>
                      </a:pPr>
                      <a:r>
                        <a:rPr lang="en-GB" sz="1800" dirty="0">
                          <a:solidFill>
                            <a:schemeClr val="tx1"/>
                          </a:solidFill>
                          <a:effectLst/>
                          <a:latin typeface="+mn-lt"/>
                          <a:ea typeface="Calibri" panose="020F0502020204030204" pitchFamily="34" charset="0"/>
                          <a:cs typeface="Times New Roman"/>
                        </a:rPr>
                        <a:t>Design almost complete. Update to be provided to residents directly adjoining site.</a:t>
                      </a:r>
                    </a:p>
                  </a:txBody>
                  <a:tcPr marL="68580" marR="68580" marT="0" marB="0" anchor="ctr"/>
                </a:tc>
                <a:extLst>
                  <a:ext uri="{0D108BD9-81ED-4DB2-BD59-A6C34878D82A}">
                    <a16:rowId xmlns:a16="http://schemas.microsoft.com/office/drawing/2014/main" val="2037409784"/>
                  </a:ext>
                </a:extLst>
              </a:tr>
              <a:tr h="823865">
                <a:tc vMerge="1">
                  <a:txBody>
                    <a:bodyPr/>
                    <a:lstStyle/>
                    <a:p>
                      <a:pPr marL="0" algn="ctr" defTabSz="914400" rtl="0" eaLnBrk="1" latinLnBrk="0" hangingPunct="1">
                        <a:lnSpc>
                          <a:spcPct val="107000"/>
                        </a:lnSpc>
                        <a:spcAft>
                          <a:spcPts val="0"/>
                        </a:spcAft>
                      </a:pPr>
                      <a:endParaRPr lang="en-IE" sz="1800" b="1" kern="1200">
                        <a:solidFill>
                          <a:schemeClr val="lt1"/>
                        </a:solidFill>
                        <a:effectLst/>
                        <a:latin typeface="+mn-lt"/>
                        <a:ea typeface="+mn-ea"/>
                        <a:cs typeface="+mn-cs"/>
                      </a:endParaRPr>
                    </a:p>
                  </a:txBody>
                  <a:tcPr marL="68580" marR="68580" marT="0" marB="0"/>
                </a:tc>
                <a:tc>
                  <a:txBody>
                    <a:bodyPr/>
                    <a:lstStyle/>
                    <a:p>
                      <a:pPr algn="l">
                        <a:lnSpc>
                          <a:spcPct val="107000"/>
                        </a:lnSpc>
                        <a:spcAft>
                          <a:spcPts val="0"/>
                        </a:spcAft>
                      </a:pPr>
                      <a:r>
                        <a:rPr lang="en-IE" sz="1800" dirty="0">
                          <a:solidFill>
                            <a:schemeClr val="tx1"/>
                          </a:solidFill>
                          <a:effectLst/>
                          <a:latin typeface="+mn-lt"/>
                          <a:ea typeface="Calibri" panose="020F0502020204030204" pitchFamily="34" charset="0"/>
                          <a:cs typeface="Times New Roman"/>
                        </a:rPr>
                        <a:t>Kilcarberry 2</a:t>
                      </a:r>
                    </a:p>
                  </a:txBody>
                  <a:tcPr marL="68580" marR="68580" marT="0" marB="0" anchor="ctr"/>
                </a:tc>
                <a:tc>
                  <a:txBody>
                    <a:bodyPr/>
                    <a:lstStyle/>
                    <a:p>
                      <a:pPr algn="ctr">
                        <a:lnSpc>
                          <a:spcPct val="107000"/>
                        </a:lnSpc>
                        <a:spcAft>
                          <a:spcPts val="0"/>
                        </a:spcAft>
                      </a:pPr>
                      <a:r>
                        <a:rPr lang="en-GB" sz="1800" dirty="0">
                          <a:solidFill>
                            <a:schemeClr val="tx1"/>
                          </a:solidFill>
                          <a:effectLst/>
                          <a:latin typeface="+mn-lt"/>
                          <a:ea typeface="Calibri" panose="020F0502020204030204" pitchFamily="34" charset="0"/>
                          <a:cs typeface="Times New Roman"/>
                        </a:rPr>
                        <a:t>8</a:t>
                      </a:r>
                      <a:r>
                        <a:rPr lang="en-IE" sz="1800" dirty="0">
                          <a:solidFill>
                            <a:schemeClr val="tx1"/>
                          </a:solidFill>
                          <a:effectLst/>
                          <a:latin typeface="+mn-lt"/>
                          <a:ea typeface="Calibri" panose="020F0502020204030204" pitchFamily="34" charset="0"/>
                          <a:cs typeface="Times New Roman"/>
                        </a:rPr>
                        <a:t>8</a:t>
                      </a:r>
                    </a:p>
                  </a:txBody>
                  <a:tcPr marL="68580" marR="68580" marT="0" marB="0" anchor="ctr"/>
                </a:tc>
                <a:tc>
                  <a:txBody>
                    <a:bodyPr/>
                    <a:lstStyle/>
                    <a:p>
                      <a:pPr algn="l">
                        <a:lnSpc>
                          <a:spcPct val="107000"/>
                        </a:lnSpc>
                        <a:spcAft>
                          <a:spcPts val="0"/>
                        </a:spcAft>
                      </a:pPr>
                      <a:r>
                        <a:rPr lang="en-GB" sz="1800" dirty="0">
                          <a:solidFill>
                            <a:schemeClr val="tx1"/>
                          </a:solidFill>
                          <a:effectLst/>
                          <a:latin typeface="+mn-lt"/>
                          <a:ea typeface="Calibri" panose="020F0502020204030204" pitchFamily="34" charset="0"/>
                          <a:cs typeface="Times New Roman"/>
                        </a:rPr>
                        <a:t>Scheme to be advertised in Dec 2023</a:t>
                      </a:r>
                      <a:endParaRPr lang="en-IE" sz="1800" dirty="0">
                        <a:solidFill>
                          <a:schemeClr val="tx1"/>
                        </a:solidFill>
                        <a:effectLst/>
                        <a:latin typeface="+mn-lt"/>
                        <a:ea typeface="Calibri" panose="020F0502020204030204" pitchFamily="34" charset="0"/>
                        <a:cs typeface="Times New Roman"/>
                      </a:endParaRPr>
                    </a:p>
                  </a:txBody>
                  <a:tcPr marL="68580" marR="68580" marT="0" marB="0" anchor="ctr"/>
                </a:tc>
                <a:extLst>
                  <a:ext uri="{0D108BD9-81ED-4DB2-BD59-A6C34878D82A}">
                    <a16:rowId xmlns:a16="http://schemas.microsoft.com/office/drawing/2014/main" val="2285468337"/>
                  </a:ext>
                </a:extLst>
              </a:tr>
            </a:tbl>
          </a:graphicData>
        </a:graphic>
      </p:graphicFrame>
      <p:sp>
        <p:nvSpPr>
          <p:cNvPr id="6" name="Rectangle 1">
            <a:extLst>
              <a:ext uri="{FF2B5EF4-FFF2-40B4-BE49-F238E27FC236}">
                <a16:creationId xmlns:a16="http://schemas.microsoft.com/office/drawing/2014/main" id="{E028F6A9-9B4B-4695-AE1F-2BA67091E1AD}"/>
              </a:ext>
            </a:extLst>
          </p:cNvPr>
          <p:cNvSpPr>
            <a:spLocks noChangeArrowheads="1"/>
          </p:cNvSpPr>
          <p:nvPr/>
        </p:nvSpPr>
        <p:spPr bwMode="auto">
          <a:xfrm>
            <a:off x="-475996" y="39735"/>
            <a:ext cx="1314399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E"/>
          </a:p>
        </p:txBody>
      </p:sp>
      <p:graphicFrame>
        <p:nvGraphicFramePr>
          <p:cNvPr id="8" name="Table 7">
            <a:extLst>
              <a:ext uri="{FF2B5EF4-FFF2-40B4-BE49-F238E27FC236}">
                <a16:creationId xmlns:a16="http://schemas.microsoft.com/office/drawing/2014/main" id="{177E60D5-E9EA-44CC-94CF-AC177292229B}"/>
              </a:ext>
            </a:extLst>
          </p:cNvPr>
          <p:cNvGraphicFramePr>
            <a:graphicFrameLocks noGrp="1"/>
          </p:cNvGraphicFramePr>
          <p:nvPr>
            <p:extLst>
              <p:ext uri="{D42A27DB-BD31-4B8C-83A1-F6EECF244321}">
                <p14:modId xmlns:p14="http://schemas.microsoft.com/office/powerpoint/2010/main" val="965297417"/>
              </p:ext>
            </p:extLst>
          </p:nvPr>
        </p:nvGraphicFramePr>
        <p:xfrm>
          <a:off x="481584" y="69064"/>
          <a:ext cx="11204448" cy="558314"/>
        </p:xfrm>
        <a:graphic>
          <a:graphicData uri="http://schemas.openxmlformats.org/drawingml/2006/table">
            <a:tbl>
              <a:tblPr firstRow="1" bandRow="1">
                <a:tableStyleId>{5C22544A-7EE6-4342-B048-85BDC9FD1C3A}</a:tableStyleId>
              </a:tblPr>
              <a:tblGrid>
                <a:gridCol w="11204448">
                  <a:extLst>
                    <a:ext uri="{9D8B030D-6E8A-4147-A177-3AD203B41FA5}">
                      <a16:colId xmlns:a16="http://schemas.microsoft.com/office/drawing/2014/main" val="3504224004"/>
                    </a:ext>
                  </a:extLst>
                </a:gridCol>
              </a:tblGrid>
              <a:tr h="552017">
                <a:tc>
                  <a:txBody>
                    <a:bodyPr/>
                    <a:lstStyle/>
                    <a:p>
                      <a:pPr algn="ctr"/>
                      <a:r>
                        <a:rPr lang="en-GB" sz="2800" b="1" kern="1200">
                          <a:solidFill>
                            <a:schemeClr val="lt1"/>
                          </a:solidFill>
                          <a:latin typeface="+mn-lt"/>
                          <a:ea typeface="+mn-ea"/>
                          <a:cs typeface="+mn-cs"/>
                        </a:rPr>
                        <a:t>Approved/Proposed </a:t>
                      </a:r>
                      <a:r>
                        <a:rPr lang="en-IE" sz="2800" b="1" kern="1200">
                          <a:solidFill>
                            <a:schemeClr val="lt1"/>
                          </a:solidFill>
                          <a:latin typeface="+mn-lt"/>
                          <a:ea typeface="+mn-ea"/>
                          <a:cs typeface="+mn-cs"/>
                        </a:rPr>
                        <a:t>Developments by LEA </a:t>
                      </a:r>
                      <a:endParaRPr lang="en-GB" sz="2800" b="1" kern="1200">
                        <a:solidFill>
                          <a:schemeClr val="lt1"/>
                        </a:solidFill>
                        <a:latin typeface="+mn-lt"/>
                        <a:ea typeface="+mn-ea"/>
                        <a:cs typeface="+mn-cs"/>
                      </a:endParaRPr>
                    </a:p>
                  </a:txBody>
                  <a:tcPr marL="131594" marR="131594" marT="65797" marB="65797" anchor="ctr"/>
                </a:tc>
                <a:extLst>
                  <a:ext uri="{0D108BD9-81ED-4DB2-BD59-A6C34878D82A}">
                    <a16:rowId xmlns:a16="http://schemas.microsoft.com/office/drawing/2014/main" val="1195735012"/>
                  </a:ext>
                </a:extLst>
              </a:tr>
            </a:tbl>
          </a:graphicData>
        </a:graphic>
      </p:graphicFrame>
    </p:spTree>
    <p:extLst>
      <p:ext uri="{BB962C8B-B14F-4D97-AF65-F5344CB8AC3E}">
        <p14:creationId xmlns:p14="http://schemas.microsoft.com/office/powerpoint/2010/main" val="1635109811"/>
      </p:ext>
    </p:extLst>
  </p:cSld>
  <p:clrMapOvr>
    <a:masterClrMapping/>
  </p:clrMapOvr>
  <mc:AlternateContent xmlns:mc="http://schemas.openxmlformats.org/markup-compatibility/2006" xmlns:p14="http://schemas.microsoft.com/office/powerpoint/2010/main">
    <mc:Choice Requires="p14">
      <p:transition spd="slow" p14:dur="2000" advTm="125874"/>
    </mc:Choice>
    <mc:Fallback xmlns="">
      <p:transition spd="slow" advTm="12587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10F7F07-155D-406B-934B-DCBA6E482D2F}"/>
              </a:ext>
            </a:extLst>
          </p:cNvPr>
          <p:cNvGraphicFramePr>
            <a:graphicFrameLocks noGrp="1"/>
          </p:cNvGraphicFramePr>
          <p:nvPr>
            <p:ph idx="1"/>
            <p:extLst>
              <p:ext uri="{D42A27DB-BD31-4B8C-83A1-F6EECF244321}">
                <p14:modId xmlns:p14="http://schemas.microsoft.com/office/powerpoint/2010/main" val="2097140037"/>
              </p:ext>
            </p:extLst>
          </p:nvPr>
        </p:nvGraphicFramePr>
        <p:xfrm>
          <a:off x="507999" y="775855"/>
          <a:ext cx="11178033" cy="3301546"/>
        </p:xfrm>
        <a:graphic>
          <a:graphicData uri="http://schemas.openxmlformats.org/drawingml/2006/table">
            <a:tbl>
              <a:tblPr firstRow="1" firstCol="1" bandRow="1">
                <a:tableStyleId>{5C22544A-7EE6-4342-B048-85BDC9FD1C3A}</a:tableStyleId>
              </a:tblPr>
              <a:tblGrid>
                <a:gridCol w="3036998">
                  <a:extLst>
                    <a:ext uri="{9D8B030D-6E8A-4147-A177-3AD203B41FA5}">
                      <a16:colId xmlns:a16="http://schemas.microsoft.com/office/drawing/2014/main" val="751538591"/>
                    </a:ext>
                  </a:extLst>
                </a:gridCol>
                <a:gridCol w="3166138">
                  <a:extLst>
                    <a:ext uri="{9D8B030D-6E8A-4147-A177-3AD203B41FA5}">
                      <a16:colId xmlns:a16="http://schemas.microsoft.com/office/drawing/2014/main" val="2355071067"/>
                    </a:ext>
                  </a:extLst>
                </a:gridCol>
                <a:gridCol w="651602">
                  <a:extLst>
                    <a:ext uri="{9D8B030D-6E8A-4147-A177-3AD203B41FA5}">
                      <a16:colId xmlns:a16="http://schemas.microsoft.com/office/drawing/2014/main" val="1908276548"/>
                    </a:ext>
                  </a:extLst>
                </a:gridCol>
                <a:gridCol w="4323295">
                  <a:extLst>
                    <a:ext uri="{9D8B030D-6E8A-4147-A177-3AD203B41FA5}">
                      <a16:colId xmlns:a16="http://schemas.microsoft.com/office/drawing/2014/main" val="804629682"/>
                    </a:ext>
                  </a:extLst>
                </a:gridCol>
              </a:tblGrid>
              <a:tr h="943767">
                <a:tc>
                  <a:txBody>
                    <a:bodyPr/>
                    <a:lstStyle/>
                    <a:p>
                      <a:pPr algn="ctr">
                        <a:lnSpc>
                          <a:spcPct val="107000"/>
                        </a:lnSpc>
                        <a:spcAft>
                          <a:spcPts val="0"/>
                        </a:spcAft>
                      </a:pPr>
                      <a:r>
                        <a:rPr lang="en-IE" sz="1800" dirty="0">
                          <a:effectLst/>
                          <a:latin typeface="+mn-lt"/>
                        </a:rPr>
                        <a:t>LEA</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E" sz="1800">
                          <a:effectLst/>
                          <a:latin typeface="+mn-lt"/>
                          <a:ea typeface="Calibri" panose="020F0502020204030204" pitchFamily="34" charset="0"/>
                          <a:cs typeface="Times New Roman" panose="02020603050405020304" pitchFamily="18" charset="0"/>
                        </a:rPr>
                        <a:t>Site</a:t>
                      </a:r>
                    </a:p>
                  </a:txBody>
                  <a:tcPr marL="68580" marR="68580" marT="0" marB="0"/>
                </a:tc>
                <a:tc>
                  <a:txBody>
                    <a:bodyPr/>
                    <a:lstStyle/>
                    <a:p>
                      <a:pPr algn="ctr">
                        <a:lnSpc>
                          <a:spcPct val="107000"/>
                        </a:lnSpc>
                        <a:spcAft>
                          <a:spcPts val="0"/>
                        </a:spcAft>
                      </a:pPr>
                      <a:r>
                        <a:rPr lang="en-IE" sz="1800">
                          <a:effectLst/>
                          <a:latin typeface="+mn-lt"/>
                        </a:rPr>
                        <a:t>No.</a:t>
                      </a:r>
                      <a:endParaRPr lang="en-IE"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E" sz="1800">
                          <a:effectLst/>
                          <a:latin typeface="+mn-lt"/>
                        </a:rPr>
                        <a:t>Update</a:t>
                      </a:r>
                      <a:endParaRPr lang="en-IE" sz="18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7031813"/>
                  </a:ext>
                </a:extLst>
              </a:tr>
              <a:tr h="747719">
                <a:tc rowSpan="3">
                  <a:txBody>
                    <a:bodyPr/>
                    <a:lstStyle/>
                    <a:p>
                      <a:pPr marL="0" algn="ctr" defTabSz="914400" rtl="0" eaLnBrk="1" latinLnBrk="0" hangingPunct="1">
                        <a:lnSpc>
                          <a:spcPct val="107000"/>
                        </a:lnSpc>
                        <a:spcAft>
                          <a:spcPts val="0"/>
                        </a:spcAft>
                      </a:pPr>
                      <a:endParaRPr lang="en-IE" sz="1800" b="1" kern="1200" dirty="0">
                        <a:solidFill>
                          <a:schemeClr val="lt1"/>
                        </a:solidFill>
                        <a:effectLst/>
                        <a:latin typeface="+mn-lt"/>
                        <a:ea typeface="+mn-ea"/>
                        <a:cs typeface="+mn-cs"/>
                      </a:endParaRPr>
                    </a:p>
                    <a:p>
                      <a:pPr marL="0" algn="ctr" defTabSz="914400" rtl="0" eaLnBrk="1" latinLnBrk="0" hangingPunct="1">
                        <a:lnSpc>
                          <a:spcPct val="107000"/>
                        </a:lnSpc>
                        <a:spcAft>
                          <a:spcPts val="0"/>
                        </a:spcAft>
                      </a:pPr>
                      <a:endParaRPr lang="en-IE" sz="1800" b="1" kern="1200" dirty="0">
                        <a:solidFill>
                          <a:schemeClr val="lt1"/>
                        </a:solidFill>
                        <a:effectLst/>
                        <a:latin typeface="+mn-lt"/>
                        <a:ea typeface="+mn-ea"/>
                        <a:cs typeface="+mn-cs"/>
                      </a:endParaRPr>
                    </a:p>
                    <a:p>
                      <a:pPr marL="0" algn="ctr" defTabSz="914400" rtl="0" eaLnBrk="1" latinLnBrk="0" hangingPunct="1">
                        <a:lnSpc>
                          <a:spcPct val="107000"/>
                        </a:lnSpc>
                        <a:spcAft>
                          <a:spcPts val="0"/>
                        </a:spcAft>
                      </a:pPr>
                      <a:r>
                        <a:rPr lang="en-IE" sz="1800" b="1" kern="1200" dirty="0">
                          <a:solidFill>
                            <a:schemeClr val="lt1"/>
                          </a:solidFill>
                          <a:effectLst/>
                          <a:latin typeface="+mn-lt"/>
                          <a:ea typeface="+mn-ea"/>
                          <a:cs typeface="+mn-cs"/>
                        </a:rPr>
                        <a:t>Clondalkin</a:t>
                      </a: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b="0" dirty="0">
                          <a:solidFill>
                            <a:schemeClr val="tx1"/>
                          </a:solidFill>
                          <a:latin typeface="+mn-lt"/>
                        </a:rPr>
                        <a:t>Gordon Pk/Clondalkin Rugby Club (Pt V)</a:t>
                      </a:r>
                    </a:p>
                  </a:txBody>
                  <a:tcPr marL="68580" marR="68580" marT="0" marB="0"/>
                </a:tc>
                <a:tc>
                  <a:txBody>
                    <a:bodyPr/>
                    <a:lstStyle/>
                    <a:p>
                      <a:pPr algn="l">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7</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dirty="0">
                          <a:effectLst/>
                          <a:latin typeface="+mn-lt"/>
                          <a:ea typeface="Calibri" panose="020F0502020204030204" pitchFamily="34" charset="0"/>
                          <a:cs typeface="Times New Roman" panose="02020603050405020304" pitchFamily="18" charset="0"/>
                        </a:rPr>
                        <a:t>Part V agreed. Delivery in 2024</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0978565"/>
                  </a:ext>
                </a:extLst>
              </a:tr>
              <a:tr h="768337">
                <a:tc vMerge="1">
                  <a:txBody>
                    <a:bodyPr/>
                    <a:lstStyle/>
                    <a:p>
                      <a:pPr marL="0" algn="ctr" defTabSz="914400" rtl="0" eaLnBrk="1" latinLnBrk="0" hangingPunct="1">
                        <a:lnSpc>
                          <a:spcPct val="107000"/>
                        </a:lnSpc>
                        <a:spcAft>
                          <a:spcPts val="0"/>
                        </a:spcAft>
                      </a:pPr>
                      <a:endParaRPr lang="en-IE" sz="1800" b="1" kern="1200">
                        <a:solidFill>
                          <a:schemeClr val="lt1"/>
                        </a:solidFill>
                        <a:effectLst/>
                        <a:latin typeface="+mn-lt"/>
                        <a:ea typeface="+mn-ea"/>
                        <a:cs typeface="+mn-cs"/>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b="0" dirty="0">
                          <a:solidFill>
                            <a:schemeClr val="tx1"/>
                          </a:solidFill>
                          <a:latin typeface="+mn-lt"/>
                        </a:rPr>
                        <a:t>Parklands Ph1 Citywest</a:t>
                      </a:r>
                    </a:p>
                  </a:txBody>
                  <a:tcPr marL="68580" marR="68580" marT="0" marB="0"/>
                </a:tc>
                <a:tc>
                  <a:txBody>
                    <a:bodyPr/>
                    <a:lstStyle/>
                    <a:p>
                      <a:pPr algn="l">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23</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Part V agreed. Delivered 2023</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0554981"/>
                  </a:ext>
                </a:extLst>
              </a:tr>
              <a:tr h="841723">
                <a:tc vMerge="1">
                  <a:txBody>
                    <a:bodyPr/>
                    <a:lstStyle/>
                    <a:p>
                      <a:pPr marL="0" algn="ctr" defTabSz="914400" rtl="0" eaLnBrk="1" latinLnBrk="0" hangingPunct="1">
                        <a:lnSpc>
                          <a:spcPct val="107000"/>
                        </a:lnSpc>
                        <a:spcAft>
                          <a:spcPts val="0"/>
                        </a:spcAft>
                      </a:pPr>
                      <a:endParaRPr lang="en-IE" sz="1800" b="1" kern="1200" dirty="0">
                        <a:solidFill>
                          <a:schemeClr val="lt1"/>
                        </a:solidFill>
                        <a:effectLst/>
                        <a:latin typeface="+mn-lt"/>
                        <a:ea typeface="+mn-ea"/>
                        <a:cs typeface="+mn-cs"/>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b="0" dirty="0">
                          <a:solidFill>
                            <a:schemeClr val="tx1"/>
                          </a:solidFill>
                          <a:latin typeface="+mn-lt"/>
                        </a:rPr>
                        <a:t>St Finians Way, Newcastle</a:t>
                      </a:r>
                    </a:p>
                  </a:txBody>
                  <a:tcPr marL="68580" marR="68580" marT="0" marB="0"/>
                </a:tc>
                <a:tc>
                  <a:txBody>
                    <a:bodyPr/>
                    <a:lstStyle/>
                    <a:p>
                      <a:pPr algn="l">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1</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dirty="0">
                          <a:effectLst/>
                          <a:latin typeface="+mn-lt"/>
                          <a:ea typeface="Calibri" panose="020F0502020204030204" pitchFamily="34" charset="0"/>
                          <a:cs typeface="Times New Roman" panose="02020603050405020304" pitchFamily="18" charset="0"/>
                        </a:rPr>
                        <a:t>On site. Part V to be agreed/delivery estimated from 2024</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2757772"/>
                  </a:ext>
                </a:extLst>
              </a:tr>
            </a:tbl>
          </a:graphicData>
        </a:graphic>
      </p:graphicFrame>
      <p:sp>
        <p:nvSpPr>
          <p:cNvPr id="6" name="Rectangle 1">
            <a:extLst>
              <a:ext uri="{FF2B5EF4-FFF2-40B4-BE49-F238E27FC236}">
                <a16:creationId xmlns:a16="http://schemas.microsoft.com/office/drawing/2014/main" id="{E028F6A9-9B4B-4695-AE1F-2BA67091E1AD}"/>
              </a:ext>
            </a:extLst>
          </p:cNvPr>
          <p:cNvSpPr>
            <a:spLocks noChangeArrowheads="1"/>
          </p:cNvSpPr>
          <p:nvPr/>
        </p:nvSpPr>
        <p:spPr bwMode="auto">
          <a:xfrm>
            <a:off x="-475996" y="39735"/>
            <a:ext cx="1314399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E"/>
          </a:p>
        </p:txBody>
      </p:sp>
      <p:graphicFrame>
        <p:nvGraphicFramePr>
          <p:cNvPr id="8" name="Table 7">
            <a:extLst>
              <a:ext uri="{FF2B5EF4-FFF2-40B4-BE49-F238E27FC236}">
                <a16:creationId xmlns:a16="http://schemas.microsoft.com/office/drawing/2014/main" id="{177E60D5-E9EA-44CC-94CF-AC177292229B}"/>
              </a:ext>
            </a:extLst>
          </p:cNvPr>
          <p:cNvGraphicFramePr>
            <a:graphicFrameLocks noGrp="1"/>
          </p:cNvGraphicFramePr>
          <p:nvPr/>
        </p:nvGraphicFramePr>
        <p:xfrm>
          <a:off x="508000" y="69064"/>
          <a:ext cx="11178032" cy="587643"/>
        </p:xfrm>
        <a:graphic>
          <a:graphicData uri="http://schemas.openxmlformats.org/drawingml/2006/table">
            <a:tbl>
              <a:tblPr firstRow="1" bandRow="1">
                <a:tableStyleId>{5C22544A-7EE6-4342-B048-85BDC9FD1C3A}</a:tableStyleId>
              </a:tblPr>
              <a:tblGrid>
                <a:gridCol w="11178032">
                  <a:extLst>
                    <a:ext uri="{9D8B030D-6E8A-4147-A177-3AD203B41FA5}">
                      <a16:colId xmlns:a16="http://schemas.microsoft.com/office/drawing/2014/main" val="3504224004"/>
                    </a:ext>
                  </a:extLst>
                </a:gridCol>
              </a:tblGrid>
              <a:tr h="587643">
                <a:tc>
                  <a:txBody>
                    <a:bodyPr/>
                    <a:lstStyle/>
                    <a:p>
                      <a:pPr algn="ctr"/>
                      <a:r>
                        <a:rPr lang="en-GB" sz="2800" b="1" kern="1200" dirty="0">
                          <a:solidFill>
                            <a:schemeClr val="lt1"/>
                          </a:solidFill>
                          <a:latin typeface="+mn-lt"/>
                          <a:ea typeface="+mn-ea"/>
                          <a:cs typeface="+mn-cs"/>
                        </a:rPr>
                        <a:t>Part V Agreements</a:t>
                      </a:r>
                    </a:p>
                  </a:txBody>
                  <a:tcPr marL="131594" marR="131594" marT="65797" marB="65797" anchor="ctr"/>
                </a:tc>
                <a:extLst>
                  <a:ext uri="{0D108BD9-81ED-4DB2-BD59-A6C34878D82A}">
                    <a16:rowId xmlns:a16="http://schemas.microsoft.com/office/drawing/2014/main" val="1195735012"/>
                  </a:ext>
                </a:extLst>
              </a:tr>
            </a:tbl>
          </a:graphicData>
        </a:graphic>
      </p:graphicFrame>
      <p:graphicFrame>
        <p:nvGraphicFramePr>
          <p:cNvPr id="10" name="Table 9">
            <a:extLst>
              <a:ext uri="{FF2B5EF4-FFF2-40B4-BE49-F238E27FC236}">
                <a16:creationId xmlns:a16="http://schemas.microsoft.com/office/drawing/2014/main" id="{7704EF49-DEC3-A617-FF65-60A904DF5C37}"/>
              </a:ext>
            </a:extLst>
          </p:cNvPr>
          <p:cNvGraphicFramePr>
            <a:graphicFrameLocks noGrp="1"/>
          </p:cNvGraphicFramePr>
          <p:nvPr>
            <p:extLst>
              <p:ext uri="{D42A27DB-BD31-4B8C-83A1-F6EECF244321}">
                <p14:modId xmlns:p14="http://schemas.microsoft.com/office/powerpoint/2010/main" val="3882852038"/>
              </p:ext>
            </p:extLst>
          </p:nvPr>
        </p:nvGraphicFramePr>
        <p:xfrm>
          <a:off x="506984" y="4077401"/>
          <a:ext cx="11177018" cy="2308354"/>
        </p:xfrm>
        <a:graphic>
          <a:graphicData uri="http://schemas.openxmlformats.org/drawingml/2006/table">
            <a:tbl>
              <a:tblPr firstRow="1" firstCol="1" bandRow="1">
                <a:tableStyleId>{5C22544A-7EE6-4342-B048-85BDC9FD1C3A}</a:tableStyleId>
              </a:tblPr>
              <a:tblGrid>
                <a:gridCol w="3046631">
                  <a:extLst>
                    <a:ext uri="{9D8B030D-6E8A-4147-A177-3AD203B41FA5}">
                      <a16:colId xmlns:a16="http://schemas.microsoft.com/office/drawing/2014/main" val="3477852523"/>
                    </a:ext>
                  </a:extLst>
                </a:gridCol>
                <a:gridCol w="3176181">
                  <a:extLst>
                    <a:ext uri="{9D8B030D-6E8A-4147-A177-3AD203B41FA5}">
                      <a16:colId xmlns:a16="http://schemas.microsoft.com/office/drawing/2014/main" val="1552674108"/>
                    </a:ext>
                  </a:extLst>
                </a:gridCol>
                <a:gridCol w="653669">
                  <a:extLst>
                    <a:ext uri="{9D8B030D-6E8A-4147-A177-3AD203B41FA5}">
                      <a16:colId xmlns:a16="http://schemas.microsoft.com/office/drawing/2014/main" val="565317569"/>
                    </a:ext>
                  </a:extLst>
                </a:gridCol>
                <a:gridCol w="4300537">
                  <a:extLst>
                    <a:ext uri="{9D8B030D-6E8A-4147-A177-3AD203B41FA5}">
                      <a16:colId xmlns:a16="http://schemas.microsoft.com/office/drawing/2014/main" val="2918512023"/>
                    </a:ext>
                  </a:extLst>
                </a:gridCol>
              </a:tblGrid>
              <a:tr h="956474">
                <a:tc rowSpan="2">
                  <a:txBody>
                    <a:bodyPr/>
                    <a:lstStyle/>
                    <a:p>
                      <a:pPr marL="0" algn="ctr" defTabSz="914400" rtl="0" eaLnBrk="1" latinLnBrk="0" hangingPunct="1">
                        <a:lnSpc>
                          <a:spcPct val="107000"/>
                        </a:lnSpc>
                        <a:spcAft>
                          <a:spcPts val="0"/>
                        </a:spcAft>
                      </a:pPr>
                      <a:endParaRPr lang="en-IE" sz="1800" b="1" kern="1200" dirty="0">
                        <a:solidFill>
                          <a:schemeClr val="lt1"/>
                        </a:solidFill>
                        <a:effectLst/>
                        <a:latin typeface="+mn-lt"/>
                        <a:ea typeface="+mn-ea"/>
                        <a:cs typeface="+mn-cs"/>
                      </a:endParaRPr>
                    </a:p>
                  </a:txBody>
                  <a:tcPr marL="68580" marR="68580" marT="0" marB="0"/>
                </a:tc>
                <a:tc>
                  <a:txBody>
                    <a:bodyPr/>
                    <a:lstStyle/>
                    <a:p>
                      <a:pPr marL="0" algn="l" defTabSz="914400" rtl="0" eaLnBrk="1" fontAlgn="b" latinLnBrk="0" hangingPunct="1">
                        <a:lnSpc>
                          <a:spcPct val="107000"/>
                        </a:lnSpc>
                        <a:spcAft>
                          <a:spcPts val="0"/>
                        </a:spcAft>
                      </a:pPr>
                      <a:r>
                        <a:rPr lang="en-GB" sz="1800" b="0" kern="1200" dirty="0">
                          <a:solidFill>
                            <a:schemeClr val="tx1"/>
                          </a:solidFill>
                          <a:effectLst/>
                          <a:latin typeface="+mn-lt"/>
                          <a:ea typeface="+mn-ea"/>
                          <a:cs typeface="Times New Roman" panose="02020603050405020304" pitchFamily="18" charset="0"/>
                        </a:rPr>
                        <a:t>Watery Lane</a:t>
                      </a:r>
                    </a:p>
                  </a:txBody>
                  <a:tcPr marL="9525" marR="9525" marT="9525" marB="0" anchor="ctr">
                    <a:solidFill>
                      <a:schemeClr val="accent1">
                        <a:lumMod val="20000"/>
                        <a:lumOff val="80000"/>
                      </a:schemeClr>
                    </a:solidFill>
                  </a:tcPr>
                </a:tc>
                <a:tc>
                  <a:txBody>
                    <a:bodyPr/>
                    <a:lstStyle/>
                    <a:p>
                      <a:pPr algn="l">
                        <a:lnSpc>
                          <a:spcPct val="107000"/>
                        </a:lnSpc>
                        <a:spcAft>
                          <a:spcPts val="0"/>
                        </a:spcAft>
                      </a:pPr>
                      <a:r>
                        <a:rPr lang="en-GB" sz="1800" b="0" dirty="0">
                          <a:solidFill>
                            <a:schemeClr val="tx1"/>
                          </a:solidFill>
                          <a:effectLst/>
                          <a:latin typeface="+mn-lt"/>
                          <a:ea typeface="Calibri" panose="020F0502020204030204" pitchFamily="34" charset="0"/>
                          <a:cs typeface="Times New Roman" panose="02020603050405020304" pitchFamily="18" charset="0"/>
                        </a:rPr>
                        <a:t>6</a:t>
                      </a:r>
                      <a:endParaRPr lang="en-IE"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tc>
                  <a:txBody>
                    <a:bodyPr/>
                    <a:lstStyle/>
                    <a:p>
                      <a:pPr algn="l">
                        <a:lnSpc>
                          <a:spcPct val="107000"/>
                        </a:lnSpc>
                        <a:spcAft>
                          <a:spcPts val="0"/>
                        </a:spcAft>
                      </a:pPr>
                      <a:r>
                        <a:rPr lang="en-GB" sz="1800" b="0" dirty="0">
                          <a:solidFill>
                            <a:schemeClr val="tx1"/>
                          </a:solidFill>
                          <a:effectLst/>
                          <a:latin typeface="+mn-lt"/>
                          <a:ea typeface="Calibri" panose="020F0502020204030204" pitchFamily="34" charset="0"/>
                          <a:cs typeface="Times New Roman" panose="02020603050405020304" pitchFamily="18" charset="0"/>
                        </a:rPr>
                        <a:t>Negotiations ongoing </a:t>
                      </a:r>
                      <a:endParaRPr lang="en-IE"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ctr">
                    <a:solidFill>
                      <a:schemeClr val="accent1">
                        <a:lumMod val="20000"/>
                        <a:lumOff val="80000"/>
                      </a:schemeClr>
                    </a:solidFill>
                  </a:tcPr>
                </a:tc>
                <a:extLst>
                  <a:ext uri="{0D108BD9-81ED-4DB2-BD59-A6C34878D82A}">
                    <a16:rowId xmlns:a16="http://schemas.microsoft.com/office/drawing/2014/main" val="467541059"/>
                  </a:ext>
                </a:extLst>
              </a:tr>
              <a:tr h="1351880">
                <a:tc vMerge="1">
                  <a:txBody>
                    <a:bodyPr/>
                    <a:lstStyle/>
                    <a:p>
                      <a:pPr marL="0" algn="ctr" defTabSz="914400" rtl="0" eaLnBrk="1" latinLnBrk="0" hangingPunct="1">
                        <a:lnSpc>
                          <a:spcPct val="107000"/>
                        </a:lnSpc>
                        <a:spcAft>
                          <a:spcPts val="0"/>
                        </a:spcAft>
                      </a:pPr>
                      <a:endParaRPr lang="en-IE" sz="1800" b="1" kern="1200">
                        <a:solidFill>
                          <a:schemeClr val="lt1"/>
                        </a:solidFill>
                        <a:effectLst/>
                        <a:latin typeface="+mn-lt"/>
                        <a:ea typeface="+mn-ea"/>
                        <a:cs typeface="+mn-cs"/>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b="0" dirty="0">
                          <a:solidFill>
                            <a:schemeClr val="tx1"/>
                          </a:solidFill>
                          <a:latin typeface="+mn-lt"/>
                        </a:rPr>
                        <a:t>Clonburris Private (Pt V)</a:t>
                      </a:r>
                    </a:p>
                  </a:txBody>
                  <a:tcPr marL="68580" marR="68580" marT="0" marB="0" anchor="ctr"/>
                </a:tc>
                <a:tc>
                  <a:txBody>
                    <a:bodyPr/>
                    <a:lstStyle/>
                    <a:p>
                      <a:pPr algn="l">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100+</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dirty="0">
                          <a:effectLst/>
                          <a:latin typeface="+mn-lt"/>
                          <a:ea typeface="Calibri" panose="020F0502020204030204" pitchFamily="34" charset="0"/>
                          <a:cs typeface="Times New Roman" panose="02020603050405020304" pitchFamily="18" charset="0"/>
                        </a:rPr>
                        <a:t>On site. Part V to be agreed/delivery estimated from 2024</a:t>
                      </a:r>
                      <a:endParaRPr lang="en-IE"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91331877"/>
                  </a:ext>
                </a:extLst>
              </a:tr>
            </a:tbl>
          </a:graphicData>
        </a:graphic>
      </p:graphicFrame>
    </p:spTree>
    <p:extLst>
      <p:ext uri="{BB962C8B-B14F-4D97-AF65-F5344CB8AC3E}">
        <p14:creationId xmlns:p14="http://schemas.microsoft.com/office/powerpoint/2010/main" val="742142678"/>
      </p:ext>
    </p:extLst>
  </p:cSld>
  <p:clrMapOvr>
    <a:masterClrMapping/>
  </p:clrMapOvr>
  <mc:AlternateContent xmlns:mc="http://schemas.openxmlformats.org/markup-compatibility/2006" xmlns:p14="http://schemas.microsoft.com/office/powerpoint/2010/main">
    <mc:Choice Requires="p14">
      <p:transition spd="slow" p14:dur="2000" advTm="125874"/>
    </mc:Choice>
    <mc:Fallback xmlns="">
      <p:transition spd="slow" advTm="12587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9BE810DD-FEB3-51BB-47C5-166676BBEE88}"/>
              </a:ext>
            </a:extLst>
          </p:cNvPr>
          <p:cNvGraphicFramePr>
            <a:graphicFrameLocks noGrp="1"/>
          </p:cNvGraphicFramePr>
          <p:nvPr>
            <p:ph idx="1"/>
          </p:nvPr>
        </p:nvGraphicFramePr>
        <p:xfrm>
          <a:off x="0" y="0"/>
          <a:ext cx="12192000" cy="6857998"/>
        </p:xfrm>
        <a:graphic>
          <a:graphicData uri="http://schemas.openxmlformats.org/drawingml/2006/table">
            <a:tbl>
              <a:tblPr firstRow="1" bandRow="1">
                <a:tableStyleId>{5C22544A-7EE6-4342-B048-85BDC9FD1C3A}</a:tableStyleId>
              </a:tblPr>
              <a:tblGrid>
                <a:gridCol w="12192000">
                  <a:extLst>
                    <a:ext uri="{9D8B030D-6E8A-4147-A177-3AD203B41FA5}">
                      <a16:colId xmlns:a16="http://schemas.microsoft.com/office/drawing/2014/main" val="2402918840"/>
                    </a:ext>
                  </a:extLst>
                </a:gridCol>
              </a:tblGrid>
              <a:tr h="534612">
                <a:tc>
                  <a:txBody>
                    <a:bodyPr/>
                    <a:lstStyle/>
                    <a:p>
                      <a:pPr algn="ctr"/>
                      <a:r>
                        <a:rPr lang="en-GB" sz="2800"/>
                        <a:t>SDCC-owned Large Sites</a:t>
                      </a:r>
                      <a:endParaRPr lang="en-IE" sz="2800"/>
                    </a:p>
                  </a:txBody>
                  <a:tcPr/>
                </a:tc>
                <a:extLst>
                  <a:ext uri="{0D108BD9-81ED-4DB2-BD59-A6C34878D82A}">
                    <a16:rowId xmlns:a16="http://schemas.microsoft.com/office/drawing/2014/main" val="3798455129"/>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err="1"/>
                        <a:t>Kilcarbery</a:t>
                      </a:r>
                      <a:r>
                        <a:rPr lang="en-GB" b="1"/>
                        <a:t>: </a:t>
                      </a:r>
                      <a:r>
                        <a:rPr lang="en-GB"/>
                        <a:t>1,034 homes with 30% social (310 homes)</a:t>
                      </a:r>
                      <a:endParaRPr lang="en-IE"/>
                    </a:p>
                  </a:txBody>
                  <a:tcPr/>
                </a:tc>
                <a:extLst>
                  <a:ext uri="{0D108BD9-81ED-4DB2-BD59-A6C34878D82A}">
                    <a16:rowId xmlns:a16="http://schemas.microsoft.com/office/drawing/2014/main" val="1183872170"/>
                  </a:ext>
                </a:extLst>
              </a:tr>
              <a:tr h="1159194">
                <a:tc>
                  <a:txBody>
                    <a:bodyPr/>
                    <a:lstStyle/>
                    <a:p>
                      <a:pPr lvl="0"/>
                      <a:r>
                        <a:rPr lang="en-GB" sz="1700" dirty="0"/>
                        <a:t>Construction on phase 2 of the programme is now substantially complete. Construction in phase 3 commenced in October 2023 with construction to commence on phase 4 in early 2024. A total of 103 social and 29 affordable purchase homes projected for completion in 2023.  Detailed design on the adjacent site for the proposed development of 88 social and affordable homes is now complete and will be advertised shortly under the temporary Part 8 planning exemption</a:t>
                      </a:r>
                      <a:r>
                        <a:rPr lang="en-US" sz="1700" b="0" i="0" u="none" strike="noStrike" noProof="0" dirty="0">
                          <a:solidFill>
                            <a:srgbClr val="000000"/>
                          </a:solidFill>
                          <a:latin typeface="Calibri"/>
                        </a:rPr>
                        <a:t>. </a:t>
                      </a:r>
                      <a:r>
                        <a:rPr lang="en-US" sz="1700" dirty="0"/>
                        <a:t> </a:t>
                      </a:r>
                    </a:p>
                  </a:txBody>
                  <a:tcPr/>
                </a:tc>
                <a:extLst>
                  <a:ext uri="{0D108BD9-81ED-4DB2-BD59-A6C34878D82A}">
                    <a16:rowId xmlns:a16="http://schemas.microsoft.com/office/drawing/2014/main" val="576621296"/>
                  </a:ext>
                </a:extLst>
              </a:tr>
              <a:tr h="410505">
                <a:tc>
                  <a:txBody>
                    <a:bodyPr/>
                    <a:lstStyle/>
                    <a:p>
                      <a:pPr marL="0" marR="0" lvl="0" indent="0" algn="l" rtl="0" eaLnBrk="1" fontAlgn="auto" latinLnBrk="0" hangingPunct="1">
                        <a:lnSpc>
                          <a:spcPct val="100000"/>
                        </a:lnSpc>
                        <a:spcBef>
                          <a:spcPts val="0"/>
                        </a:spcBef>
                        <a:spcAft>
                          <a:spcPts val="0"/>
                        </a:spcAft>
                        <a:buClrTx/>
                        <a:buSzTx/>
                        <a:buFontTx/>
                        <a:buNone/>
                      </a:pPr>
                      <a:r>
                        <a:rPr lang="en-IE" b="1" dirty="0"/>
                        <a:t>Killinarden: </a:t>
                      </a:r>
                      <a:r>
                        <a:rPr lang="en-IE" dirty="0"/>
                        <a:t>620 homes (including 125 social &amp;  372 affordable purchase). </a:t>
                      </a:r>
                      <a:endParaRPr lang="en-US" dirty="0"/>
                    </a:p>
                  </a:txBody>
                  <a:tcPr/>
                </a:tc>
                <a:extLst>
                  <a:ext uri="{0D108BD9-81ED-4DB2-BD59-A6C34878D82A}">
                    <a16:rowId xmlns:a16="http://schemas.microsoft.com/office/drawing/2014/main" val="2487076030"/>
                  </a:ext>
                </a:extLst>
              </a:tr>
              <a:tr h="654534">
                <a:tc>
                  <a:txBody>
                    <a:bodyPr/>
                    <a:lstStyle/>
                    <a:p>
                      <a:pPr marL="0" marR="0" lvl="0" indent="0" algn="l" rtl="0" eaLnBrk="1" fontAlgn="auto" latinLnBrk="0" hangingPunct="1">
                        <a:lnSpc>
                          <a:spcPct val="100000"/>
                        </a:lnSpc>
                        <a:spcBef>
                          <a:spcPts val="0"/>
                        </a:spcBef>
                        <a:spcAft>
                          <a:spcPts val="0"/>
                        </a:spcAft>
                        <a:buClrTx/>
                        <a:buSzTx/>
                        <a:buFontTx/>
                        <a:buNone/>
                      </a:pPr>
                      <a:r>
                        <a:rPr lang="en-IE" sz="1700" dirty="0"/>
                        <a:t>Planning approval received, discussions ongoing with developer in relation to cost inflation and a proposal to replace private units with cost rental units. Once discussions complete developer anticipates being on site in Q1 2024. </a:t>
                      </a:r>
                    </a:p>
                  </a:txBody>
                  <a:tcPr/>
                </a:tc>
                <a:extLst>
                  <a:ext uri="{0D108BD9-81ED-4DB2-BD59-A6C34878D82A}">
                    <a16:rowId xmlns:a16="http://schemas.microsoft.com/office/drawing/2014/main" val="286421369"/>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err="1"/>
                        <a:t>Clonburris</a:t>
                      </a:r>
                      <a:r>
                        <a:rPr lang="en-IE" b="1" dirty="0"/>
                        <a:t>: </a:t>
                      </a:r>
                      <a:r>
                        <a:rPr lang="en-IE" dirty="0"/>
                        <a:t>Phases 1 &amp; 2 comprising 382 homes (149 social), Phases 3,4,5 with potential for 1,430* homes ( approx. 40% social)</a:t>
                      </a:r>
                      <a:endParaRPr lang="en-US" dirty="0"/>
                    </a:p>
                  </a:txBody>
                  <a:tcPr/>
                </a:tc>
                <a:extLst>
                  <a:ext uri="{0D108BD9-81ED-4DB2-BD59-A6C34878D82A}">
                    <a16:rowId xmlns:a16="http://schemas.microsoft.com/office/drawing/2014/main" val="3672535903"/>
                  </a:ext>
                </a:extLst>
              </a:tr>
              <a:tr h="14355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0" i="0" u="none" strike="noStrike" noProof="0" dirty="0">
                          <a:solidFill>
                            <a:srgbClr val="000000"/>
                          </a:solidFill>
                          <a:latin typeface="+mn-lt"/>
                        </a:rPr>
                        <a:t>Construction has commenced onsite in the Canal Extension sector on 116 social and affordable homes. The final stage of the tender process for construction of 266 social, affordable, and cost rental homes in the </a:t>
                      </a:r>
                      <a:r>
                        <a:rPr lang="en-GB" sz="1700" b="0" i="0" u="none" strike="noStrike" noProof="0" dirty="0" err="1">
                          <a:solidFill>
                            <a:srgbClr val="000000"/>
                          </a:solidFill>
                          <a:latin typeface="+mn-lt"/>
                        </a:rPr>
                        <a:t>Kishogue</a:t>
                      </a:r>
                      <a:r>
                        <a:rPr lang="en-GB" sz="1700" b="0" i="0" u="none" strike="noStrike" noProof="0" dirty="0">
                          <a:solidFill>
                            <a:srgbClr val="000000"/>
                          </a:solidFill>
                          <a:latin typeface="+mn-lt"/>
                        </a:rPr>
                        <a:t> sector is currently paused to resolve technical design issues.</a:t>
                      </a:r>
                      <a:r>
                        <a:rPr lang="en-IE" sz="1700" kern="1200" dirty="0">
                          <a:solidFill>
                            <a:schemeClr val="dk1"/>
                          </a:solidFill>
                          <a:effectLst/>
                          <a:latin typeface="+mn-lt"/>
                          <a:ea typeface="+mn-ea"/>
                          <a:cs typeface="+mn-cs"/>
                        </a:rPr>
                        <a:t> Design work is progressing for approximately 120 social homes on the PPP site adjacent to Lynches Park.  This scheme is expected to go to Part 8 public consultation in February 2024. Design is also ongoing for phases 3,4 &amp; 5 with a planning application to An Bord </a:t>
                      </a:r>
                      <a:r>
                        <a:rPr lang="en-IE" sz="1700" kern="1200" dirty="0" err="1">
                          <a:solidFill>
                            <a:schemeClr val="dk1"/>
                          </a:solidFill>
                          <a:effectLst/>
                          <a:latin typeface="+mn-lt"/>
                          <a:ea typeface="+mn-ea"/>
                          <a:cs typeface="+mn-cs"/>
                        </a:rPr>
                        <a:t>Pleanala</a:t>
                      </a:r>
                      <a:r>
                        <a:rPr lang="en-IE" sz="1700" kern="1200" dirty="0">
                          <a:solidFill>
                            <a:schemeClr val="dk1"/>
                          </a:solidFill>
                          <a:effectLst/>
                          <a:latin typeface="+mn-lt"/>
                          <a:ea typeface="+mn-ea"/>
                          <a:cs typeface="+mn-cs"/>
                        </a:rPr>
                        <a:t> planned for mid 2024</a:t>
                      </a:r>
                      <a:r>
                        <a:rPr lang="en-IE" sz="1800" kern="1200" dirty="0">
                          <a:solidFill>
                            <a:schemeClr val="dk1"/>
                          </a:solidFill>
                          <a:effectLst/>
                          <a:latin typeface="+mn-lt"/>
                          <a:ea typeface="+mn-ea"/>
                          <a:cs typeface="+mn-cs"/>
                        </a:rPr>
                        <a:t>.</a:t>
                      </a:r>
                    </a:p>
                  </a:txBody>
                  <a:tcPr/>
                </a:tc>
                <a:extLst>
                  <a:ext uri="{0D108BD9-81ED-4DB2-BD59-A6C34878D82A}">
                    <a16:rowId xmlns:a16="http://schemas.microsoft.com/office/drawing/2014/main" val="1582313900"/>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B</a:t>
                      </a:r>
                      <a:r>
                        <a:rPr lang="en-IE" b="1" dirty="0" err="1"/>
                        <a:t>elgard</a:t>
                      </a:r>
                      <a:r>
                        <a:rPr lang="en-IE" b="1" dirty="0"/>
                        <a:t> Square North: </a:t>
                      </a:r>
                      <a:r>
                        <a:rPr lang="en-IE" b="0" dirty="0"/>
                        <a:t>133 cost </a:t>
                      </a:r>
                      <a:r>
                        <a:rPr lang="en-IE" dirty="0"/>
                        <a:t>rental apartments</a:t>
                      </a:r>
                      <a:endParaRPr lang="en-US" dirty="0"/>
                    </a:p>
                  </a:txBody>
                  <a:tcPr/>
                </a:tc>
                <a:extLst>
                  <a:ext uri="{0D108BD9-81ED-4DB2-BD59-A6C34878D82A}">
                    <a16:rowId xmlns:a16="http://schemas.microsoft.com/office/drawing/2014/main" val="1463161161"/>
                  </a:ext>
                </a:extLst>
              </a:tr>
              <a:tr h="397485">
                <a:tc>
                  <a:txBody>
                    <a:bodyPr/>
                    <a:lstStyle/>
                    <a:p>
                      <a:pPr marL="0" lvl="0" indent="0" algn="l">
                        <a:lnSpc>
                          <a:spcPct val="90000"/>
                        </a:lnSpc>
                        <a:spcBef>
                          <a:spcPct val="0"/>
                        </a:spcBef>
                        <a:spcAft>
                          <a:spcPct val="20000"/>
                        </a:spcAft>
                        <a:buNone/>
                      </a:pPr>
                      <a:r>
                        <a:rPr lang="en-IE" sz="1700" kern="1200" dirty="0">
                          <a:latin typeface="+mn-lt"/>
                          <a:ea typeface="+mn-ea"/>
                          <a:cs typeface="+mn-cs"/>
                        </a:rPr>
                        <a:t>Contractor commenced on site April’23.  Delivery estimated March 2025</a:t>
                      </a:r>
                      <a:r>
                        <a:rPr lang="en-IE" sz="1800" kern="1200" dirty="0">
                          <a:latin typeface="+mn-lt"/>
                          <a:ea typeface="+mn-ea"/>
                          <a:cs typeface="+mn-cs"/>
                        </a:rPr>
                        <a:t>.</a:t>
                      </a:r>
                      <a:endParaRPr lang="en-IE" dirty="0"/>
                    </a:p>
                  </a:txBody>
                  <a:tcPr/>
                </a:tc>
                <a:extLst>
                  <a:ext uri="{0D108BD9-81ED-4DB2-BD59-A6C34878D82A}">
                    <a16:rowId xmlns:a16="http://schemas.microsoft.com/office/drawing/2014/main" val="1606596015"/>
                  </a:ext>
                </a:extLst>
              </a:tr>
              <a:tr h="4105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Rathcoole: </a:t>
                      </a:r>
                      <a:r>
                        <a:rPr lang="en-US" b="0" dirty="0"/>
                        <a:t>Number of homes &amp; tenure mix to be confirmed</a:t>
                      </a:r>
                    </a:p>
                  </a:txBody>
                  <a:tcPr/>
                </a:tc>
                <a:extLst>
                  <a:ext uri="{0D108BD9-81ED-4DB2-BD59-A6C34878D82A}">
                    <a16:rowId xmlns:a16="http://schemas.microsoft.com/office/drawing/2014/main" val="3774364484"/>
                  </a:ext>
                </a:extLst>
              </a:tr>
              <a:tr h="624136">
                <a:tc>
                  <a:txBody>
                    <a:bodyPr/>
                    <a:lstStyle/>
                    <a:p>
                      <a:pPr marL="0" marR="0" lvl="0" indent="0" algn="l" rtl="0" eaLnBrk="1" fontAlgn="auto" latinLnBrk="0" hangingPunct="1">
                        <a:lnSpc>
                          <a:spcPct val="100000"/>
                        </a:lnSpc>
                        <a:spcBef>
                          <a:spcPts val="0"/>
                        </a:spcBef>
                        <a:spcAft>
                          <a:spcPts val="0"/>
                        </a:spcAft>
                        <a:buClrTx/>
                        <a:buSzTx/>
                        <a:buFontTx/>
                        <a:buNone/>
                      </a:pPr>
                      <a:r>
                        <a:rPr lang="en-GB" sz="1700" dirty="0"/>
                        <a:t>Design work to incorporate the proposed housing, school, and sports facilities </a:t>
                      </a:r>
                      <a:r>
                        <a:rPr lang="en-US" sz="1700" dirty="0"/>
                        <a:t>is ongoing. An update will issue to local </a:t>
                      </a:r>
                      <a:r>
                        <a:rPr lang="en-US" sz="1700" dirty="0" err="1"/>
                        <a:t>Councillors</a:t>
                      </a:r>
                      <a:r>
                        <a:rPr lang="en-US" sz="1700" dirty="0"/>
                        <a:t> ahead of finalising a planning application </a:t>
                      </a:r>
                    </a:p>
                  </a:txBody>
                  <a:tcPr/>
                </a:tc>
                <a:extLst>
                  <a:ext uri="{0D108BD9-81ED-4DB2-BD59-A6C34878D82A}">
                    <a16:rowId xmlns:a16="http://schemas.microsoft.com/office/drawing/2014/main" val="2997295335"/>
                  </a:ext>
                </a:extLst>
              </a:tr>
            </a:tbl>
          </a:graphicData>
        </a:graphic>
      </p:graphicFrame>
    </p:spTree>
    <p:extLst>
      <p:ext uri="{BB962C8B-B14F-4D97-AF65-F5344CB8AC3E}">
        <p14:creationId xmlns:p14="http://schemas.microsoft.com/office/powerpoint/2010/main" val="682842444"/>
      </p:ext>
    </p:extLst>
  </p:cSld>
  <p:clrMapOvr>
    <a:masterClrMapping/>
  </p:clrMapOvr>
  <mc:AlternateContent xmlns:mc="http://schemas.openxmlformats.org/markup-compatibility/2006" xmlns:p14="http://schemas.microsoft.com/office/powerpoint/2010/main">
    <mc:Choice Requires="p14">
      <p:transition spd="slow" p14:dur="2000" advTm="119651"/>
    </mc:Choice>
    <mc:Fallback xmlns="">
      <p:transition spd="slow" advTm="11965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title="This slide contains the following visuals: Total Number of EOIs ,Number of EOIs By Status ,image ,textbox ,Number of EOIs by LEA. Please refer to the notes on this slide for details">
            <a:hlinkClick r:id="rId3"/>
          </p:cNvPr>
          <p:cNvPicPr>
            <a:picLocks noChangeAspect="1"/>
          </p:cNvPicPr>
          <p:nvPr/>
        </p:nvPicPr>
        <p:blipFill>
          <a:blip r:embed="rId4"/>
          <a:stretch>
            <a:fillRect/>
          </a:stretch>
        </p:blipFill>
        <p:spPr>
          <a:xfrm>
            <a:off x="76200" y="0"/>
            <a:ext cx="12020550" cy="6858000"/>
          </a:xfrm>
          <a:prstGeom prst="rect">
            <a:avLst/>
          </a:prstGeom>
          <a:noFill/>
        </p:spPr>
      </p:pic>
      <p:sp>
        <p:nvSpPr>
          <p:cNvPr id="4" name="Title" hidden="1"/>
          <p:cNvSpPr>
            <a:spLocks noGrp="1"/>
          </p:cNvSpPr>
          <p:nvPr>
            <p:ph type="title"/>
          </p:nvPr>
        </p:nvSpPr>
        <p:spPr/>
        <p:txBody>
          <a:bodyPr/>
          <a:lstStyle/>
          <a:p>
            <a:r>
              <a:t>Overview</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3">
            <a:extLst>
              <a:ext uri="{FF2B5EF4-FFF2-40B4-BE49-F238E27FC236}">
                <a16:creationId xmlns:a16="http://schemas.microsoft.com/office/drawing/2014/main" id="{CFFE9389-7C2E-2CA1-A0B2-8B561817F2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12101478" cy="6778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294723"/>
      </p:ext>
    </p:extLst>
  </p:cSld>
  <p:clrMapOvr>
    <a:masterClrMapping/>
  </p:clrMapOvr>
  <mc:AlternateContent xmlns:mc="http://schemas.openxmlformats.org/markup-compatibility/2006" xmlns:p14="http://schemas.microsoft.com/office/powerpoint/2010/main">
    <mc:Choice Requires="p14">
      <p:transition spd="slow" p14:dur="2000" advTm="38947"/>
    </mc:Choice>
    <mc:Fallback xmlns="">
      <p:transition spd="slow" advTm="38947"/>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392C9B76BB294FAFA6E89EEDFF1B97" ma:contentTypeVersion="13" ma:contentTypeDescription="Create a new document." ma:contentTypeScope="" ma:versionID="b100760f3eb0098835d4e3c6b32de079">
  <xsd:schema xmlns:xsd="http://www.w3.org/2001/XMLSchema" xmlns:xs="http://www.w3.org/2001/XMLSchema" xmlns:p="http://schemas.microsoft.com/office/2006/metadata/properties" xmlns:ns3="f5753776-80ff-45ca-a4c1-002a1d968def" xmlns:ns4="81bc2e9c-c1ab-4318-9571-bd14d9aeccbd" targetNamespace="http://schemas.microsoft.com/office/2006/metadata/properties" ma:root="true" ma:fieldsID="c9321798678056e9830651ae5abc7d5e" ns3:_="" ns4:_="">
    <xsd:import namespace="f5753776-80ff-45ca-a4c1-002a1d968def"/>
    <xsd:import namespace="81bc2e9c-c1ab-4318-9571-bd14d9aeccb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53776-80ff-45ca-a4c1-002a1d968d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1bc2e9c-c1ab-4318-9571-bd14d9aeccb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7C6F131-8E03-42AA-AA5C-CA35DB537D56}">
  <ds:schemaRefs>
    <ds:schemaRef ds:uri="81bc2e9c-c1ab-4318-9571-bd14d9aeccbd"/>
    <ds:schemaRef ds:uri="f5753776-80ff-45ca-a4c1-002a1d968de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1BA779F-3F98-4165-B45B-013CFD3E8FDD}">
  <ds:schemaRefs>
    <ds:schemaRef ds:uri="http://schemas.microsoft.com/sharepoint/v3/contenttype/forms"/>
  </ds:schemaRefs>
</ds:datastoreItem>
</file>

<file path=customXml/itemProps3.xml><?xml version="1.0" encoding="utf-8"?>
<ds:datastoreItem xmlns:ds="http://schemas.openxmlformats.org/officeDocument/2006/customXml" ds:itemID="{436FAD7C-BF83-4FA2-8F62-2D840F9431F2}">
  <ds:schemaRefs>
    <ds:schemaRef ds:uri="81bc2e9c-c1ab-4318-9571-bd14d9aeccbd"/>
    <ds:schemaRef ds:uri="f5753776-80ff-45ca-a4c1-002a1d968de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98</TotalTime>
  <Words>619</Words>
  <Application>Microsoft Office PowerPoint</Application>
  <PresentationFormat>Widescreen</PresentationFormat>
  <Paragraphs>92</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2023</vt:lpstr>
      <vt:lpstr>PowerPoint Presentation</vt:lpstr>
      <vt:lpstr>PowerPoint Presentation</vt:lpstr>
      <vt:lpstr>PowerPoint Presentation</vt:lpstr>
      <vt:lpstr>Overview</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 Pierce</dc:creator>
  <cp:lastModifiedBy>Vivienne Hartnett</cp:lastModifiedBy>
  <cp:revision>25</cp:revision>
  <cp:lastPrinted>2022-09-06T14:03:22Z</cp:lastPrinted>
  <dcterms:created xsi:type="dcterms:W3CDTF">2022-02-07T17:15:43Z</dcterms:created>
  <dcterms:modified xsi:type="dcterms:W3CDTF">2023-12-13T12:48:11Z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0x01010040392C9B76BB294FAFA6E89EEDFF1B97</vt:lpwstr>
  </property>
</Properties>
</file>