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339" r:id="rId5"/>
    <p:sldId id="367" r:id="rId6"/>
    <p:sldId id="362" r:id="rId7"/>
    <p:sldId id="358" r:id="rId8"/>
    <p:sldId id="257" r:id="rId9"/>
    <p:sldId id="365" r:id="rId10"/>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367"/>
            <p14:sldId id="362"/>
            <p14:sldId id="358"/>
            <p14:sldId id="257"/>
            <p14:sldId id="36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880269-2AFB-43D7-A86B-B7DC8EA94007}" v="13" dt="2023-12-12T15:46:15.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04" d="100"/>
          <a:sy n="104" d="100"/>
        </p:scale>
        <p:origin x="114"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enne Hartnett" userId="756016ee-939a-485e-9c2c-2f7ed1a833cd" providerId="ADAL" clId="{B7880269-2AFB-43D7-A86B-B7DC8EA94007}"/>
    <pc:docChg chg="undo custSel addSld delSld modSld sldOrd modSection">
      <pc:chgData name="Vivienne Hartnett" userId="756016ee-939a-485e-9c2c-2f7ed1a833cd" providerId="ADAL" clId="{B7880269-2AFB-43D7-A86B-B7DC8EA94007}" dt="2023-12-12T15:48:50.776" v="216" actId="2085"/>
      <pc:docMkLst>
        <pc:docMk/>
      </pc:docMkLst>
      <pc:sldChg chg="add">
        <pc:chgData name="Vivienne Hartnett" userId="756016ee-939a-485e-9c2c-2f7ed1a833cd" providerId="ADAL" clId="{B7880269-2AFB-43D7-A86B-B7DC8EA94007}" dt="2023-12-12T14:55:16.058" v="111"/>
        <pc:sldMkLst>
          <pc:docMk/>
          <pc:sldMk cId="0" sldId="257"/>
        </pc:sldMkLst>
      </pc:sldChg>
      <pc:sldChg chg="modSp mod">
        <pc:chgData name="Vivienne Hartnett" userId="756016ee-939a-485e-9c2c-2f7ed1a833cd" providerId="ADAL" clId="{B7880269-2AFB-43D7-A86B-B7DC8EA94007}" dt="2023-12-12T15:41:55.240" v="152" actId="20577"/>
        <pc:sldMkLst>
          <pc:docMk/>
          <pc:sldMk cId="325205581" sldId="339"/>
        </pc:sldMkLst>
        <pc:spChg chg="mod">
          <ac:chgData name="Vivienne Hartnett" userId="756016ee-939a-485e-9c2c-2f7ed1a833cd" providerId="ADAL" clId="{B7880269-2AFB-43D7-A86B-B7DC8EA94007}" dt="2023-12-12T15:41:55.240" v="152" actId="20577"/>
          <ac:spMkLst>
            <pc:docMk/>
            <pc:sldMk cId="325205581" sldId="339"/>
            <ac:spMk id="4" creationId="{B55DB323-247E-4577-B60C-9AD37D20EB63}"/>
          </ac:spMkLst>
        </pc:spChg>
      </pc:sldChg>
      <pc:sldChg chg="modSp del mod ord">
        <pc:chgData name="Vivienne Hartnett" userId="756016ee-939a-485e-9c2c-2f7ed1a833cd" providerId="ADAL" clId="{B7880269-2AFB-43D7-A86B-B7DC8EA94007}" dt="2023-12-12T15:46:24.249" v="209" actId="2696"/>
        <pc:sldMkLst>
          <pc:docMk/>
          <pc:sldMk cId="58900414" sldId="352"/>
        </pc:sldMkLst>
        <pc:graphicFrameChg chg="modGraphic">
          <ac:chgData name="Vivienne Hartnett" userId="756016ee-939a-485e-9c2c-2f7ed1a833cd" providerId="ADAL" clId="{B7880269-2AFB-43D7-A86B-B7DC8EA94007}" dt="2023-12-12T15:45:11.151" v="160" actId="14734"/>
          <ac:graphicFrameMkLst>
            <pc:docMk/>
            <pc:sldMk cId="58900414" sldId="352"/>
            <ac:graphicFrameMk id="4" creationId="{0C05D92C-7AEA-452B-BE1E-9B26859D4527}"/>
          </ac:graphicFrameMkLst>
        </pc:graphicFrameChg>
      </pc:sldChg>
      <pc:sldChg chg="ord">
        <pc:chgData name="Vivienne Hartnett" userId="756016ee-939a-485e-9c2c-2f7ed1a833cd" providerId="ADAL" clId="{B7880269-2AFB-43D7-A86B-B7DC8EA94007}" dt="2023-12-12T15:43:42.495" v="154"/>
        <pc:sldMkLst>
          <pc:docMk/>
          <pc:sldMk cId="682842444" sldId="358"/>
        </pc:sldMkLst>
      </pc:sldChg>
      <pc:sldChg chg="addSp modSp mod ord">
        <pc:chgData name="Vivienne Hartnett" userId="756016ee-939a-485e-9c2c-2f7ed1a833cd" providerId="ADAL" clId="{B7880269-2AFB-43D7-A86B-B7DC8EA94007}" dt="2023-12-12T15:46:15.429" v="208"/>
        <pc:sldMkLst>
          <pc:docMk/>
          <pc:sldMk cId="684753572" sldId="362"/>
        </pc:sldMkLst>
        <pc:graphicFrameChg chg="add mod modGraphic">
          <ac:chgData name="Vivienne Hartnett" userId="756016ee-939a-485e-9c2c-2f7ed1a833cd" providerId="ADAL" clId="{B7880269-2AFB-43D7-A86B-B7DC8EA94007}" dt="2023-12-12T15:44:55.514" v="159" actId="1076"/>
          <ac:graphicFrameMkLst>
            <pc:docMk/>
            <pc:sldMk cId="684753572" sldId="362"/>
            <ac:graphicFrameMk id="2" creationId="{C807C585-2371-7F91-B875-4E2D63B5D156}"/>
          </ac:graphicFrameMkLst>
        </pc:graphicFrameChg>
        <pc:graphicFrameChg chg="mod modGraphic">
          <ac:chgData name="Vivienne Hartnett" userId="756016ee-939a-485e-9c2c-2f7ed1a833cd" providerId="ADAL" clId="{B7880269-2AFB-43D7-A86B-B7DC8EA94007}" dt="2023-12-12T15:46:15.429" v="208"/>
          <ac:graphicFrameMkLst>
            <pc:docMk/>
            <pc:sldMk cId="684753572" sldId="362"/>
            <ac:graphicFrameMk id="5" creationId="{010F7F07-155D-406B-934B-DCBA6E482D2F}"/>
          </ac:graphicFrameMkLst>
        </pc:graphicFrameChg>
      </pc:sldChg>
      <pc:sldChg chg="del">
        <pc:chgData name="Vivienne Hartnett" userId="756016ee-939a-485e-9c2c-2f7ed1a833cd" providerId="ADAL" clId="{B7880269-2AFB-43D7-A86B-B7DC8EA94007}" dt="2023-12-12T14:14:09.875" v="61" actId="2696"/>
        <pc:sldMkLst>
          <pc:docMk/>
          <pc:sldMk cId="1783981605" sldId="363"/>
        </pc:sldMkLst>
      </pc:sldChg>
      <pc:sldChg chg="add del">
        <pc:chgData name="Vivienne Hartnett" userId="756016ee-939a-485e-9c2c-2f7ed1a833cd" providerId="ADAL" clId="{B7880269-2AFB-43D7-A86B-B7DC8EA94007}" dt="2023-12-12T14:57:02.313" v="121" actId="2696"/>
        <pc:sldMkLst>
          <pc:docMk/>
          <pc:sldMk cId="450623192" sldId="366"/>
        </pc:sldMkLst>
      </pc:sldChg>
      <pc:sldChg chg="addSp delSp del">
        <pc:chgData name="Vivienne Hartnett" userId="756016ee-939a-485e-9c2c-2f7ed1a833cd" providerId="ADAL" clId="{B7880269-2AFB-43D7-A86B-B7DC8EA94007}" dt="2023-12-12T14:56:09.671" v="114" actId="2696"/>
        <pc:sldMkLst>
          <pc:docMk/>
          <pc:sldMk cId="844146852" sldId="366"/>
        </pc:sldMkLst>
        <pc:picChg chg="add del">
          <ac:chgData name="Vivienne Hartnett" userId="756016ee-939a-485e-9c2c-2f7ed1a833cd" providerId="ADAL" clId="{B7880269-2AFB-43D7-A86B-B7DC8EA94007}" dt="2023-12-12T14:56:06.134" v="113"/>
          <ac:picMkLst>
            <pc:docMk/>
            <pc:sldMk cId="844146852" sldId="366"/>
            <ac:picMk id="3" creationId="{61A3DDBB-922A-EF3D-910D-30B0CC2FAA7C}"/>
          </ac:picMkLst>
        </pc:picChg>
      </pc:sldChg>
      <pc:sldChg chg="modSp add del mod">
        <pc:chgData name="Vivienne Hartnett" userId="756016ee-939a-485e-9c2c-2f7ed1a833cd" providerId="ADAL" clId="{B7880269-2AFB-43D7-A86B-B7DC8EA94007}" dt="2023-12-12T14:52:23.271" v="109" actId="2696"/>
        <pc:sldMkLst>
          <pc:docMk/>
          <pc:sldMk cId="8935264" sldId="367"/>
        </pc:sldMkLst>
        <pc:graphicFrameChg chg="mod modGraphic">
          <ac:chgData name="Vivienne Hartnett" userId="756016ee-939a-485e-9c2c-2f7ed1a833cd" providerId="ADAL" clId="{B7880269-2AFB-43D7-A86B-B7DC8EA94007}" dt="2023-12-12T14:52:03.606" v="106" actId="21"/>
          <ac:graphicFrameMkLst>
            <pc:docMk/>
            <pc:sldMk cId="8935264" sldId="367"/>
            <ac:graphicFrameMk id="5" creationId="{010F7F07-155D-406B-934B-DCBA6E482D2F}"/>
          </ac:graphicFrameMkLst>
        </pc:graphicFrameChg>
        <pc:graphicFrameChg chg="mod modGraphic">
          <ac:chgData name="Vivienne Hartnett" userId="756016ee-939a-485e-9c2c-2f7ed1a833cd" providerId="ADAL" clId="{B7880269-2AFB-43D7-A86B-B7DC8EA94007}" dt="2023-12-12T14:19:57.141" v="100" actId="1076"/>
          <ac:graphicFrameMkLst>
            <pc:docMk/>
            <pc:sldMk cId="8935264" sldId="367"/>
            <ac:graphicFrameMk id="8" creationId="{177E60D5-E9EA-44CC-94CF-AC177292229B}"/>
          </ac:graphicFrameMkLst>
        </pc:graphicFrameChg>
      </pc:sldChg>
      <pc:sldChg chg="addSp modSp new mod ord">
        <pc:chgData name="Vivienne Hartnett" userId="756016ee-939a-485e-9c2c-2f7ed1a833cd" providerId="ADAL" clId="{B7880269-2AFB-43D7-A86B-B7DC8EA94007}" dt="2023-12-12T15:48:50.776" v="216" actId="2085"/>
        <pc:sldMkLst>
          <pc:docMk/>
          <pc:sldMk cId="3614796217" sldId="367"/>
        </pc:sldMkLst>
        <pc:spChg chg="add mod">
          <ac:chgData name="Vivienne Hartnett" userId="756016ee-939a-485e-9c2c-2f7ed1a833cd" providerId="ADAL" clId="{B7880269-2AFB-43D7-A86B-B7DC8EA94007}" dt="2023-12-12T15:48:50.776" v="216" actId="2085"/>
          <ac:spMkLst>
            <pc:docMk/>
            <pc:sldMk cId="3614796217" sldId="367"/>
            <ac:spMk id="6" creationId="{E62AB6D9-7A61-8F28-C87F-1B733F16F2B0}"/>
          </ac:spMkLst>
        </pc:spChg>
        <pc:picChg chg="add mod">
          <ac:chgData name="Vivienne Hartnett" userId="756016ee-939a-485e-9c2c-2f7ed1a833cd" providerId="ADAL" clId="{B7880269-2AFB-43D7-A86B-B7DC8EA94007}" dt="2023-12-12T14:56:58.586" v="120"/>
          <ac:picMkLst>
            <pc:docMk/>
            <pc:sldMk cId="3614796217" sldId="367"/>
            <ac:picMk id="5" creationId="{CD8A3852-0FEB-1CE0-B1C3-7E8DB565C9F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12/12/2023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CA95B44-C8C6-4E71-86D6-4B6ACF3AA1E1}" type="slidenum">
              <a:rPr lang="en-IE" smtClean="0"/>
              <a:t>4</a:t>
            </a:fld>
            <a:endParaRPr lang="en-IE"/>
          </a:p>
        </p:txBody>
      </p:sp>
    </p:spTree>
    <p:extLst>
      <p:ext uri="{BB962C8B-B14F-4D97-AF65-F5344CB8AC3E}">
        <p14:creationId xmlns:p14="http://schemas.microsoft.com/office/powerpoint/2010/main" val="230852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Number of EOIs By Status</a:t>
            </a:r>
            <a:endParaRPr dirty="0"/>
          </a:p>
          <a:p>
            <a:r>
              <a:rPr b="0" dirty="0"/>
              <a:t>No alt text provided</a:t>
            </a:r>
            <a:endParaRPr dirty="0"/>
          </a:p>
          <a:p>
            <a:endParaRPr dirty="0"/>
          </a:p>
          <a:p>
            <a:r>
              <a:rPr b="1" dirty="0"/>
              <a:t>Number of EOIs by LEA</a:t>
            </a:r>
            <a:endParaRPr dirty="0"/>
          </a:p>
          <a:p>
            <a:r>
              <a:rPr b="0" dirty="0"/>
              <a:t>No alt text provided</a:t>
            </a:r>
            <a:endParaRPr dirty="0"/>
          </a:p>
          <a:p>
            <a:endParaRPr dirty="0"/>
          </a:p>
          <a:p>
            <a:r>
              <a:rPr b="1" dirty="0"/>
              <a:t>Total Number of EOIs</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12/12/2023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12/12/2023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12/12/2023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12/12/2023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12/12/2023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12/12/2023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12/12/2023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12/12/2023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12/12/2023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12/12/2023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12/12/2023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12/12/2023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app.powerbi.com/groups/me/reports/3e5a9723-4c1b-47d1-9b15-89e6f22f6a8f/?pbi_source=PowerPoi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e98f0312-75cd-4302-bad0-540dde84c833/?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Lucan/Palmerstown/North Clondalkin </a:t>
            </a:r>
          </a:p>
          <a:p>
            <a:pPr algn="ctr"/>
            <a:r>
              <a:rPr lang="en-IE" sz="3200" b="1" dirty="0">
                <a:solidFill>
                  <a:schemeClr val="bg1"/>
                </a:solidFill>
              </a:rPr>
              <a:t>Area Committee Meeting </a:t>
            </a:r>
          </a:p>
          <a:p>
            <a:pPr algn="ctr"/>
            <a:r>
              <a:rPr lang="en-IE" sz="3200" b="1" dirty="0">
                <a:solidFill>
                  <a:schemeClr val="bg1"/>
                </a:solidFill>
                <a:effectLst/>
              </a:rPr>
              <a:t>19 December 2023</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F1F16-8662-1C59-46E6-9430BB62817E}"/>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7C297FA9-01E9-E342-BF23-47D4A449E87F}"/>
              </a:ext>
            </a:extLst>
          </p:cNvPr>
          <p:cNvSpPr>
            <a:spLocks noGrp="1"/>
          </p:cNvSpPr>
          <p:nvPr>
            <p:ph idx="1"/>
          </p:nvPr>
        </p:nvSpPr>
        <p:spPr/>
        <p:txBody>
          <a:bodyPr/>
          <a:lstStyle/>
          <a:p>
            <a:endParaRPr lang="en-IE"/>
          </a:p>
        </p:txBody>
      </p:sp>
      <p:sp>
        <p:nvSpPr>
          <p:cNvPr id="4" name="Slide Number Placeholder 3">
            <a:extLst>
              <a:ext uri="{FF2B5EF4-FFF2-40B4-BE49-F238E27FC236}">
                <a16:creationId xmlns:a16="http://schemas.microsoft.com/office/drawing/2014/main" id="{700D83D5-5881-512F-1BA4-0D70E31AC66D}"/>
              </a:ext>
            </a:extLst>
          </p:cNvPr>
          <p:cNvSpPr>
            <a:spLocks noGrp="1"/>
          </p:cNvSpPr>
          <p:nvPr>
            <p:ph type="sldNum" sz="quarter" idx="12"/>
          </p:nvPr>
        </p:nvSpPr>
        <p:spPr/>
        <p:txBody>
          <a:bodyPr/>
          <a:lstStyle/>
          <a:p>
            <a:fld id="{A59551F6-EB3B-4743-B1F0-375DCDB8A6FF}" type="slidenum">
              <a:rPr lang="en-IE" smtClean="0"/>
              <a:t>2</a:t>
            </a:fld>
            <a:endParaRPr lang="en-IE"/>
          </a:p>
        </p:txBody>
      </p:sp>
      <p:pic>
        <p:nvPicPr>
          <p:cNvPr id="5" name="Picture" title="This slide contains the following visuals: Housing for All Delivery Pipeline 2023 ,textbox ,No. of Potential Units Per LEA ,image ,tableEx. Please refer to the notes on this slide for details">
            <a:hlinkClick r:id="rId2"/>
            <a:extLst>
              <a:ext uri="{FF2B5EF4-FFF2-40B4-BE49-F238E27FC236}">
                <a16:creationId xmlns:a16="http://schemas.microsoft.com/office/drawing/2014/main" id="{CD8A3852-0FEB-1CE0-B1C3-7E8DB565C9F2}"/>
              </a:ext>
            </a:extLst>
          </p:cNvPr>
          <p:cNvPicPr>
            <a:picLocks noChangeAspect="1"/>
          </p:cNvPicPr>
          <p:nvPr/>
        </p:nvPicPr>
        <p:blipFill>
          <a:blip r:embed="rId3"/>
          <a:stretch>
            <a:fillRect/>
          </a:stretch>
        </p:blipFill>
        <p:spPr>
          <a:xfrm>
            <a:off x="76200" y="0"/>
            <a:ext cx="12020550" cy="6858000"/>
          </a:xfrm>
          <a:prstGeom prst="rect">
            <a:avLst/>
          </a:prstGeom>
          <a:noFill/>
        </p:spPr>
      </p:pic>
      <p:sp>
        <p:nvSpPr>
          <p:cNvPr id="6" name="Rectangle 5">
            <a:extLst>
              <a:ext uri="{FF2B5EF4-FFF2-40B4-BE49-F238E27FC236}">
                <a16:creationId xmlns:a16="http://schemas.microsoft.com/office/drawing/2014/main" id="{E62AB6D9-7A61-8F28-C87F-1B733F16F2B0}"/>
              </a:ext>
            </a:extLst>
          </p:cNvPr>
          <p:cNvSpPr/>
          <p:nvPr/>
        </p:nvSpPr>
        <p:spPr>
          <a:xfrm>
            <a:off x="1996580" y="1825625"/>
            <a:ext cx="578840" cy="4058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rPr>
              <a:t>655</a:t>
            </a:r>
          </a:p>
        </p:txBody>
      </p:sp>
    </p:spTree>
    <p:extLst>
      <p:ext uri="{BB962C8B-B14F-4D97-AF65-F5344CB8AC3E}">
        <p14:creationId xmlns:p14="http://schemas.microsoft.com/office/powerpoint/2010/main" val="3614796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2385000216"/>
              </p:ext>
            </p:extLst>
          </p:nvPr>
        </p:nvGraphicFramePr>
        <p:xfrm>
          <a:off x="0" y="442144"/>
          <a:ext cx="12192000" cy="5048229"/>
        </p:xfrm>
        <a:graphic>
          <a:graphicData uri="http://schemas.openxmlformats.org/drawingml/2006/table">
            <a:tbl>
              <a:tblPr firstRow="1" firstCol="1" bandRow="1">
                <a:tableStyleId>{5C22544A-7EE6-4342-B048-85BDC9FD1C3A}</a:tableStyleId>
              </a:tblPr>
              <a:tblGrid>
                <a:gridCol w="2465487">
                  <a:extLst>
                    <a:ext uri="{9D8B030D-6E8A-4147-A177-3AD203B41FA5}">
                      <a16:colId xmlns:a16="http://schemas.microsoft.com/office/drawing/2014/main" val="751538591"/>
                    </a:ext>
                  </a:extLst>
                </a:gridCol>
                <a:gridCol w="3493798">
                  <a:extLst>
                    <a:ext uri="{9D8B030D-6E8A-4147-A177-3AD203B41FA5}">
                      <a16:colId xmlns:a16="http://schemas.microsoft.com/office/drawing/2014/main" val="2355071067"/>
                    </a:ext>
                  </a:extLst>
                </a:gridCol>
                <a:gridCol w="719831">
                  <a:extLst>
                    <a:ext uri="{9D8B030D-6E8A-4147-A177-3AD203B41FA5}">
                      <a16:colId xmlns:a16="http://schemas.microsoft.com/office/drawing/2014/main" val="1908276548"/>
                    </a:ext>
                  </a:extLst>
                </a:gridCol>
                <a:gridCol w="5512884">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06448">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solidFill>
                            <a:schemeClr val="tx1"/>
                          </a:solidFill>
                          <a:effectLst/>
                        </a:rPr>
                        <a:t>Part V agreed. Delivered 2023</a:t>
                      </a:r>
                    </a:p>
                  </a:txBody>
                  <a:tcPr marL="68580" marR="68580" marT="0" marB="0"/>
                </a:tc>
                <a:extLst>
                  <a:ext uri="{0D108BD9-81ED-4DB2-BD59-A6C34878D82A}">
                    <a16:rowId xmlns:a16="http://schemas.microsoft.com/office/drawing/2014/main" val="3810978565"/>
                  </a:ext>
                </a:extLst>
              </a:tr>
              <a:tr h="4491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agreed. Delivery 2023 / 2024</a:t>
                      </a:r>
                    </a:p>
                  </a:txBody>
                  <a:tcPr marL="68580" marR="68580" marT="0" marB="0"/>
                </a:tc>
                <a:extLst>
                  <a:ext uri="{0D108BD9-81ED-4DB2-BD59-A6C34878D82A}">
                    <a16:rowId xmlns:a16="http://schemas.microsoft.com/office/drawing/2014/main" val="3001792284"/>
                  </a:ext>
                </a:extLst>
              </a:tr>
              <a:tr h="4491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agreed. Delivered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9265046"/>
                  </a:ext>
                </a:extLst>
              </a:tr>
              <a:tr h="4491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9783372"/>
                  </a:ext>
                </a:extLst>
              </a:tr>
              <a:tr h="449130">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1527148"/>
                  </a:ext>
                </a:extLst>
              </a:tr>
              <a:tr h="4491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9810948"/>
                  </a:ext>
                </a:extLst>
              </a:tr>
              <a:tr h="449130">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1534578"/>
                  </a:ext>
                </a:extLst>
              </a:tr>
              <a:tr h="416045">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7648313"/>
                  </a:ext>
                </a:extLst>
              </a:tr>
              <a:tr h="374836">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7716757"/>
                  </a:ext>
                </a:extLst>
              </a:tr>
              <a:tr h="374836">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6957007"/>
                  </a:ext>
                </a:extLst>
              </a:tr>
              <a:tr h="374836">
                <a:tc>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Sarsfield Park, Lucan</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5</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Scheme to be advertised in Dec 2023. DHLGH Funding approved Nov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4203850"/>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3036655219"/>
              </p:ext>
            </p:extLst>
          </p:nvPr>
        </p:nvGraphicFramePr>
        <p:xfrm>
          <a:off x="0" y="-1"/>
          <a:ext cx="12192000" cy="448803"/>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graphicFrame>
        <p:nvGraphicFramePr>
          <p:cNvPr id="2" name="Table 1">
            <a:extLst>
              <a:ext uri="{FF2B5EF4-FFF2-40B4-BE49-F238E27FC236}">
                <a16:creationId xmlns:a16="http://schemas.microsoft.com/office/drawing/2014/main" id="{C807C585-2371-7F91-B875-4E2D63B5D156}"/>
              </a:ext>
            </a:extLst>
          </p:cNvPr>
          <p:cNvGraphicFramePr>
            <a:graphicFrameLocks noGrp="1"/>
          </p:cNvGraphicFramePr>
          <p:nvPr>
            <p:extLst>
              <p:ext uri="{D42A27DB-BD31-4B8C-83A1-F6EECF244321}">
                <p14:modId xmlns:p14="http://schemas.microsoft.com/office/powerpoint/2010/main" val="2816137036"/>
              </p:ext>
            </p:extLst>
          </p:nvPr>
        </p:nvGraphicFramePr>
        <p:xfrm>
          <a:off x="0" y="5533601"/>
          <a:ext cx="12192000" cy="1187874"/>
        </p:xfrm>
        <a:graphic>
          <a:graphicData uri="http://schemas.openxmlformats.org/drawingml/2006/table">
            <a:tbl>
              <a:tblPr firstRow="1" firstCol="1" bandRow="1">
                <a:tableStyleId>{5C22544A-7EE6-4342-B048-85BDC9FD1C3A}</a:tableStyleId>
              </a:tblPr>
              <a:tblGrid>
                <a:gridCol w="2465487">
                  <a:extLst>
                    <a:ext uri="{9D8B030D-6E8A-4147-A177-3AD203B41FA5}">
                      <a16:colId xmlns:a16="http://schemas.microsoft.com/office/drawing/2014/main" val="865499360"/>
                    </a:ext>
                  </a:extLst>
                </a:gridCol>
                <a:gridCol w="3493798">
                  <a:extLst>
                    <a:ext uri="{9D8B030D-6E8A-4147-A177-3AD203B41FA5}">
                      <a16:colId xmlns:a16="http://schemas.microsoft.com/office/drawing/2014/main" val="670103951"/>
                    </a:ext>
                  </a:extLst>
                </a:gridCol>
                <a:gridCol w="719831">
                  <a:extLst>
                    <a:ext uri="{9D8B030D-6E8A-4147-A177-3AD203B41FA5}">
                      <a16:colId xmlns:a16="http://schemas.microsoft.com/office/drawing/2014/main" val="1044310779"/>
                    </a:ext>
                  </a:extLst>
                </a:gridCol>
                <a:gridCol w="5512884">
                  <a:extLst>
                    <a:ext uri="{9D8B030D-6E8A-4147-A177-3AD203B41FA5}">
                      <a16:colId xmlns:a16="http://schemas.microsoft.com/office/drawing/2014/main" val="2292047288"/>
                    </a:ext>
                  </a:extLst>
                </a:gridCol>
              </a:tblGrid>
              <a:tr h="374836">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solidFill>
                            <a:schemeClr val="tx1"/>
                          </a:solidFill>
                          <a:effectLst/>
                        </a:rPr>
                        <a:t>Balgaddy *</a:t>
                      </a:r>
                      <a:endParaRPr lang="en-IE"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l">
                        <a:lnSpc>
                          <a:spcPct val="107000"/>
                        </a:lnSpc>
                        <a:spcAft>
                          <a:spcPts val="0"/>
                        </a:spcAft>
                      </a:pPr>
                      <a:r>
                        <a:rPr lang="en-IE" sz="1400" b="0" dirty="0">
                          <a:solidFill>
                            <a:schemeClr val="tx1"/>
                          </a:solidFill>
                          <a:effectLst/>
                        </a:rPr>
                        <a:t>69</a:t>
                      </a:r>
                      <a:endParaRPr lang="en-IE"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l">
                        <a:lnSpc>
                          <a:spcPct val="107000"/>
                        </a:lnSpc>
                        <a:spcAft>
                          <a:spcPts val="0"/>
                        </a:spcAft>
                      </a:pPr>
                      <a:r>
                        <a:rPr lang="en-GB" sz="1400" b="0" dirty="0">
                          <a:solidFill>
                            <a:schemeClr val="tx1"/>
                          </a:solidFill>
                          <a:effectLst/>
                        </a:rPr>
                        <a:t>Contractor on site. 20 units delivered 2023. Balance Q1 2024</a:t>
                      </a:r>
                      <a:endParaRPr lang="en-IE"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133738967"/>
                  </a:ext>
                </a:extLst>
              </a:tr>
              <a:tr h="374836">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1061754"/>
                  </a:ext>
                </a:extLst>
              </a:tr>
              <a:tr h="438202">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Tender to be advertised December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4252269"/>
                  </a:ext>
                </a:extLst>
              </a:tr>
            </a:tbl>
          </a:graphicData>
        </a:graphic>
      </p:graphicFrame>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3239889400"/>
              </p:ext>
            </p:extLst>
          </p:nvPr>
        </p:nvGraphicFramePr>
        <p:xfrm>
          <a:off x="0" y="0"/>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402918840"/>
                    </a:ext>
                  </a:extLst>
                </a:gridCol>
              </a:tblGrid>
              <a:tr h="534612">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59194">
                <a:tc>
                  <a:txBody>
                    <a:bodyPr/>
                    <a:lstStyle/>
                    <a:p>
                      <a:pPr lvl="0"/>
                      <a:r>
                        <a:rPr lang="en-GB" sz="1700" dirty="0"/>
                        <a:t>Construction on phase 2 of the programme is now substantially complete. Construction in phase 3 commenced in October 2023 with construction to commence on phase 4 in early 2024. A total of 103 social and 29 affordable purchase homes projected for completion in 2023.  Detailed design on the adjacent site for the proposed development of 88 social and affordable homes is now complete and will be advertised shortly under the temporary Part 8 planning exemption</a:t>
                      </a:r>
                      <a:r>
                        <a:rPr lang="en-US" sz="1700" b="0" i="0" u="none" strike="noStrike" noProof="0" dirty="0">
                          <a:solidFill>
                            <a:srgbClr val="000000"/>
                          </a:solidFill>
                          <a:latin typeface="Calibri"/>
                        </a:rPr>
                        <a:t>. </a:t>
                      </a:r>
                      <a:r>
                        <a:rPr lang="en-US" sz="1700" dirty="0"/>
                        <a:t> </a:t>
                      </a:r>
                    </a:p>
                  </a:txBody>
                  <a:tcPr/>
                </a:tc>
                <a:extLst>
                  <a:ext uri="{0D108BD9-81ED-4DB2-BD59-A6C34878D82A}">
                    <a16:rowId xmlns:a16="http://schemas.microsoft.com/office/drawing/2014/main" val="576621296"/>
                  </a:ext>
                </a:extLst>
              </a:tr>
              <a:tr h="410505">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654534">
                <a:tc>
                  <a:txBody>
                    <a:bodyPr/>
                    <a:lstStyle/>
                    <a:p>
                      <a:pPr marL="0" marR="0" lvl="0" indent="0" algn="l" rtl="0" eaLnBrk="1" fontAlgn="auto" latinLnBrk="0" hangingPunct="1">
                        <a:lnSpc>
                          <a:spcPct val="100000"/>
                        </a:lnSpc>
                        <a:spcBef>
                          <a:spcPts val="0"/>
                        </a:spcBef>
                        <a:spcAft>
                          <a:spcPts val="0"/>
                        </a:spcAft>
                        <a:buClrTx/>
                        <a:buSzTx/>
                        <a:buFontTx/>
                        <a:buNone/>
                      </a:pPr>
                      <a:r>
                        <a:rPr lang="en-IE" sz="1700" dirty="0"/>
                        <a:t>Planning approval received, discussions ongoing with developer in relation to cost inflation and a proposal to replace private units with cost rental units. Once discussions complete developer anticipates being on site in Q1 2024. </a:t>
                      </a:r>
                    </a:p>
                  </a:txBody>
                  <a:tcPr/>
                </a:tc>
                <a:extLst>
                  <a:ext uri="{0D108BD9-81ED-4DB2-BD59-A6C34878D82A}">
                    <a16:rowId xmlns:a16="http://schemas.microsoft.com/office/drawing/2014/main" val="28642136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435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rgbClr val="000000"/>
                          </a:solidFill>
                          <a:latin typeface="+mn-lt"/>
                        </a:rPr>
                        <a:t>Construction has commenced onsite in the Canal Extension sector on 116 social and affordable homes. The final stage of the tender process for construction of 266 social, affordable, and cost rental homes in the </a:t>
                      </a:r>
                      <a:r>
                        <a:rPr lang="en-GB" sz="1700" b="0" i="0" u="none" strike="noStrike" noProof="0" dirty="0" err="1">
                          <a:solidFill>
                            <a:srgbClr val="000000"/>
                          </a:solidFill>
                          <a:latin typeface="+mn-lt"/>
                        </a:rPr>
                        <a:t>Kishogue</a:t>
                      </a:r>
                      <a:r>
                        <a:rPr lang="en-GB" sz="1700" b="0" i="0" u="none" strike="noStrike" noProof="0" dirty="0">
                          <a:solidFill>
                            <a:srgbClr val="000000"/>
                          </a:solidFill>
                          <a:latin typeface="+mn-lt"/>
                        </a:rPr>
                        <a:t> sector is currently paused to resolve technical design issues.</a:t>
                      </a:r>
                      <a:r>
                        <a:rPr lang="en-IE" sz="1700" kern="1200" dirty="0">
                          <a:solidFill>
                            <a:schemeClr val="dk1"/>
                          </a:solidFill>
                          <a:effectLst/>
                          <a:latin typeface="+mn-lt"/>
                          <a:ea typeface="+mn-ea"/>
                          <a:cs typeface="+mn-cs"/>
                        </a:rPr>
                        <a:t> Design work is progressing for approximately 120 social homes on the PPP site adjacent to Lynches Park.  This scheme is expected to go to Part 8 public consultation in February 2024. Design is also ongoing for phases 3,4 &amp; 5 with a planning application to An Bord </a:t>
                      </a:r>
                      <a:r>
                        <a:rPr lang="en-IE" sz="1700" kern="1200" dirty="0" err="1">
                          <a:solidFill>
                            <a:schemeClr val="dk1"/>
                          </a:solidFill>
                          <a:effectLst/>
                          <a:latin typeface="+mn-lt"/>
                          <a:ea typeface="+mn-ea"/>
                          <a:cs typeface="+mn-cs"/>
                        </a:rPr>
                        <a:t>Pleanala</a:t>
                      </a:r>
                      <a:r>
                        <a:rPr lang="en-IE" sz="1700" kern="1200" dirty="0">
                          <a:solidFill>
                            <a:schemeClr val="dk1"/>
                          </a:solidFill>
                          <a:effectLst/>
                          <a:latin typeface="+mn-lt"/>
                          <a:ea typeface="+mn-ea"/>
                          <a:cs typeface="+mn-cs"/>
                        </a:rPr>
                        <a:t> planned for mid 2024</a:t>
                      </a:r>
                      <a:r>
                        <a:rPr lang="en-IE" sz="1800" kern="1200" dirty="0">
                          <a:solidFill>
                            <a:schemeClr val="dk1"/>
                          </a:solidFill>
                          <a:effectLst/>
                          <a:latin typeface="+mn-lt"/>
                          <a:ea typeface="+mn-ea"/>
                          <a:cs typeface="+mn-cs"/>
                        </a:rPr>
                        <a:t>.</a:t>
                      </a:r>
                    </a:p>
                  </a:txBody>
                  <a:tcPr/>
                </a:tc>
                <a:extLst>
                  <a:ext uri="{0D108BD9-81ED-4DB2-BD59-A6C34878D82A}">
                    <a16:rowId xmlns:a16="http://schemas.microsoft.com/office/drawing/2014/main" val="1582313900"/>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a:t>
                      </a:r>
                      <a:r>
                        <a:rPr lang="en-IE" b="1" dirty="0" err="1"/>
                        <a:t>elgard</a:t>
                      </a:r>
                      <a:r>
                        <a:rPr lang="en-IE" b="1" dirty="0"/>
                        <a:t> Square North: </a:t>
                      </a:r>
                      <a:r>
                        <a:rPr lang="en-IE" b="0" dirty="0"/>
                        <a:t>133 cost </a:t>
                      </a:r>
                      <a:r>
                        <a:rPr lang="en-IE" dirty="0"/>
                        <a:t>rental apartments</a:t>
                      </a:r>
                      <a:endParaRPr lang="en-US" dirty="0"/>
                    </a:p>
                  </a:txBody>
                  <a:tcPr/>
                </a:tc>
                <a:extLst>
                  <a:ext uri="{0D108BD9-81ED-4DB2-BD59-A6C34878D82A}">
                    <a16:rowId xmlns:a16="http://schemas.microsoft.com/office/drawing/2014/main" val="1463161161"/>
                  </a:ext>
                </a:extLst>
              </a:tr>
              <a:tr h="397485">
                <a:tc>
                  <a:txBody>
                    <a:bodyPr/>
                    <a:lstStyle/>
                    <a:p>
                      <a:pPr marL="0" lvl="0" indent="0" algn="l">
                        <a:lnSpc>
                          <a:spcPct val="90000"/>
                        </a:lnSpc>
                        <a:spcBef>
                          <a:spcPct val="0"/>
                        </a:spcBef>
                        <a:spcAft>
                          <a:spcPct val="20000"/>
                        </a:spcAft>
                        <a:buNone/>
                      </a:pPr>
                      <a:r>
                        <a:rPr lang="en-IE" sz="1700" kern="1200" dirty="0">
                          <a:latin typeface="+mn-lt"/>
                          <a:ea typeface="+mn-ea"/>
                          <a:cs typeface="+mn-cs"/>
                        </a:rPr>
                        <a:t>Contractor commenced on site April’23.  Delivery estimated March 2025</a:t>
                      </a:r>
                      <a:r>
                        <a:rPr lang="en-IE" sz="1800" kern="1200" dirty="0">
                          <a:latin typeface="+mn-lt"/>
                          <a:ea typeface="+mn-ea"/>
                          <a:cs typeface="+mn-cs"/>
                        </a:rPr>
                        <a:t>.</a:t>
                      </a:r>
                      <a:endParaRPr lang="en-IE" dirty="0"/>
                    </a:p>
                  </a:txBody>
                  <a:tcPr/>
                </a:tc>
                <a:extLst>
                  <a:ext uri="{0D108BD9-81ED-4DB2-BD59-A6C34878D82A}">
                    <a16:rowId xmlns:a16="http://schemas.microsoft.com/office/drawing/2014/main" val="1606596015"/>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Rathcoole: </a:t>
                      </a:r>
                      <a:r>
                        <a:rPr lang="en-US" b="0" dirty="0"/>
                        <a:t>Number of homes &amp; tenure mix to be confirmed</a:t>
                      </a:r>
                    </a:p>
                  </a:txBody>
                  <a:tcPr/>
                </a:tc>
                <a:extLst>
                  <a:ext uri="{0D108BD9-81ED-4DB2-BD59-A6C34878D82A}">
                    <a16:rowId xmlns:a16="http://schemas.microsoft.com/office/drawing/2014/main" val="3774364484"/>
                  </a:ext>
                </a:extLst>
              </a:tr>
              <a:tr h="624136">
                <a:tc>
                  <a:txBody>
                    <a:bodyPr/>
                    <a:lstStyle/>
                    <a:p>
                      <a:pPr marL="0" marR="0" lvl="0" indent="0" algn="l" rtl="0" eaLnBrk="1" fontAlgn="auto" latinLnBrk="0" hangingPunct="1">
                        <a:lnSpc>
                          <a:spcPct val="100000"/>
                        </a:lnSpc>
                        <a:spcBef>
                          <a:spcPts val="0"/>
                        </a:spcBef>
                        <a:spcAft>
                          <a:spcPts val="0"/>
                        </a:spcAft>
                        <a:buClrTx/>
                        <a:buSzTx/>
                        <a:buFontTx/>
                        <a:buNone/>
                      </a:pPr>
                      <a:r>
                        <a:rPr lang="en-GB" sz="1700" dirty="0"/>
                        <a:t>Design work to incorporate the proposed housing, school, and sports facilities </a:t>
                      </a:r>
                      <a:r>
                        <a:rPr lang="en-US" sz="1700" dirty="0"/>
                        <a:t>is ongoing. An update will issue to local </a:t>
                      </a:r>
                      <a:r>
                        <a:rPr lang="en-US" sz="1700" dirty="0" err="1"/>
                        <a:t>Councillors</a:t>
                      </a:r>
                      <a:r>
                        <a:rPr lang="en-US" sz="1700" dirty="0"/>
                        <a:t> ahead of finalising a planning application </a:t>
                      </a:r>
                    </a:p>
                  </a:txBody>
                  <a:tcPr/>
                </a:tc>
                <a:extLst>
                  <a:ext uri="{0D108BD9-81ED-4DB2-BD59-A6C34878D82A}">
                    <a16:rowId xmlns:a16="http://schemas.microsoft.com/office/drawing/2014/main" val="2997295335"/>
                  </a:ext>
                </a:extLst>
              </a:tr>
            </a:tbl>
          </a:graphicData>
        </a:graphic>
      </p:graphicFrame>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image ,Number of EOIs By Status ,Number of EOIs by LEA ,Total Number of EOIs.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Overview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CFFE9389-7C2E-2CA1-A0B2-8B561817F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2101478" cy="677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94723"/>
      </p:ext>
    </p:extLst>
  </p:cSld>
  <p:clrMapOvr>
    <a:masterClrMapping/>
  </p:clrMapOvr>
  <mc:AlternateContent xmlns:mc="http://schemas.openxmlformats.org/markup-compatibility/2006" xmlns:p14="http://schemas.microsoft.com/office/powerpoint/2010/main">
    <mc:Choice Requires="p14">
      <p:transition spd="slow" p14:dur="2000" advTm="38947"/>
    </mc:Choice>
    <mc:Fallback xmlns="">
      <p:transition spd="slow" advTm="3894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3.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513</TotalTime>
  <Words>634</Words>
  <Application>Microsoft Office PowerPoint</Application>
  <PresentationFormat>Widescreen</PresentationFormat>
  <Paragraphs>85</Paragraphs>
  <Slides>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Overview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Vivienne Hartnett</cp:lastModifiedBy>
  <cp:revision>15</cp:revision>
  <cp:lastPrinted>2022-09-06T14:03:22Z</cp:lastPrinted>
  <dcterms:created xsi:type="dcterms:W3CDTF">2022-02-07T17:15:43Z</dcterms:created>
  <dcterms:modified xsi:type="dcterms:W3CDTF">2023-12-12T15:48:51Z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