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8037F-D9FD-2441-703D-B35AD290F62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E"/>
          </a:p>
        </p:txBody>
      </p:sp>
      <p:sp>
        <p:nvSpPr>
          <p:cNvPr id="3" name="Subtitle 2">
            <a:extLst>
              <a:ext uri="{FF2B5EF4-FFF2-40B4-BE49-F238E27FC236}">
                <a16:creationId xmlns:a16="http://schemas.microsoft.com/office/drawing/2014/main" id="{FC53ADE1-3569-26CD-6FB3-F4057F1740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E"/>
          </a:p>
        </p:txBody>
      </p:sp>
      <p:sp>
        <p:nvSpPr>
          <p:cNvPr id="4" name="Date Placeholder 3">
            <a:extLst>
              <a:ext uri="{FF2B5EF4-FFF2-40B4-BE49-F238E27FC236}">
                <a16:creationId xmlns:a16="http://schemas.microsoft.com/office/drawing/2014/main" id="{F74D0812-485F-8B55-D540-DAEEB77A1A6A}"/>
              </a:ext>
            </a:extLst>
          </p:cNvPr>
          <p:cNvSpPr>
            <a:spLocks noGrp="1"/>
          </p:cNvSpPr>
          <p:nvPr>
            <p:ph type="dt" sz="half" idx="10"/>
          </p:nvPr>
        </p:nvSpPr>
        <p:spPr/>
        <p:txBody>
          <a:bodyPr/>
          <a:lstStyle/>
          <a:p>
            <a:fld id="{0CA61C75-A063-4313-8FB3-D7730585F353}" type="datetimeFigureOut">
              <a:rPr lang="en-IE" smtClean="0"/>
              <a:t>11/12/2023</a:t>
            </a:fld>
            <a:endParaRPr lang="en-IE"/>
          </a:p>
        </p:txBody>
      </p:sp>
      <p:sp>
        <p:nvSpPr>
          <p:cNvPr id="5" name="Footer Placeholder 4">
            <a:extLst>
              <a:ext uri="{FF2B5EF4-FFF2-40B4-BE49-F238E27FC236}">
                <a16:creationId xmlns:a16="http://schemas.microsoft.com/office/drawing/2014/main" id="{7F4044F5-3FE1-4F49-741E-AFD6D8E6B9F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B6A6A6A-4AF0-C452-2316-2CAE584DC45C}"/>
              </a:ext>
            </a:extLst>
          </p:cNvPr>
          <p:cNvSpPr>
            <a:spLocks noGrp="1"/>
          </p:cNvSpPr>
          <p:nvPr>
            <p:ph type="sldNum" sz="quarter" idx="12"/>
          </p:nvPr>
        </p:nvSpPr>
        <p:spPr/>
        <p:txBody>
          <a:bodyPr/>
          <a:lstStyle/>
          <a:p>
            <a:fld id="{D004413A-89CE-4775-A534-F80236935430}" type="slidenum">
              <a:rPr lang="en-IE" smtClean="0"/>
              <a:t>‹#›</a:t>
            </a:fld>
            <a:endParaRPr lang="en-IE"/>
          </a:p>
        </p:txBody>
      </p:sp>
    </p:spTree>
    <p:extLst>
      <p:ext uri="{BB962C8B-B14F-4D97-AF65-F5344CB8AC3E}">
        <p14:creationId xmlns:p14="http://schemas.microsoft.com/office/powerpoint/2010/main" val="124060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96BD9-C2A0-D4ED-D4B4-65A46DC94D80}"/>
              </a:ext>
            </a:extLst>
          </p:cNvPr>
          <p:cNvSpPr>
            <a:spLocks noGrp="1"/>
          </p:cNvSpPr>
          <p:nvPr>
            <p:ph type="title"/>
          </p:nvPr>
        </p:nvSpPr>
        <p:spPr/>
        <p:txBody>
          <a:bodyPr/>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FD21E3F3-A58A-D5CD-2F68-7D60872A5BD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B734AD10-13A4-DCFE-B578-7F06F972A542}"/>
              </a:ext>
            </a:extLst>
          </p:cNvPr>
          <p:cNvSpPr>
            <a:spLocks noGrp="1"/>
          </p:cNvSpPr>
          <p:nvPr>
            <p:ph type="dt" sz="half" idx="10"/>
          </p:nvPr>
        </p:nvSpPr>
        <p:spPr/>
        <p:txBody>
          <a:bodyPr/>
          <a:lstStyle/>
          <a:p>
            <a:fld id="{0CA61C75-A063-4313-8FB3-D7730585F353}" type="datetimeFigureOut">
              <a:rPr lang="en-IE" smtClean="0"/>
              <a:t>11/12/2023</a:t>
            </a:fld>
            <a:endParaRPr lang="en-IE"/>
          </a:p>
        </p:txBody>
      </p:sp>
      <p:sp>
        <p:nvSpPr>
          <p:cNvPr id="5" name="Footer Placeholder 4">
            <a:extLst>
              <a:ext uri="{FF2B5EF4-FFF2-40B4-BE49-F238E27FC236}">
                <a16:creationId xmlns:a16="http://schemas.microsoft.com/office/drawing/2014/main" id="{3A9EE626-BDD9-A0D3-C503-79C235C8C5D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4AF3F58-4AA6-00D8-5B41-B6F37460397D}"/>
              </a:ext>
            </a:extLst>
          </p:cNvPr>
          <p:cNvSpPr>
            <a:spLocks noGrp="1"/>
          </p:cNvSpPr>
          <p:nvPr>
            <p:ph type="sldNum" sz="quarter" idx="12"/>
          </p:nvPr>
        </p:nvSpPr>
        <p:spPr/>
        <p:txBody>
          <a:bodyPr/>
          <a:lstStyle/>
          <a:p>
            <a:fld id="{D004413A-89CE-4775-A534-F80236935430}" type="slidenum">
              <a:rPr lang="en-IE" smtClean="0"/>
              <a:t>‹#›</a:t>
            </a:fld>
            <a:endParaRPr lang="en-IE"/>
          </a:p>
        </p:txBody>
      </p:sp>
    </p:spTree>
    <p:extLst>
      <p:ext uri="{BB962C8B-B14F-4D97-AF65-F5344CB8AC3E}">
        <p14:creationId xmlns:p14="http://schemas.microsoft.com/office/powerpoint/2010/main" val="1461295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0F13FC-60D1-3EE5-7C86-8416E4D8B8E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8529FBE6-3854-B49F-DF4C-2C0876F6C90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8808B960-7BDB-FBA1-82B0-C90E7C46542A}"/>
              </a:ext>
            </a:extLst>
          </p:cNvPr>
          <p:cNvSpPr>
            <a:spLocks noGrp="1"/>
          </p:cNvSpPr>
          <p:nvPr>
            <p:ph type="dt" sz="half" idx="10"/>
          </p:nvPr>
        </p:nvSpPr>
        <p:spPr/>
        <p:txBody>
          <a:bodyPr/>
          <a:lstStyle/>
          <a:p>
            <a:fld id="{0CA61C75-A063-4313-8FB3-D7730585F353}" type="datetimeFigureOut">
              <a:rPr lang="en-IE" smtClean="0"/>
              <a:t>11/12/2023</a:t>
            </a:fld>
            <a:endParaRPr lang="en-IE"/>
          </a:p>
        </p:txBody>
      </p:sp>
      <p:sp>
        <p:nvSpPr>
          <p:cNvPr id="5" name="Footer Placeholder 4">
            <a:extLst>
              <a:ext uri="{FF2B5EF4-FFF2-40B4-BE49-F238E27FC236}">
                <a16:creationId xmlns:a16="http://schemas.microsoft.com/office/drawing/2014/main" id="{8726538C-9A8B-6764-DBC9-6EC7F13A11A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9EB8C71-7821-C58B-E096-282B6CD94100}"/>
              </a:ext>
            </a:extLst>
          </p:cNvPr>
          <p:cNvSpPr>
            <a:spLocks noGrp="1"/>
          </p:cNvSpPr>
          <p:nvPr>
            <p:ph type="sldNum" sz="quarter" idx="12"/>
          </p:nvPr>
        </p:nvSpPr>
        <p:spPr/>
        <p:txBody>
          <a:bodyPr/>
          <a:lstStyle/>
          <a:p>
            <a:fld id="{D004413A-89CE-4775-A534-F80236935430}" type="slidenum">
              <a:rPr lang="en-IE" smtClean="0"/>
              <a:t>‹#›</a:t>
            </a:fld>
            <a:endParaRPr lang="en-IE"/>
          </a:p>
        </p:txBody>
      </p:sp>
    </p:spTree>
    <p:extLst>
      <p:ext uri="{BB962C8B-B14F-4D97-AF65-F5344CB8AC3E}">
        <p14:creationId xmlns:p14="http://schemas.microsoft.com/office/powerpoint/2010/main" val="167569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51E6-53F6-61BE-F1C8-8EB97C86B902}"/>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E1599220-AB95-5FCD-521B-E9F58064E1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BE4B3DAD-4BF3-1BD6-344D-55C98A2623B2}"/>
              </a:ext>
            </a:extLst>
          </p:cNvPr>
          <p:cNvSpPr>
            <a:spLocks noGrp="1"/>
          </p:cNvSpPr>
          <p:nvPr>
            <p:ph type="dt" sz="half" idx="10"/>
          </p:nvPr>
        </p:nvSpPr>
        <p:spPr/>
        <p:txBody>
          <a:bodyPr/>
          <a:lstStyle/>
          <a:p>
            <a:fld id="{0CA61C75-A063-4313-8FB3-D7730585F353}" type="datetimeFigureOut">
              <a:rPr lang="en-IE" smtClean="0"/>
              <a:t>11/12/2023</a:t>
            </a:fld>
            <a:endParaRPr lang="en-IE"/>
          </a:p>
        </p:txBody>
      </p:sp>
      <p:sp>
        <p:nvSpPr>
          <p:cNvPr id="5" name="Footer Placeholder 4">
            <a:extLst>
              <a:ext uri="{FF2B5EF4-FFF2-40B4-BE49-F238E27FC236}">
                <a16:creationId xmlns:a16="http://schemas.microsoft.com/office/drawing/2014/main" id="{6B9DB278-1F85-EECE-0C9D-965B7A7B813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8B48B8A-A40D-9D83-4C42-D540174C2B66}"/>
              </a:ext>
            </a:extLst>
          </p:cNvPr>
          <p:cNvSpPr>
            <a:spLocks noGrp="1"/>
          </p:cNvSpPr>
          <p:nvPr>
            <p:ph type="sldNum" sz="quarter" idx="12"/>
          </p:nvPr>
        </p:nvSpPr>
        <p:spPr/>
        <p:txBody>
          <a:bodyPr/>
          <a:lstStyle/>
          <a:p>
            <a:fld id="{D004413A-89CE-4775-A534-F80236935430}" type="slidenum">
              <a:rPr lang="en-IE" smtClean="0"/>
              <a:t>‹#›</a:t>
            </a:fld>
            <a:endParaRPr lang="en-IE"/>
          </a:p>
        </p:txBody>
      </p:sp>
    </p:spTree>
    <p:extLst>
      <p:ext uri="{BB962C8B-B14F-4D97-AF65-F5344CB8AC3E}">
        <p14:creationId xmlns:p14="http://schemas.microsoft.com/office/powerpoint/2010/main" val="290312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45093-34D3-A7BB-D536-15517012BF2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E"/>
          </a:p>
        </p:txBody>
      </p:sp>
      <p:sp>
        <p:nvSpPr>
          <p:cNvPr id="3" name="Text Placeholder 2">
            <a:extLst>
              <a:ext uri="{FF2B5EF4-FFF2-40B4-BE49-F238E27FC236}">
                <a16:creationId xmlns:a16="http://schemas.microsoft.com/office/drawing/2014/main" id="{AFBA53CB-9369-8B03-432F-9D0B4CF7A0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CFDF9DB-8658-0670-0449-2A26FB6B0930}"/>
              </a:ext>
            </a:extLst>
          </p:cNvPr>
          <p:cNvSpPr>
            <a:spLocks noGrp="1"/>
          </p:cNvSpPr>
          <p:nvPr>
            <p:ph type="dt" sz="half" idx="10"/>
          </p:nvPr>
        </p:nvSpPr>
        <p:spPr/>
        <p:txBody>
          <a:bodyPr/>
          <a:lstStyle/>
          <a:p>
            <a:fld id="{0CA61C75-A063-4313-8FB3-D7730585F353}" type="datetimeFigureOut">
              <a:rPr lang="en-IE" smtClean="0"/>
              <a:t>11/12/2023</a:t>
            </a:fld>
            <a:endParaRPr lang="en-IE"/>
          </a:p>
        </p:txBody>
      </p:sp>
      <p:sp>
        <p:nvSpPr>
          <p:cNvPr id="5" name="Footer Placeholder 4">
            <a:extLst>
              <a:ext uri="{FF2B5EF4-FFF2-40B4-BE49-F238E27FC236}">
                <a16:creationId xmlns:a16="http://schemas.microsoft.com/office/drawing/2014/main" id="{77FBC5EF-A09A-CAF2-41CD-186265BBAE0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959BDBA-C52C-37A6-D8B5-DACE226D9F8D}"/>
              </a:ext>
            </a:extLst>
          </p:cNvPr>
          <p:cNvSpPr>
            <a:spLocks noGrp="1"/>
          </p:cNvSpPr>
          <p:nvPr>
            <p:ph type="sldNum" sz="quarter" idx="12"/>
          </p:nvPr>
        </p:nvSpPr>
        <p:spPr/>
        <p:txBody>
          <a:bodyPr/>
          <a:lstStyle/>
          <a:p>
            <a:fld id="{D004413A-89CE-4775-A534-F80236935430}" type="slidenum">
              <a:rPr lang="en-IE" smtClean="0"/>
              <a:t>‹#›</a:t>
            </a:fld>
            <a:endParaRPr lang="en-IE"/>
          </a:p>
        </p:txBody>
      </p:sp>
    </p:spTree>
    <p:extLst>
      <p:ext uri="{BB962C8B-B14F-4D97-AF65-F5344CB8AC3E}">
        <p14:creationId xmlns:p14="http://schemas.microsoft.com/office/powerpoint/2010/main" val="266630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8677-050D-B5A5-22C3-F4523707EC27}"/>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A6B46CAF-DFCA-E63D-C231-C70B29EF5AB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6D98B063-38BF-1FFA-D527-1BE4ED15368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Date Placeholder 4">
            <a:extLst>
              <a:ext uri="{FF2B5EF4-FFF2-40B4-BE49-F238E27FC236}">
                <a16:creationId xmlns:a16="http://schemas.microsoft.com/office/drawing/2014/main" id="{B524D209-FFCA-285D-0C1E-0EA19FE9FE21}"/>
              </a:ext>
            </a:extLst>
          </p:cNvPr>
          <p:cNvSpPr>
            <a:spLocks noGrp="1"/>
          </p:cNvSpPr>
          <p:nvPr>
            <p:ph type="dt" sz="half" idx="10"/>
          </p:nvPr>
        </p:nvSpPr>
        <p:spPr/>
        <p:txBody>
          <a:bodyPr/>
          <a:lstStyle/>
          <a:p>
            <a:fld id="{0CA61C75-A063-4313-8FB3-D7730585F353}" type="datetimeFigureOut">
              <a:rPr lang="en-IE" smtClean="0"/>
              <a:t>11/12/2023</a:t>
            </a:fld>
            <a:endParaRPr lang="en-IE"/>
          </a:p>
        </p:txBody>
      </p:sp>
      <p:sp>
        <p:nvSpPr>
          <p:cNvPr id="6" name="Footer Placeholder 5">
            <a:extLst>
              <a:ext uri="{FF2B5EF4-FFF2-40B4-BE49-F238E27FC236}">
                <a16:creationId xmlns:a16="http://schemas.microsoft.com/office/drawing/2014/main" id="{5EAAFFA5-484E-8049-664E-70D5799E4A9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FEC6C78-D207-A84A-751C-9FD219F6D487}"/>
              </a:ext>
            </a:extLst>
          </p:cNvPr>
          <p:cNvSpPr>
            <a:spLocks noGrp="1"/>
          </p:cNvSpPr>
          <p:nvPr>
            <p:ph type="sldNum" sz="quarter" idx="12"/>
          </p:nvPr>
        </p:nvSpPr>
        <p:spPr/>
        <p:txBody>
          <a:bodyPr/>
          <a:lstStyle/>
          <a:p>
            <a:fld id="{D004413A-89CE-4775-A534-F80236935430}" type="slidenum">
              <a:rPr lang="en-IE" smtClean="0"/>
              <a:t>‹#›</a:t>
            </a:fld>
            <a:endParaRPr lang="en-IE"/>
          </a:p>
        </p:txBody>
      </p:sp>
    </p:spTree>
    <p:extLst>
      <p:ext uri="{BB962C8B-B14F-4D97-AF65-F5344CB8AC3E}">
        <p14:creationId xmlns:p14="http://schemas.microsoft.com/office/powerpoint/2010/main" val="343593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711D6-959D-223E-F2EB-2A8FEFEF50BB}"/>
              </a:ext>
            </a:extLst>
          </p:cNvPr>
          <p:cNvSpPr>
            <a:spLocks noGrp="1"/>
          </p:cNvSpPr>
          <p:nvPr>
            <p:ph type="title"/>
          </p:nvPr>
        </p:nvSpPr>
        <p:spPr>
          <a:xfrm>
            <a:off x="839788" y="365125"/>
            <a:ext cx="10515600" cy="1325563"/>
          </a:xfrm>
        </p:spPr>
        <p:txBody>
          <a:bodyPr/>
          <a:lstStyle/>
          <a:p>
            <a:r>
              <a:rPr lang="en-GB"/>
              <a:t>Click to edit Master title style</a:t>
            </a:r>
            <a:endParaRPr lang="en-IE"/>
          </a:p>
        </p:txBody>
      </p:sp>
      <p:sp>
        <p:nvSpPr>
          <p:cNvPr id="3" name="Text Placeholder 2">
            <a:extLst>
              <a:ext uri="{FF2B5EF4-FFF2-40B4-BE49-F238E27FC236}">
                <a16:creationId xmlns:a16="http://schemas.microsoft.com/office/drawing/2014/main" id="{D1024345-5B55-2615-F29E-040A209115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48F0D5E-9893-90C6-011E-BFEA795E7D7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Text Placeholder 4">
            <a:extLst>
              <a:ext uri="{FF2B5EF4-FFF2-40B4-BE49-F238E27FC236}">
                <a16:creationId xmlns:a16="http://schemas.microsoft.com/office/drawing/2014/main" id="{06CA09AC-178E-B7D8-C4E4-ACBDE1BCD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87EE1CD-E7C9-D2F4-2F5E-233740F4B93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Date Placeholder 6">
            <a:extLst>
              <a:ext uri="{FF2B5EF4-FFF2-40B4-BE49-F238E27FC236}">
                <a16:creationId xmlns:a16="http://schemas.microsoft.com/office/drawing/2014/main" id="{383751E8-6DC8-FAFD-1A4B-53D435B69487}"/>
              </a:ext>
            </a:extLst>
          </p:cNvPr>
          <p:cNvSpPr>
            <a:spLocks noGrp="1"/>
          </p:cNvSpPr>
          <p:nvPr>
            <p:ph type="dt" sz="half" idx="10"/>
          </p:nvPr>
        </p:nvSpPr>
        <p:spPr/>
        <p:txBody>
          <a:bodyPr/>
          <a:lstStyle/>
          <a:p>
            <a:fld id="{0CA61C75-A063-4313-8FB3-D7730585F353}" type="datetimeFigureOut">
              <a:rPr lang="en-IE" smtClean="0"/>
              <a:t>11/12/2023</a:t>
            </a:fld>
            <a:endParaRPr lang="en-IE"/>
          </a:p>
        </p:txBody>
      </p:sp>
      <p:sp>
        <p:nvSpPr>
          <p:cNvPr id="8" name="Footer Placeholder 7">
            <a:extLst>
              <a:ext uri="{FF2B5EF4-FFF2-40B4-BE49-F238E27FC236}">
                <a16:creationId xmlns:a16="http://schemas.microsoft.com/office/drawing/2014/main" id="{D6F4308F-52CB-16E7-AEA0-F5BB01BD32D4}"/>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DBE45051-10BE-263A-63D4-7BE64FF589DF}"/>
              </a:ext>
            </a:extLst>
          </p:cNvPr>
          <p:cNvSpPr>
            <a:spLocks noGrp="1"/>
          </p:cNvSpPr>
          <p:nvPr>
            <p:ph type="sldNum" sz="quarter" idx="12"/>
          </p:nvPr>
        </p:nvSpPr>
        <p:spPr/>
        <p:txBody>
          <a:bodyPr/>
          <a:lstStyle/>
          <a:p>
            <a:fld id="{D004413A-89CE-4775-A534-F80236935430}" type="slidenum">
              <a:rPr lang="en-IE" smtClean="0"/>
              <a:t>‹#›</a:t>
            </a:fld>
            <a:endParaRPr lang="en-IE"/>
          </a:p>
        </p:txBody>
      </p:sp>
    </p:spTree>
    <p:extLst>
      <p:ext uri="{BB962C8B-B14F-4D97-AF65-F5344CB8AC3E}">
        <p14:creationId xmlns:p14="http://schemas.microsoft.com/office/powerpoint/2010/main" val="115693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ED1AC-401D-A11F-FB85-E13EF90652D4}"/>
              </a:ext>
            </a:extLst>
          </p:cNvPr>
          <p:cNvSpPr>
            <a:spLocks noGrp="1"/>
          </p:cNvSpPr>
          <p:nvPr>
            <p:ph type="title"/>
          </p:nvPr>
        </p:nvSpPr>
        <p:spPr/>
        <p:txBody>
          <a:bodyPr/>
          <a:lstStyle/>
          <a:p>
            <a:r>
              <a:rPr lang="en-GB"/>
              <a:t>Click to edit Master title style</a:t>
            </a:r>
            <a:endParaRPr lang="en-IE"/>
          </a:p>
        </p:txBody>
      </p:sp>
      <p:sp>
        <p:nvSpPr>
          <p:cNvPr id="3" name="Date Placeholder 2">
            <a:extLst>
              <a:ext uri="{FF2B5EF4-FFF2-40B4-BE49-F238E27FC236}">
                <a16:creationId xmlns:a16="http://schemas.microsoft.com/office/drawing/2014/main" id="{B4CB4453-09A9-3150-9E41-8E2FEEDA73C7}"/>
              </a:ext>
            </a:extLst>
          </p:cNvPr>
          <p:cNvSpPr>
            <a:spLocks noGrp="1"/>
          </p:cNvSpPr>
          <p:nvPr>
            <p:ph type="dt" sz="half" idx="10"/>
          </p:nvPr>
        </p:nvSpPr>
        <p:spPr/>
        <p:txBody>
          <a:bodyPr/>
          <a:lstStyle/>
          <a:p>
            <a:fld id="{0CA61C75-A063-4313-8FB3-D7730585F353}" type="datetimeFigureOut">
              <a:rPr lang="en-IE" smtClean="0"/>
              <a:t>11/12/2023</a:t>
            </a:fld>
            <a:endParaRPr lang="en-IE"/>
          </a:p>
        </p:txBody>
      </p:sp>
      <p:sp>
        <p:nvSpPr>
          <p:cNvPr id="4" name="Footer Placeholder 3">
            <a:extLst>
              <a:ext uri="{FF2B5EF4-FFF2-40B4-BE49-F238E27FC236}">
                <a16:creationId xmlns:a16="http://schemas.microsoft.com/office/drawing/2014/main" id="{9DEA2687-3912-7C12-562D-5CFE5E3A8102}"/>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A7416A21-FAE1-758B-3F98-DDC91DF4E828}"/>
              </a:ext>
            </a:extLst>
          </p:cNvPr>
          <p:cNvSpPr>
            <a:spLocks noGrp="1"/>
          </p:cNvSpPr>
          <p:nvPr>
            <p:ph type="sldNum" sz="quarter" idx="12"/>
          </p:nvPr>
        </p:nvSpPr>
        <p:spPr/>
        <p:txBody>
          <a:bodyPr/>
          <a:lstStyle/>
          <a:p>
            <a:fld id="{D004413A-89CE-4775-A534-F80236935430}" type="slidenum">
              <a:rPr lang="en-IE" smtClean="0"/>
              <a:t>‹#›</a:t>
            </a:fld>
            <a:endParaRPr lang="en-IE"/>
          </a:p>
        </p:txBody>
      </p:sp>
    </p:spTree>
    <p:extLst>
      <p:ext uri="{BB962C8B-B14F-4D97-AF65-F5344CB8AC3E}">
        <p14:creationId xmlns:p14="http://schemas.microsoft.com/office/powerpoint/2010/main" val="18675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52E711-2954-0570-A3C2-776393D3F664}"/>
              </a:ext>
            </a:extLst>
          </p:cNvPr>
          <p:cNvSpPr>
            <a:spLocks noGrp="1"/>
          </p:cNvSpPr>
          <p:nvPr>
            <p:ph type="dt" sz="half" idx="10"/>
          </p:nvPr>
        </p:nvSpPr>
        <p:spPr/>
        <p:txBody>
          <a:bodyPr/>
          <a:lstStyle/>
          <a:p>
            <a:fld id="{0CA61C75-A063-4313-8FB3-D7730585F353}" type="datetimeFigureOut">
              <a:rPr lang="en-IE" smtClean="0"/>
              <a:t>11/12/2023</a:t>
            </a:fld>
            <a:endParaRPr lang="en-IE"/>
          </a:p>
        </p:txBody>
      </p:sp>
      <p:sp>
        <p:nvSpPr>
          <p:cNvPr id="3" name="Footer Placeholder 2">
            <a:extLst>
              <a:ext uri="{FF2B5EF4-FFF2-40B4-BE49-F238E27FC236}">
                <a16:creationId xmlns:a16="http://schemas.microsoft.com/office/drawing/2014/main" id="{E0975753-B7C0-2900-9907-DC87C0EF1FE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1A9B075-0575-AF5C-52C0-1DFFCD089094}"/>
              </a:ext>
            </a:extLst>
          </p:cNvPr>
          <p:cNvSpPr>
            <a:spLocks noGrp="1"/>
          </p:cNvSpPr>
          <p:nvPr>
            <p:ph type="sldNum" sz="quarter" idx="12"/>
          </p:nvPr>
        </p:nvSpPr>
        <p:spPr/>
        <p:txBody>
          <a:bodyPr/>
          <a:lstStyle/>
          <a:p>
            <a:fld id="{D004413A-89CE-4775-A534-F80236935430}" type="slidenum">
              <a:rPr lang="en-IE" smtClean="0"/>
              <a:t>‹#›</a:t>
            </a:fld>
            <a:endParaRPr lang="en-IE"/>
          </a:p>
        </p:txBody>
      </p:sp>
    </p:spTree>
    <p:extLst>
      <p:ext uri="{BB962C8B-B14F-4D97-AF65-F5344CB8AC3E}">
        <p14:creationId xmlns:p14="http://schemas.microsoft.com/office/powerpoint/2010/main" val="2637295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349-0B3F-200A-48FA-DADCA770EA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E"/>
          </a:p>
        </p:txBody>
      </p:sp>
      <p:sp>
        <p:nvSpPr>
          <p:cNvPr id="3" name="Content Placeholder 2">
            <a:extLst>
              <a:ext uri="{FF2B5EF4-FFF2-40B4-BE49-F238E27FC236}">
                <a16:creationId xmlns:a16="http://schemas.microsoft.com/office/drawing/2014/main" id="{A7022254-7287-582D-5DEC-B97AE81E4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Text Placeholder 3">
            <a:extLst>
              <a:ext uri="{FF2B5EF4-FFF2-40B4-BE49-F238E27FC236}">
                <a16:creationId xmlns:a16="http://schemas.microsoft.com/office/drawing/2014/main" id="{B7B7B307-663B-CA9C-0F7D-2D40556FBF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499E7D3-3DF3-00B1-1238-8F4F144E013C}"/>
              </a:ext>
            </a:extLst>
          </p:cNvPr>
          <p:cNvSpPr>
            <a:spLocks noGrp="1"/>
          </p:cNvSpPr>
          <p:nvPr>
            <p:ph type="dt" sz="half" idx="10"/>
          </p:nvPr>
        </p:nvSpPr>
        <p:spPr/>
        <p:txBody>
          <a:bodyPr/>
          <a:lstStyle/>
          <a:p>
            <a:fld id="{0CA61C75-A063-4313-8FB3-D7730585F353}" type="datetimeFigureOut">
              <a:rPr lang="en-IE" smtClean="0"/>
              <a:t>11/12/2023</a:t>
            </a:fld>
            <a:endParaRPr lang="en-IE"/>
          </a:p>
        </p:txBody>
      </p:sp>
      <p:sp>
        <p:nvSpPr>
          <p:cNvPr id="6" name="Footer Placeholder 5">
            <a:extLst>
              <a:ext uri="{FF2B5EF4-FFF2-40B4-BE49-F238E27FC236}">
                <a16:creationId xmlns:a16="http://schemas.microsoft.com/office/drawing/2014/main" id="{ED9452F9-9D6D-7A62-F046-EEBBBF3E899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A178B95-7C06-253E-F841-F243A347DC21}"/>
              </a:ext>
            </a:extLst>
          </p:cNvPr>
          <p:cNvSpPr>
            <a:spLocks noGrp="1"/>
          </p:cNvSpPr>
          <p:nvPr>
            <p:ph type="sldNum" sz="quarter" idx="12"/>
          </p:nvPr>
        </p:nvSpPr>
        <p:spPr/>
        <p:txBody>
          <a:bodyPr/>
          <a:lstStyle/>
          <a:p>
            <a:fld id="{D004413A-89CE-4775-A534-F80236935430}" type="slidenum">
              <a:rPr lang="en-IE" smtClean="0"/>
              <a:t>‹#›</a:t>
            </a:fld>
            <a:endParaRPr lang="en-IE"/>
          </a:p>
        </p:txBody>
      </p:sp>
    </p:spTree>
    <p:extLst>
      <p:ext uri="{BB962C8B-B14F-4D97-AF65-F5344CB8AC3E}">
        <p14:creationId xmlns:p14="http://schemas.microsoft.com/office/powerpoint/2010/main" val="394641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4D17-6620-A549-DF4B-BC51ABF6C70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E"/>
          </a:p>
        </p:txBody>
      </p:sp>
      <p:sp>
        <p:nvSpPr>
          <p:cNvPr id="3" name="Picture Placeholder 2">
            <a:extLst>
              <a:ext uri="{FF2B5EF4-FFF2-40B4-BE49-F238E27FC236}">
                <a16:creationId xmlns:a16="http://schemas.microsoft.com/office/drawing/2014/main" id="{46691C83-0216-D057-A43B-47C89A7BE5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13A1C00D-5D95-2DF0-DFD5-47603B555A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A4F468F-34A7-0961-BAE2-2303A860734F}"/>
              </a:ext>
            </a:extLst>
          </p:cNvPr>
          <p:cNvSpPr>
            <a:spLocks noGrp="1"/>
          </p:cNvSpPr>
          <p:nvPr>
            <p:ph type="dt" sz="half" idx="10"/>
          </p:nvPr>
        </p:nvSpPr>
        <p:spPr/>
        <p:txBody>
          <a:bodyPr/>
          <a:lstStyle/>
          <a:p>
            <a:fld id="{0CA61C75-A063-4313-8FB3-D7730585F353}" type="datetimeFigureOut">
              <a:rPr lang="en-IE" smtClean="0"/>
              <a:t>11/12/2023</a:t>
            </a:fld>
            <a:endParaRPr lang="en-IE"/>
          </a:p>
        </p:txBody>
      </p:sp>
      <p:sp>
        <p:nvSpPr>
          <p:cNvPr id="6" name="Footer Placeholder 5">
            <a:extLst>
              <a:ext uri="{FF2B5EF4-FFF2-40B4-BE49-F238E27FC236}">
                <a16:creationId xmlns:a16="http://schemas.microsoft.com/office/drawing/2014/main" id="{A72DAA90-FD95-433B-204E-C05E6632DCA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EE538FC-01C6-D8E1-ECAE-4EDD41D0F903}"/>
              </a:ext>
            </a:extLst>
          </p:cNvPr>
          <p:cNvSpPr>
            <a:spLocks noGrp="1"/>
          </p:cNvSpPr>
          <p:nvPr>
            <p:ph type="sldNum" sz="quarter" idx="12"/>
          </p:nvPr>
        </p:nvSpPr>
        <p:spPr/>
        <p:txBody>
          <a:bodyPr/>
          <a:lstStyle/>
          <a:p>
            <a:fld id="{D004413A-89CE-4775-A534-F80236935430}" type="slidenum">
              <a:rPr lang="en-IE" smtClean="0"/>
              <a:t>‹#›</a:t>
            </a:fld>
            <a:endParaRPr lang="en-IE"/>
          </a:p>
        </p:txBody>
      </p:sp>
    </p:spTree>
    <p:extLst>
      <p:ext uri="{BB962C8B-B14F-4D97-AF65-F5344CB8AC3E}">
        <p14:creationId xmlns:p14="http://schemas.microsoft.com/office/powerpoint/2010/main" val="121612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6D9BE8-550E-7F1A-A721-7A97C5DC1E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E"/>
          </a:p>
        </p:txBody>
      </p:sp>
      <p:sp>
        <p:nvSpPr>
          <p:cNvPr id="3" name="Text Placeholder 2">
            <a:extLst>
              <a:ext uri="{FF2B5EF4-FFF2-40B4-BE49-F238E27FC236}">
                <a16:creationId xmlns:a16="http://schemas.microsoft.com/office/drawing/2014/main" id="{7A48D832-5BEE-DBD9-8191-3C4F606312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37D3D441-0EDA-DBB1-1075-A8963DD37F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61C75-A063-4313-8FB3-D7730585F353}" type="datetimeFigureOut">
              <a:rPr lang="en-IE" smtClean="0"/>
              <a:t>11/12/2023</a:t>
            </a:fld>
            <a:endParaRPr lang="en-IE"/>
          </a:p>
        </p:txBody>
      </p:sp>
      <p:sp>
        <p:nvSpPr>
          <p:cNvPr id="5" name="Footer Placeholder 4">
            <a:extLst>
              <a:ext uri="{FF2B5EF4-FFF2-40B4-BE49-F238E27FC236}">
                <a16:creationId xmlns:a16="http://schemas.microsoft.com/office/drawing/2014/main" id="{68C8978F-7CF1-6916-952D-45C9C77104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8C4DF0EF-2B60-771D-85DB-AC45DA3E94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4413A-89CE-4775-A534-F80236935430}" type="slidenum">
              <a:rPr lang="en-IE" smtClean="0"/>
              <a:t>‹#›</a:t>
            </a:fld>
            <a:endParaRPr lang="en-IE"/>
          </a:p>
        </p:txBody>
      </p:sp>
    </p:spTree>
    <p:extLst>
      <p:ext uri="{BB962C8B-B14F-4D97-AF65-F5344CB8AC3E}">
        <p14:creationId xmlns:p14="http://schemas.microsoft.com/office/powerpoint/2010/main" val="1494603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dcc.ie/" TargetMode="External"/><Relationship Id="rId2" Type="http://schemas.openxmlformats.org/officeDocument/2006/relationships/hyperlink" Target="http://consult.sdublincoco.i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DB51BF-BC7F-D720-7B83-8BB1607AE3B1}"/>
              </a:ext>
            </a:extLst>
          </p:cNvPr>
          <p:cNvSpPr>
            <a:spLocks noGrp="1"/>
          </p:cNvSpPr>
          <p:nvPr>
            <p:ph type="ctrTitle"/>
          </p:nvPr>
        </p:nvSpPr>
        <p:spPr>
          <a:xfrm>
            <a:off x="1524000" y="1293338"/>
            <a:ext cx="9144000" cy="3274592"/>
          </a:xfrm>
        </p:spPr>
        <p:txBody>
          <a:bodyPr anchor="ctr">
            <a:normAutofit/>
          </a:bodyPr>
          <a:lstStyle/>
          <a:p>
            <a:r>
              <a:rPr lang="en-GB" sz="7200"/>
              <a:t>Carrigmore Park Part 8</a:t>
            </a:r>
            <a:endParaRPr lang="en-IE" sz="7200"/>
          </a:p>
        </p:txBody>
      </p:sp>
      <p:sp>
        <p:nvSpPr>
          <p:cNvPr id="3" name="Subtitle 2">
            <a:extLst>
              <a:ext uri="{FF2B5EF4-FFF2-40B4-BE49-F238E27FC236}">
                <a16:creationId xmlns:a16="http://schemas.microsoft.com/office/drawing/2014/main" id="{7DAE58B8-927D-3D3F-81E2-F45E6968373C}"/>
              </a:ext>
            </a:extLst>
          </p:cNvPr>
          <p:cNvSpPr>
            <a:spLocks noGrp="1"/>
          </p:cNvSpPr>
          <p:nvPr>
            <p:ph type="subTitle" idx="1"/>
          </p:nvPr>
        </p:nvSpPr>
        <p:spPr>
          <a:xfrm>
            <a:off x="1523999" y="4012003"/>
            <a:ext cx="9144000" cy="651910"/>
          </a:xfrm>
        </p:spPr>
        <p:txBody>
          <a:bodyPr anchor="ctr">
            <a:normAutofit/>
          </a:bodyPr>
          <a:lstStyle/>
          <a:p>
            <a:r>
              <a:rPr lang="en-GB" dirty="0"/>
              <a:t>Planning &amp; Projects | Public Realm</a:t>
            </a:r>
            <a:endParaRPr lang="en-IE" dirty="0"/>
          </a:p>
        </p:txBody>
      </p:sp>
      <p:cxnSp>
        <p:nvCxnSpPr>
          <p:cNvPr id="38" name="Straight Connector 37">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A logo with orange and grey waves&#10;&#10;Description automatically generated">
            <a:extLst>
              <a:ext uri="{FF2B5EF4-FFF2-40B4-BE49-F238E27FC236}">
                <a16:creationId xmlns:a16="http://schemas.microsoft.com/office/drawing/2014/main" id="{DDA1AB8B-2D11-8704-A7A9-66664DC34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301" y="5138156"/>
            <a:ext cx="2977398" cy="1167882"/>
          </a:xfrm>
          <a:prstGeom prst="rect">
            <a:avLst/>
          </a:prstGeom>
        </p:spPr>
      </p:pic>
    </p:spTree>
    <p:extLst>
      <p:ext uri="{BB962C8B-B14F-4D97-AF65-F5344CB8AC3E}">
        <p14:creationId xmlns:p14="http://schemas.microsoft.com/office/powerpoint/2010/main" val="46924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DCE980-5570-473C-8A88-A20AD48392A3}"/>
              </a:ext>
            </a:extLst>
          </p:cNvPr>
          <p:cNvSpPr>
            <a:spLocks noGrp="1"/>
          </p:cNvSpPr>
          <p:nvPr>
            <p:ph type="title"/>
          </p:nvPr>
        </p:nvSpPr>
        <p:spPr>
          <a:xfrm>
            <a:off x="589560" y="856180"/>
            <a:ext cx="4560584" cy="1128068"/>
          </a:xfrm>
        </p:spPr>
        <p:txBody>
          <a:bodyPr anchor="ctr">
            <a:normAutofit/>
          </a:bodyPr>
          <a:lstStyle/>
          <a:p>
            <a:r>
              <a:rPr lang="en-GB" sz="3700" dirty="0"/>
              <a:t>Context of Project &amp; Location</a:t>
            </a:r>
            <a:endParaRPr lang="en-IE" sz="3700" dirty="0"/>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64F37E-5EF9-5CF1-FDFB-238EB638C627}"/>
              </a:ext>
            </a:extLst>
          </p:cNvPr>
          <p:cNvSpPr>
            <a:spLocks noGrp="1"/>
          </p:cNvSpPr>
          <p:nvPr>
            <p:ph idx="1"/>
          </p:nvPr>
        </p:nvSpPr>
        <p:spPr>
          <a:xfrm>
            <a:off x="590719" y="2330505"/>
            <a:ext cx="4559425" cy="3979585"/>
          </a:xfrm>
        </p:spPr>
        <p:txBody>
          <a:bodyPr anchor="t">
            <a:normAutofit/>
          </a:bodyPr>
          <a:lstStyle/>
          <a:p>
            <a:pPr>
              <a:spcAft>
                <a:spcPts val="800"/>
              </a:spcAft>
              <a:buClr>
                <a:schemeClr val="accent4"/>
              </a:buClr>
            </a:pPr>
            <a:r>
              <a:rPr lang="en-IE" sz="2000" b="1" kern="100" dirty="0" err="1">
                <a:effectLst/>
                <a:latin typeface="Calibri" panose="020F0502020204030204" pitchFamily="34" charset="0"/>
                <a:ea typeface="Calibri" panose="020F0502020204030204" pitchFamily="34" charset="0"/>
                <a:cs typeface="Times New Roman" panose="02020603050405020304" pitchFamily="18" charset="0"/>
              </a:rPr>
              <a:t>Carrigmore</a:t>
            </a:r>
            <a:r>
              <a:rPr lang="en-IE" sz="2000" b="1" kern="100" dirty="0">
                <a:effectLst/>
                <a:latin typeface="Calibri" panose="020F0502020204030204" pitchFamily="34" charset="0"/>
                <a:ea typeface="Calibri" panose="020F0502020204030204" pitchFamily="34" charset="0"/>
                <a:cs typeface="Times New Roman" panose="02020603050405020304" pitchFamily="18" charset="0"/>
              </a:rPr>
              <a:t> Park </a:t>
            </a:r>
          </a:p>
          <a:p>
            <a:pPr>
              <a:spcAft>
                <a:spcPts val="800"/>
              </a:spcAft>
              <a:buClr>
                <a:schemeClr val="accent4"/>
              </a:buClr>
            </a:pPr>
            <a:r>
              <a:rPr lang="en-IE" sz="2000" kern="100" dirty="0">
                <a:effectLst/>
                <a:latin typeface="Calibri" panose="020F0502020204030204" pitchFamily="34" charset="0"/>
                <a:ea typeface="Calibri" panose="020F0502020204030204" pitchFamily="34" charset="0"/>
                <a:cs typeface="Times New Roman" panose="02020603050405020304" pitchFamily="18" charset="0"/>
              </a:rPr>
              <a:t>(approx. 4.2 hectares) is located within the townland of Fortunestown. </a:t>
            </a:r>
          </a:p>
          <a:p>
            <a:pPr marL="0" indent="0">
              <a:buNone/>
            </a:pPr>
            <a:endParaRPr lang="en-IE" sz="14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558E0F5-DF3C-20D0-0124-DB4321422D61}"/>
              </a:ext>
            </a:extLst>
          </p:cNvPr>
          <p:cNvPicPr>
            <a:picLocks noChangeAspect="1"/>
          </p:cNvPicPr>
          <p:nvPr/>
        </p:nvPicPr>
        <p:blipFill rotWithShape="1">
          <a:blip r:embed="rId2"/>
          <a:srcRect l="12315" r="3" b="3"/>
          <a:stretch/>
        </p:blipFill>
        <p:spPr>
          <a:xfrm>
            <a:off x="5977788" y="799352"/>
            <a:ext cx="5425410" cy="5259296"/>
          </a:xfrm>
          <a:prstGeom prst="rect">
            <a:avLst/>
          </a:prstGeom>
        </p:spPr>
      </p:pic>
    </p:spTree>
    <p:extLst>
      <p:ext uri="{BB962C8B-B14F-4D97-AF65-F5344CB8AC3E}">
        <p14:creationId xmlns:p14="http://schemas.microsoft.com/office/powerpoint/2010/main" val="731281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DCE980-5570-473C-8A88-A20AD48392A3}"/>
              </a:ext>
            </a:extLst>
          </p:cNvPr>
          <p:cNvSpPr>
            <a:spLocks noGrp="1"/>
          </p:cNvSpPr>
          <p:nvPr>
            <p:ph type="title"/>
          </p:nvPr>
        </p:nvSpPr>
        <p:spPr>
          <a:xfrm>
            <a:off x="645065" y="1463040"/>
            <a:ext cx="3796306" cy="2690949"/>
          </a:xfrm>
        </p:spPr>
        <p:txBody>
          <a:bodyPr anchor="t">
            <a:normAutofit/>
          </a:bodyPr>
          <a:lstStyle/>
          <a:p>
            <a:r>
              <a:rPr lang="en-GB" dirty="0" err="1"/>
              <a:t>Carrigmore</a:t>
            </a:r>
            <a:r>
              <a:rPr lang="en-GB" dirty="0"/>
              <a:t> Park Part 8 proposals:</a:t>
            </a:r>
            <a:endParaRPr lang="en-IE" dirty="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64F37E-5EF9-5CF1-FDFB-238EB638C627}"/>
              </a:ext>
            </a:extLst>
          </p:cNvPr>
          <p:cNvSpPr>
            <a:spLocks noGrp="1"/>
          </p:cNvSpPr>
          <p:nvPr>
            <p:ph idx="1"/>
          </p:nvPr>
        </p:nvSpPr>
        <p:spPr>
          <a:xfrm>
            <a:off x="5317318" y="724659"/>
            <a:ext cx="3069038" cy="5108677"/>
          </a:xfrm>
        </p:spPr>
        <p:txBody>
          <a:bodyPr anchor="t">
            <a:normAutofit/>
          </a:bodyPr>
          <a:lstStyle/>
          <a:p>
            <a:pPr marL="342900" lvl="0" indent="-342900">
              <a:lnSpc>
                <a:spcPts val="1365"/>
              </a:lnSpc>
              <a:buClr>
                <a:schemeClr val="accent4"/>
              </a:buClr>
              <a:buSzPts val="1200"/>
              <a:buFont typeface="Arial Narrow" panose="020B0606020202030204" pitchFamily="34" charset="0"/>
              <a:buChar char="•"/>
              <a:tabLst>
                <a:tab pos="144780" algn="l"/>
              </a:tabLst>
            </a:pPr>
            <a:r>
              <a:rPr lang="en-US" sz="1800" spc="0" dirty="0">
                <a:effectLst/>
                <a:latin typeface="Calibri" panose="020F0502020204030204" pitchFamily="34" charset="0"/>
                <a:ea typeface="Arial Narrow" panose="020B0606020202030204" pitchFamily="34" charset="0"/>
                <a:cs typeface="Arial Narrow" panose="020B0606020202030204" pitchFamily="34" charset="0"/>
              </a:rPr>
              <a:t>Provision of a pump track and calisthenics area.  </a:t>
            </a:r>
            <a:endParaRPr lang="en-IE" sz="1800" spc="0" dirty="0">
              <a:effectLst/>
              <a:latin typeface="Arial Narrow" panose="020B0606020202030204" pitchFamily="34" charset="0"/>
              <a:ea typeface="Arial Narrow" panose="020B0606020202030204" pitchFamily="34" charset="0"/>
              <a:cs typeface="Arial Narrow" panose="020B0606020202030204" pitchFamily="34" charset="0"/>
            </a:endParaRPr>
          </a:p>
          <a:p>
            <a:pPr marL="342900" lvl="0" indent="-342900">
              <a:lnSpc>
                <a:spcPts val="1365"/>
              </a:lnSpc>
              <a:buClr>
                <a:schemeClr val="accent4"/>
              </a:buClr>
              <a:buSzPts val="1200"/>
              <a:buFont typeface="Arial Narrow" panose="020B0606020202030204" pitchFamily="34" charset="0"/>
              <a:buChar char="•"/>
              <a:tabLst>
                <a:tab pos="144780" algn="l"/>
              </a:tabLst>
            </a:pPr>
            <a:r>
              <a:rPr lang="en-US" sz="1800" spc="0" dirty="0">
                <a:effectLst/>
                <a:latin typeface="Calibri" panose="020F0502020204030204" pitchFamily="34" charset="0"/>
                <a:ea typeface="Arial Narrow" panose="020B0606020202030204" pitchFamily="34" charset="0"/>
                <a:cs typeface="Arial Narrow" panose="020B0606020202030204" pitchFamily="34" charset="0"/>
              </a:rPr>
              <a:t>Provision of an active age area.</a:t>
            </a:r>
            <a:endParaRPr lang="en-IE" sz="1800" spc="0" dirty="0">
              <a:effectLst/>
              <a:latin typeface="Arial Narrow" panose="020B0606020202030204" pitchFamily="34" charset="0"/>
              <a:ea typeface="Arial Narrow" panose="020B0606020202030204" pitchFamily="34" charset="0"/>
              <a:cs typeface="Arial Narrow" panose="020B0606020202030204" pitchFamily="34" charset="0"/>
            </a:endParaRPr>
          </a:p>
          <a:p>
            <a:pPr marL="342900" lvl="0" indent="-342900">
              <a:lnSpc>
                <a:spcPts val="1365"/>
              </a:lnSpc>
              <a:buClr>
                <a:schemeClr val="accent4"/>
              </a:buClr>
              <a:buSzPts val="1200"/>
              <a:buFont typeface="Arial Narrow" panose="020B0606020202030204" pitchFamily="34" charset="0"/>
              <a:buChar char="•"/>
              <a:tabLst>
                <a:tab pos="144780" algn="l"/>
              </a:tabLst>
            </a:pPr>
            <a:r>
              <a:rPr lang="en-US" sz="1800" spc="0" dirty="0">
                <a:effectLst/>
                <a:latin typeface="Calibri" panose="020F0502020204030204" pitchFamily="34" charset="0"/>
                <a:ea typeface="Arial Narrow" panose="020B0606020202030204" pitchFamily="34" charset="0"/>
                <a:cs typeface="Arial Narrow" panose="020B0606020202030204" pitchFamily="34" charset="0"/>
              </a:rPr>
              <a:t>Upgrading of existing footpaths, to involve the removal and realignment of existing paths. </a:t>
            </a:r>
            <a:endParaRPr lang="en-IE" sz="1800" spc="0" dirty="0">
              <a:effectLst/>
              <a:latin typeface="Arial Narrow" panose="020B0606020202030204" pitchFamily="34" charset="0"/>
              <a:ea typeface="Arial Narrow" panose="020B0606020202030204" pitchFamily="34" charset="0"/>
              <a:cs typeface="Arial Narrow" panose="020B0606020202030204" pitchFamily="34" charset="0"/>
            </a:endParaRPr>
          </a:p>
          <a:p>
            <a:pPr marL="342900" lvl="0" indent="-342900">
              <a:lnSpc>
                <a:spcPts val="1365"/>
              </a:lnSpc>
              <a:buClr>
                <a:schemeClr val="accent4"/>
              </a:buClr>
              <a:buSzPts val="1200"/>
              <a:buFont typeface="Arial Narrow" panose="020B0606020202030204" pitchFamily="34" charset="0"/>
              <a:buChar char="•"/>
              <a:tabLst>
                <a:tab pos="144780" algn="l"/>
              </a:tabLst>
            </a:pPr>
            <a:r>
              <a:rPr lang="en-US" sz="1800" spc="0" dirty="0">
                <a:effectLst/>
                <a:latin typeface="Calibri" panose="020F0502020204030204" pitchFamily="34" charset="0"/>
                <a:ea typeface="Arial Narrow" panose="020B0606020202030204" pitchFamily="34" charset="0"/>
                <a:cs typeface="Arial Narrow" panose="020B0606020202030204" pitchFamily="34" charset="0"/>
              </a:rPr>
              <a:t>Installation of goal posts onto existing soccer pitch. </a:t>
            </a:r>
            <a:endParaRPr lang="en-IE" sz="1800" spc="0" dirty="0">
              <a:effectLst/>
              <a:latin typeface="Arial Narrow" panose="020B0606020202030204" pitchFamily="34" charset="0"/>
              <a:ea typeface="Arial Narrow" panose="020B0606020202030204" pitchFamily="34" charset="0"/>
              <a:cs typeface="Arial Narrow" panose="020B0606020202030204" pitchFamily="34" charset="0"/>
            </a:endParaRPr>
          </a:p>
          <a:p>
            <a:pPr marL="342900" lvl="0" indent="-342900">
              <a:lnSpc>
                <a:spcPts val="1365"/>
              </a:lnSpc>
              <a:buClr>
                <a:schemeClr val="accent4"/>
              </a:buClr>
              <a:buSzPts val="1200"/>
              <a:buFont typeface="Arial Narrow" panose="020B0606020202030204" pitchFamily="34" charset="0"/>
              <a:buChar char="•"/>
              <a:tabLst>
                <a:tab pos="144780" algn="l"/>
              </a:tabLst>
            </a:pPr>
            <a:r>
              <a:rPr lang="en-US" sz="1800" spc="0" dirty="0">
                <a:effectLst/>
                <a:latin typeface="Calibri" panose="020F0502020204030204" pitchFamily="34" charset="0"/>
                <a:ea typeface="Arial Narrow" panose="020B0606020202030204" pitchFamily="34" charset="0"/>
                <a:cs typeface="Arial Narrow" panose="020B0606020202030204" pitchFamily="34" charset="0"/>
              </a:rPr>
              <a:t>The provision of a new sports pitch area (65m x 40m).</a:t>
            </a:r>
            <a:endParaRPr lang="en-IE" sz="1800" spc="0" dirty="0">
              <a:effectLst/>
              <a:latin typeface="Arial Narrow" panose="020B0606020202030204" pitchFamily="34" charset="0"/>
              <a:ea typeface="Arial Narrow" panose="020B0606020202030204" pitchFamily="34" charset="0"/>
              <a:cs typeface="Arial Narrow" panose="020B0606020202030204" pitchFamily="34" charset="0"/>
            </a:endParaRPr>
          </a:p>
          <a:p>
            <a:pPr marL="342900" lvl="0" indent="-342900">
              <a:lnSpc>
                <a:spcPts val="1365"/>
              </a:lnSpc>
              <a:buClr>
                <a:schemeClr val="accent4"/>
              </a:buClr>
              <a:buSzPts val="1200"/>
              <a:buFont typeface="Arial Narrow" panose="020B0606020202030204" pitchFamily="34" charset="0"/>
              <a:buChar char="•"/>
              <a:tabLst>
                <a:tab pos="144780" algn="l"/>
              </a:tabLst>
            </a:pPr>
            <a:r>
              <a:rPr lang="en-US" sz="1800" spc="0" dirty="0">
                <a:effectLst/>
                <a:latin typeface="Calibri" panose="020F0502020204030204" pitchFamily="34" charset="0"/>
                <a:ea typeface="Arial Narrow" panose="020B0606020202030204" pitchFamily="34" charset="0"/>
                <a:cs typeface="Arial Narrow" panose="020B0606020202030204" pitchFamily="34" charset="0"/>
              </a:rPr>
              <a:t>Retaining existing entrances and upgrading where required.</a:t>
            </a:r>
            <a:endParaRPr lang="en-IE" sz="1800" spc="0" dirty="0">
              <a:effectLst/>
              <a:latin typeface="Arial Narrow" panose="020B0606020202030204" pitchFamily="34" charset="0"/>
              <a:ea typeface="Arial Narrow" panose="020B0606020202030204" pitchFamily="34" charset="0"/>
              <a:cs typeface="Arial Narrow" panose="020B0606020202030204" pitchFamily="34" charset="0"/>
            </a:endParaRPr>
          </a:p>
          <a:p>
            <a:pPr marL="342900" lvl="0" indent="-342900">
              <a:lnSpc>
                <a:spcPts val="1365"/>
              </a:lnSpc>
              <a:buClr>
                <a:schemeClr val="accent4"/>
              </a:buClr>
              <a:buSzPts val="1200"/>
              <a:buFont typeface="Arial Narrow" panose="020B0606020202030204" pitchFamily="34" charset="0"/>
              <a:buChar char="•"/>
              <a:tabLst>
                <a:tab pos="144780" algn="l"/>
              </a:tabLst>
            </a:pPr>
            <a:r>
              <a:rPr lang="en-US" sz="1800" spc="0" dirty="0">
                <a:effectLst/>
                <a:latin typeface="Calibri" panose="020F0502020204030204" pitchFamily="34" charset="0"/>
                <a:ea typeface="Arial Narrow" panose="020B0606020202030204" pitchFamily="34" charset="0"/>
                <a:cs typeface="Arial Narrow" panose="020B0606020202030204" pitchFamily="34" charset="0"/>
              </a:rPr>
              <a:t>Provision of a new pedestrian entrance.</a:t>
            </a:r>
            <a:endParaRPr lang="en-IE" sz="1800" spc="0" dirty="0">
              <a:effectLst/>
              <a:latin typeface="Arial Narrow" panose="020B0606020202030204" pitchFamily="34" charset="0"/>
              <a:ea typeface="Arial Narrow" panose="020B0606020202030204" pitchFamily="34" charset="0"/>
              <a:cs typeface="Arial Narrow" panose="020B0606020202030204" pitchFamily="34" charset="0"/>
            </a:endParaRPr>
          </a:p>
          <a:p>
            <a:pPr marL="342900" lvl="0" indent="-342900">
              <a:lnSpc>
                <a:spcPts val="1365"/>
              </a:lnSpc>
              <a:buClr>
                <a:schemeClr val="accent4"/>
              </a:buClr>
              <a:buSzPts val="1200"/>
              <a:buFont typeface="Arial Narrow" panose="020B0606020202030204" pitchFamily="34" charset="0"/>
              <a:buChar char="•"/>
              <a:tabLst>
                <a:tab pos="144780" algn="l"/>
              </a:tabLst>
            </a:pPr>
            <a:r>
              <a:rPr lang="en-US" sz="1800" spc="0" dirty="0">
                <a:effectLst/>
                <a:latin typeface="Calibri" panose="020F0502020204030204" pitchFamily="34" charset="0"/>
                <a:ea typeface="Arial Narrow" panose="020B0606020202030204" pitchFamily="34" charset="0"/>
                <a:cs typeface="Arial Narrow" panose="020B0606020202030204" pitchFamily="34" charset="0"/>
              </a:rPr>
              <a:t>Provision for new entrances to the development lands to the west. </a:t>
            </a:r>
            <a:endParaRPr lang="en-IE" sz="1800" spc="0" dirty="0">
              <a:effectLst/>
              <a:latin typeface="Arial Narrow" panose="020B0606020202030204" pitchFamily="34" charset="0"/>
              <a:ea typeface="Arial Narrow" panose="020B0606020202030204" pitchFamily="34" charset="0"/>
              <a:cs typeface="Arial Narrow" panose="020B0606020202030204" pitchFamily="34" charset="0"/>
            </a:endParaRPr>
          </a:p>
          <a:p>
            <a:pPr>
              <a:spcBef>
                <a:spcPts val="40"/>
              </a:spcBef>
            </a:pPr>
            <a:endParaRPr lang="en-IE" sz="1800" dirty="0">
              <a:effectLst/>
              <a:latin typeface="Arial Narrow" panose="020B0606020202030204" pitchFamily="34" charset="0"/>
              <a:ea typeface="Arial Narrow" panose="020B0606020202030204" pitchFamily="34" charset="0"/>
              <a:cs typeface="Arial Narrow" panose="020B0606020202030204" pitchFamily="34" charset="0"/>
            </a:endParaRPr>
          </a:p>
          <a:p>
            <a:endParaRPr lang="en-IE" sz="1400" dirty="0"/>
          </a:p>
        </p:txBody>
      </p:sp>
      <p:sp>
        <p:nvSpPr>
          <p:cNvPr id="4" name="Content Placeholder 2">
            <a:extLst>
              <a:ext uri="{FF2B5EF4-FFF2-40B4-BE49-F238E27FC236}">
                <a16:creationId xmlns:a16="http://schemas.microsoft.com/office/drawing/2014/main" id="{F87233C1-0046-C754-5476-BA9627B734DA}"/>
              </a:ext>
            </a:extLst>
          </p:cNvPr>
          <p:cNvSpPr txBox="1">
            <a:spLocks/>
          </p:cNvSpPr>
          <p:nvPr/>
        </p:nvSpPr>
        <p:spPr>
          <a:xfrm>
            <a:off x="8386356" y="587511"/>
            <a:ext cx="3069038" cy="56823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1365"/>
              </a:lnSpc>
              <a:buClr>
                <a:schemeClr val="accent4"/>
              </a:buClr>
              <a:buSzPts val="1200"/>
              <a:buFont typeface="Arial Narrow" panose="020B0606020202030204" pitchFamily="34" charset="0"/>
              <a:buChar char="•"/>
              <a:tabLst>
                <a:tab pos="144780" algn="l"/>
              </a:tabLst>
            </a:pPr>
            <a:r>
              <a:rPr lang="en-US" sz="1800" dirty="0">
                <a:latin typeface="Calibri" panose="020F0502020204030204" pitchFamily="34" charset="0"/>
                <a:ea typeface="Arial Narrow" panose="020B0606020202030204" pitchFamily="34" charset="0"/>
                <a:cs typeface="Arial Narrow" panose="020B0606020202030204" pitchFamily="34" charset="0"/>
              </a:rPr>
              <a:t>Renovation of existing hedgerows. </a:t>
            </a:r>
            <a:endParaRPr lang="en-IE" sz="1800" dirty="0">
              <a:latin typeface="Arial Narrow" panose="020B0606020202030204" pitchFamily="34" charset="0"/>
              <a:ea typeface="Arial Narrow" panose="020B0606020202030204" pitchFamily="34" charset="0"/>
              <a:cs typeface="Arial Narrow" panose="020B0606020202030204" pitchFamily="34" charset="0"/>
            </a:endParaRPr>
          </a:p>
          <a:p>
            <a:pPr marL="342900" indent="-342900">
              <a:lnSpc>
                <a:spcPts val="1365"/>
              </a:lnSpc>
              <a:buClr>
                <a:schemeClr val="accent4"/>
              </a:buClr>
              <a:buSzPts val="1200"/>
              <a:buFont typeface="Arial Narrow" panose="020B0606020202030204" pitchFamily="34" charset="0"/>
              <a:buChar char="•"/>
              <a:tabLst>
                <a:tab pos="144780" algn="l"/>
              </a:tabLst>
            </a:pPr>
            <a:r>
              <a:rPr lang="en-US" sz="1800" dirty="0">
                <a:latin typeface="Calibri" panose="020F0502020204030204" pitchFamily="34" charset="0"/>
                <a:ea typeface="Arial Narrow" panose="020B0606020202030204" pitchFamily="34" charset="0"/>
                <a:cs typeface="Arial Narrow" panose="020B0606020202030204" pitchFamily="34" charset="0"/>
              </a:rPr>
              <a:t>Planting new trees, hedgerows, and other planting.</a:t>
            </a:r>
            <a:endParaRPr lang="en-IE" sz="1800" dirty="0">
              <a:latin typeface="Arial Narrow" panose="020B0606020202030204" pitchFamily="34" charset="0"/>
              <a:ea typeface="Arial Narrow" panose="020B0606020202030204" pitchFamily="34" charset="0"/>
              <a:cs typeface="Arial Narrow" panose="020B0606020202030204" pitchFamily="34" charset="0"/>
            </a:endParaRPr>
          </a:p>
          <a:p>
            <a:pPr marL="342900" indent="-342900">
              <a:lnSpc>
                <a:spcPts val="1365"/>
              </a:lnSpc>
              <a:buClr>
                <a:schemeClr val="accent4"/>
              </a:buClr>
              <a:buSzPts val="1200"/>
              <a:buFont typeface="Arial Narrow" panose="020B0606020202030204" pitchFamily="34" charset="0"/>
              <a:buChar char="•"/>
              <a:tabLst>
                <a:tab pos="144780" algn="l"/>
              </a:tabLst>
            </a:pPr>
            <a:r>
              <a:rPr lang="en-US" sz="1800" dirty="0">
                <a:latin typeface="Calibri" panose="020F0502020204030204" pitchFamily="34" charset="0"/>
                <a:ea typeface="Arial Narrow" panose="020B0606020202030204" pitchFamily="34" charset="0"/>
                <a:cs typeface="Arial Narrow" panose="020B0606020202030204" pitchFamily="34" charset="0"/>
              </a:rPr>
              <a:t>Removal of 12 trees (as per arborists recommendation).</a:t>
            </a:r>
            <a:endParaRPr lang="en-IE" sz="1800" dirty="0">
              <a:latin typeface="Arial Narrow" panose="020B0606020202030204" pitchFamily="34" charset="0"/>
              <a:ea typeface="Arial Narrow" panose="020B0606020202030204" pitchFamily="34" charset="0"/>
              <a:cs typeface="Arial Narrow" panose="020B0606020202030204" pitchFamily="34" charset="0"/>
            </a:endParaRPr>
          </a:p>
          <a:p>
            <a:pPr marL="342900" indent="-342900">
              <a:lnSpc>
                <a:spcPts val="1365"/>
              </a:lnSpc>
              <a:buClr>
                <a:schemeClr val="accent4"/>
              </a:buClr>
              <a:buSzPts val="1200"/>
              <a:buFont typeface="Arial Narrow" panose="020B0606020202030204" pitchFamily="34" charset="0"/>
              <a:buChar char="•"/>
              <a:tabLst>
                <a:tab pos="144780" algn="l"/>
              </a:tabLst>
            </a:pPr>
            <a:r>
              <a:rPr lang="en-US" sz="1800" dirty="0">
                <a:latin typeface="Calibri" panose="020F0502020204030204" pitchFamily="34" charset="0"/>
                <a:ea typeface="Arial Narrow" panose="020B0606020202030204" pitchFamily="34" charset="0"/>
                <a:cs typeface="Arial Narrow" panose="020B0606020202030204" pitchFamily="34" charset="0"/>
              </a:rPr>
              <a:t>Planting of trees along the verge outside of park.</a:t>
            </a:r>
            <a:endParaRPr lang="en-IE" sz="1800" dirty="0">
              <a:latin typeface="Arial Narrow" panose="020B0606020202030204" pitchFamily="34" charset="0"/>
              <a:ea typeface="Arial Narrow" panose="020B0606020202030204" pitchFamily="34" charset="0"/>
              <a:cs typeface="Arial Narrow" panose="020B0606020202030204" pitchFamily="34" charset="0"/>
            </a:endParaRPr>
          </a:p>
          <a:p>
            <a:pPr marL="342900" indent="-342900">
              <a:lnSpc>
                <a:spcPts val="1365"/>
              </a:lnSpc>
              <a:buClr>
                <a:schemeClr val="accent4"/>
              </a:buClr>
              <a:buSzPts val="1200"/>
              <a:buFont typeface="Arial Narrow" panose="020B0606020202030204" pitchFamily="34" charset="0"/>
              <a:buChar char="•"/>
              <a:tabLst>
                <a:tab pos="144780" algn="l"/>
              </a:tabLst>
            </a:pPr>
            <a:r>
              <a:rPr lang="en-US" sz="1800" dirty="0">
                <a:latin typeface="Calibri" panose="020F0502020204030204" pitchFamily="34" charset="0"/>
                <a:ea typeface="Arial Narrow" panose="020B0606020202030204" pitchFamily="34" charset="0"/>
                <a:cs typeface="Arial Narrow" panose="020B0606020202030204" pitchFamily="34" charset="0"/>
              </a:rPr>
              <a:t>Provision of 2 wetland attenuation areas to provide drainage for pitch and enhance biodiversity.</a:t>
            </a:r>
            <a:endParaRPr lang="en-IE" sz="1800" dirty="0">
              <a:latin typeface="Arial Narrow" panose="020B0606020202030204" pitchFamily="34" charset="0"/>
              <a:ea typeface="Arial Narrow" panose="020B0606020202030204" pitchFamily="34" charset="0"/>
              <a:cs typeface="Arial Narrow" panose="020B0606020202030204" pitchFamily="34" charset="0"/>
            </a:endParaRPr>
          </a:p>
          <a:p>
            <a:pPr marL="342900" indent="-342900">
              <a:lnSpc>
                <a:spcPts val="1365"/>
              </a:lnSpc>
              <a:buClr>
                <a:schemeClr val="accent4"/>
              </a:buClr>
              <a:buSzPts val="1200"/>
              <a:buFont typeface="Arial Narrow" panose="020B0606020202030204" pitchFamily="34" charset="0"/>
              <a:buChar char="•"/>
              <a:tabLst>
                <a:tab pos="144780" algn="l"/>
              </a:tabLst>
            </a:pPr>
            <a:r>
              <a:rPr lang="en-US" sz="1800" dirty="0">
                <a:latin typeface="Calibri" panose="020F0502020204030204" pitchFamily="34" charset="0"/>
                <a:ea typeface="Arial Narrow" panose="020B0606020202030204" pitchFamily="34" charset="0"/>
                <a:cs typeface="Arial Narrow" panose="020B0606020202030204" pitchFamily="34" charset="0"/>
              </a:rPr>
              <a:t>Planting of a mini woodland for enhanced biodiversity.</a:t>
            </a:r>
            <a:endParaRPr lang="en-IE" sz="1800" dirty="0">
              <a:latin typeface="Arial Narrow" panose="020B0606020202030204" pitchFamily="34" charset="0"/>
              <a:ea typeface="Arial Narrow" panose="020B0606020202030204" pitchFamily="34" charset="0"/>
              <a:cs typeface="Arial Narrow" panose="020B0606020202030204" pitchFamily="34" charset="0"/>
            </a:endParaRPr>
          </a:p>
          <a:p>
            <a:pPr marL="342900" indent="-342900">
              <a:lnSpc>
                <a:spcPts val="1365"/>
              </a:lnSpc>
              <a:buClr>
                <a:schemeClr val="accent4"/>
              </a:buClr>
              <a:buSzPts val="1200"/>
              <a:buFont typeface="Arial Narrow" panose="020B0606020202030204" pitchFamily="34" charset="0"/>
              <a:buChar char="•"/>
              <a:tabLst>
                <a:tab pos="144780" algn="l"/>
              </a:tabLst>
            </a:pPr>
            <a:r>
              <a:rPr lang="en-US" sz="1800" dirty="0">
                <a:latin typeface="Calibri" panose="020F0502020204030204" pitchFamily="34" charset="0"/>
                <a:ea typeface="Arial Narrow" panose="020B0606020202030204" pitchFamily="34" charset="0"/>
                <a:cs typeface="Arial Narrow" panose="020B0606020202030204" pitchFamily="34" charset="0"/>
              </a:rPr>
              <a:t>Planting of pleached </a:t>
            </a:r>
            <a:r>
              <a:rPr lang="en-US" sz="1800" dirty="0" err="1">
                <a:latin typeface="Calibri" panose="020F0502020204030204" pitchFamily="34" charset="0"/>
                <a:ea typeface="Arial Narrow" panose="020B0606020202030204" pitchFamily="34" charset="0"/>
                <a:cs typeface="Arial Narrow" panose="020B0606020202030204" pitchFamily="34" charset="0"/>
              </a:rPr>
              <a:t>Tilia</a:t>
            </a:r>
            <a:r>
              <a:rPr lang="en-US" sz="1800" dirty="0">
                <a:latin typeface="Calibri" panose="020F0502020204030204" pitchFamily="34" charset="0"/>
                <a:ea typeface="Arial Narrow" panose="020B0606020202030204" pitchFamily="34" charset="0"/>
                <a:cs typeface="Arial Narrow" panose="020B0606020202030204" pitchFamily="34" charset="0"/>
              </a:rPr>
              <a:t> trees along existing basketball court.</a:t>
            </a:r>
            <a:endParaRPr lang="en-IE" sz="1800" dirty="0">
              <a:latin typeface="Arial Narrow" panose="020B0606020202030204" pitchFamily="34" charset="0"/>
              <a:ea typeface="Arial Narrow" panose="020B0606020202030204" pitchFamily="34" charset="0"/>
              <a:cs typeface="Arial Narrow" panose="020B0606020202030204" pitchFamily="34" charset="0"/>
            </a:endParaRPr>
          </a:p>
          <a:p>
            <a:pPr marL="342900" indent="-342900">
              <a:lnSpc>
                <a:spcPts val="1365"/>
              </a:lnSpc>
              <a:buClr>
                <a:schemeClr val="accent4"/>
              </a:buClr>
              <a:buSzPts val="1200"/>
              <a:buFont typeface="Arial Narrow" panose="020B0606020202030204" pitchFamily="34" charset="0"/>
              <a:buChar char="•"/>
              <a:tabLst>
                <a:tab pos="144780" algn="l"/>
              </a:tabLst>
            </a:pPr>
            <a:r>
              <a:rPr lang="en-US" sz="1800" dirty="0">
                <a:latin typeface="Calibri" panose="020F0502020204030204" pitchFamily="34" charset="0"/>
                <a:ea typeface="Arial Narrow" panose="020B0606020202030204" pitchFamily="34" charset="0"/>
                <a:cs typeface="Arial Narrow" panose="020B0606020202030204" pitchFamily="34" charset="0"/>
              </a:rPr>
              <a:t>All associated landscape works including furniture and planting.</a:t>
            </a:r>
            <a:endParaRPr lang="en-IE" sz="1800" dirty="0">
              <a:latin typeface="Arial Narrow" panose="020B0606020202030204" pitchFamily="34" charset="0"/>
              <a:ea typeface="Arial Narrow" panose="020B0606020202030204" pitchFamily="34" charset="0"/>
              <a:cs typeface="Arial Narrow" panose="020B0606020202030204" pitchFamily="34" charset="0"/>
            </a:endParaRPr>
          </a:p>
          <a:p>
            <a:pPr marL="342900" indent="-342900">
              <a:lnSpc>
                <a:spcPts val="1365"/>
              </a:lnSpc>
              <a:buClr>
                <a:schemeClr val="accent4"/>
              </a:buClr>
              <a:buSzPts val="1200"/>
              <a:buFont typeface="Arial Narrow" panose="020B0606020202030204" pitchFamily="34" charset="0"/>
              <a:buChar char="•"/>
              <a:tabLst>
                <a:tab pos="144780" algn="l"/>
              </a:tabLst>
            </a:pPr>
            <a:r>
              <a:rPr lang="en-US" sz="1800" dirty="0">
                <a:latin typeface="Calibri" panose="020F0502020204030204" pitchFamily="34" charset="0"/>
                <a:ea typeface="Arial Narrow" panose="020B0606020202030204" pitchFamily="34" charset="0"/>
                <a:cs typeface="Arial Narrow" panose="020B0606020202030204" pitchFamily="34" charset="0"/>
              </a:rPr>
              <a:t>All ancillary works</a:t>
            </a:r>
            <a:r>
              <a:rPr lang="en-US" sz="1800" spc="-10" dirty="0">
                <a:latin typeface="Calibri" panose="020F0502020204030204" pitchFamily="34" charset="0"/>
                <a:ea typeface="Arial Narrow" panose="020B0606020202030204" pitchFamily="34" charset="0"/>
                <a:cs typeface="Arial Narrow" panose="020B0606020202030204" pitchFamily="34" charset="0"/>
              </a:rPr>
              <a:t>.</a:t>
            </a:r>
            <a:endParaRPr lang="en-IE" sz="1800" dirty="0">
              <a:latin typeface="Arial Narrow" panose="020B0606020202030204" pitchFamily="34" charset="0"/>
              <a:ea typeface="Arial Narrow" panose="020B0606020202030204" pitchFamily="34" charset="0"/>
              <a:cs typeface="Arial Narrow" panose="020B0606020202030204" pitchFamily="34" charset="0"/>
            </a:endParaRPr>
          </a:p>
          <a:p>
            <a:pPr marL="0" indent="0">
              <a:spcBef>
                <a:spcPts val="40"/>
              </a:spcBef>
              <a:buNone/>
            </a:pPr>
            <a:endParaRPr lang="en-IE" sz="1800" dirty="0">
              <a:latin typeface="Arial Narrow" panose="020B0606020202030204" pitchFamily="34" charset="0"/>
              <a:ea typeface="Arial Narrow" panose="020B0606020202030204" pitchFamily="34" charset="0"/>
              <a:cs typeface="Arial Narrow" panose="020B0606020202030204" pitchFamily="34" charset="0"/>
            </a:endParaRPr>
          </a:p>
          <a:p>
            <a:endParaRPr lang="en-IE" sz="1400" dirty="0"/>
          </a:p>
        </p:txBody>
      </p:sp>
    </p:spTree>
    <p:extLst>
      <p:ext uri="{BB962C8B-B14F-4D97-AF65-F5344CB8AC3E}">
        <p14:creationId xmlns:p14="http://schemas.microsoft.com/office/powerpoint/2010/main" val="314532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B00F3F-2EBC-7E6B-EEF1-54E0D16D19A4}"/>
              </a:ext>
            </a:extLst>
          </p:cNvPr>
          <p:cNvPicPr>
            <a:picLocks noChangeAspect="1"/>
          </p:cNvPicPr>
          <p:nvPr/>
        </p:nvPicPr>
        <p:blipFill>
          <a:blip r:embed="rId2">
            <a:extLst>
              <a:ext uri="{28A0092B-C50C-407E-A947-70E740481C1C}">
                <a14:useLocalDpi xmlns:a14="http://schemas.microsoft.com/office/drawing/2010/main" val="0"/>
              </a:ext>
            </a:extLst>
          </a:blip>
          <a:srcRect t="809" b="809"/>
          <a:stretch/>
        </p:blipFill>
        <p:spPr>
          <a:xfrm>
            <a:off x="1654906" y="670295"/>
            <a:ext cx="8876621" cy="6165191"/>
          </a:xfrm>
          <a:prstGeom prst="rect">
            <a:avLst/>
          </a:prstGeom>
        </p:spPr>
      </p:pic>
      <p:sp>
        <p:nvSpPr>
          <p:cNvPr id="17" name="Title 1">
            <a:extLst>
              <a:ext uri="{FF2B5EF4-FFF2-40B4-BE49-F238E27FC236}">
                <a16:creationId xmlns:a16="http://schemas.microsoft.com/office/drawing/2014/main" id="{F1288CDC-3AD9-E907-48B0-4CE40999C528}"/>
              </a:ext>
            </a:extLst>
          </p:cNvPr>
          <p:cNvSpPr>
            <a:spLocks noGrp="1"/>
          </p:cNvSpPr>
          <p:nvPr>
            <p:ph type="title"/>
          </p:nvPr>
        </p:nvSpPr>
        <p:spPr>
          <a:xfrm>
            <a:off x="281912" y="74980"/>
            <a:ext cx="4560584" cy="596605"/>
          </a:xfrm>
        </p:spPr>
        <p:txBody>
          <a:bodyPr anchor="ctr">
            <a:normAutofit fontScale="90000"/>
          </a:bodyPr>
          <a:lstStyle/>
          <a:p>
            <a:r>
              <a:rPr lang="en-GB" sz="3700" dirty="0"/>
              <a:t>Part 8 Masterplan</a:t>
            </a:r>
            <a:endParaRPr lang="en-IE" sz="3700" dirty="0"/>
          </a:p>
        </p:txBody>
      </p:sp>
      <p:cxnSp>
        <p:nvCxnSpPr>
          <p:cNvPr id="19" name="Straight Connector 18">
            <a:extLst>
              <a:ext uri="{FF2B5EF4-FFF2-40B4-BE49-F238E27FC236}">
                <a16:creationId xmlns:a16="http://schemas.microsoft.com/office/drawing/2014/main" id="{D50A664F-72E3-8504-A611-9A564350CABB}"/>
              </a:ext>
            </a:extLst>
          </p:cNvPr>
          <p:cNvCxnSpPr/>
          <p:nvPr/>
        </p:nvCxnSpPr>
        <p:spPr>
          <a:xfrm>
            <a:off x="156284" y="597205"/>
            <a:ext cx="3384134"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088495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399E1C-B2A5-8903-31A1-E4C8BCABA50D}"/>
              </a:ext>
            </a:extLst>
          </p:cNvPr>
          <p:cNvSpPr>
            <a:spLocks noGrp="1"/>
          </p:cNvSpPr>
          <p:nvPr>
            <p:ph type="title"/>
          </p:nvPr>
        </p:nvSpPr>
        <p:spPr>
          <a:xfrm>
            <a:off x="1106599" y="84371"/>
            <a:ext cx="9849751" cy="1026582"/>
          </a:xfrm>
        </p:spPr>
        <p:txBody>
          <a:bodyPr anchor="b">
            <a:normAutofit/>
          </a:bodyPr>
          <a:lstStyle/>
          <a:p>
            <a:r>
              <a:rPr lang="en-GB" sz="5400" dirty="0"/>
              <a:t>Part 8 Process</a:t>
            </a:r>
            <a:endParaRPr lang="en-IE" sz="5400" dirty="0"/>
          </a:p>
        </p:txBody>
      </p:sp>
      <p:sp>
        <p:nvSpPr>
          <p:cNvPr id="3" name="Content Placeholder 2">
            <a:extLst>
              <a:ext uri="{FF2B5EF4-FFF2-40B4-BE49-F238E27FC236}">
                <a16:creationId xmlns:a16="http://schemas.microsoft.com/office/drawing/2014/main" id="{69ADD4DA-5D0A-1539-6445-4239A37B9EA0}"/>
              </a:ext>
            </a:extLst>
          </p:cNvPr>
          <p:cNvSpPr>
            <a:spLocks noGrp="1"/>
          </p:cNvSpPr>
          <p:nvPr>
            <p:ph idx="1"/>
          </p:nvPr>
        </p:nvSpPr>
        <p:spPr>
          <a:xfrm>
            <a:off x="1289304" y="1324598"/>
            <a:ext cx="9849751" cy="5059573"/>
          </a:xfrm>
        </p:spPr>
        <p:txBody>
          <a:bodyPr anchor="ctr">
            <a:normAutofit fontScale="77500" lnSpcReduction="20000"/>
          </a:bodyPr>
          <a:lstStyle/>
          <a:p>
            <a:pPr marL="0" indent="0">
              <a:buNone/>
            </a:pPr>
            <a:r>
              <a:rPr lang="en-GB" sz="2500" dirty="0"/>
              <a:t>The proposed development and accompanying Appropriate Assessment, Environmental Impact Assessment and report were placed on public display for the statutory period from </a:t>
            </a:r>
            <a:r>
              <a:rPr lang="en-GB" sz="2500" b="1" dirty="0"/>
              <a:t>Thursday 19th October 2023 to Thursday the 30th November 2023</a:t>
            </a:r>
          </a:p>
          <a:p>
            <a:pPr marL="0" indent="0">
              <a:buNone/>
            </a:pPr>
            <a:r>
              <a:rPr lang="en-GB" sz="2500" dirty="0"/>
              <a:t>The plans and particulars of the proposed development were available for inspection online on the Council’s Public Consultation Portal website (http://consult.sdublincoco.ie) during the period from 19th October 2023 to 30th November 2023. Printed plans and particulars were available for inspection or purchase at a fee not exceeding the reasonable cost of making a copy at County Hall, Tallaght, Dublin 24 during office hours from 19th October 2023 to 16th November 2023.</a:t>
            </a:r>
          </a:p>
          <a:p>
            <a:pPr marL="0" indent="0">
              <a:buNone/>
            </a:pPr>
            <a:r>
              <a:rPr lang="en-GB" sz="2500" dirty="0"/>
              <a:t>A total of </a:t>
            </a:r>
            <a:r>
              <a:rPr lang="en-GB" sz="2500" b="1" dirty="0"/>
              <a:t>7</a:t>
            </a:r>
            <a:r>
              <a:rPr lang="en-GB" sz="2500" dirty="0"/>
              <a:t> submissions were received by the end of the consultation period. </a:t>
            </a:r>
          </a:p>
          <a:p>
            <a:pPr marL="0" indent="0">
              <a:buNone/>
            </a:pPr>
            <a:r>
              <a:rPr lang="en-US" sz="2500" dirty="0">
                <a:effectLst/>
                <a:ea typeface="Arial Narrow" panose="020B0606020202030204" pitchFamily="34" charset="0"/>
                <a:cs typeface="Arial Narrow" panose="020B0606020202030204" pitchFamily="34" charset="0"/>
              </a:rPr>
              <a:t>Submissions or observations with respect to the proposed development dealing with the proper planning and sustainable development of the area in which the proposed development will be situated were made in writing up to 5pm on Thursday the 30th of November 2023 and were submitted either: </a:t>
            </a:r>
            <a:endParaRPr lang="en-IE" sz="2500" dirty="0">
              <a:effectLst/>
              <a:ea typeface="Arial Narrow" panose="020B0606020202030204" pitchFamily="34" charset="0"/>
              <a:cs typeface="Arial Narrow" panose="020B0606020202030204" pitchFamily="34" charset="0"/>
            </a:endParaRPr>
          </a:p>
          <a:p>
            <a:pPr marL="0" indent="0">
              <a:buNone/>
            </a:pPr>
            <a:r>
              <a:rPr lang="en-US" sz="2500" b="1" dirty="0">
                <a:effectLst/>
                <a:ea typeface="Arial Narrow" panose="020B0606020202030204" pitchFamily="34" charset="0"/>
                <a:cs typeface="Arial Narrow" panose="020B0606020202030204" pitchFamily="34" charset="0"/>
              </a:rPr>
              <a:t>via Online Submissions</a:t>
            </a:r>
            <a:r>
              <a:rPr lang="en-US" sz="2500" dirty="0">
                <a:effectLst/>
                <a:ea typeface="Arial Narrow" panose="020B0606020202030204" pitchFamily="34" charset="0"/>
                <a:cs typeface="Arial Narrow" panose="020B0606020202030204" pitchFamily="34" charset="0"/>
              </a:rPr>
              <a:t>: </a:t>
            </a:r>
            <a:r>
              <a:rPr lang="en-US" sz="2500" u="sng" dirty="0">
                <a:solidFill>
                  <a:srgbClr val="0000FF"/>
                </a:solidFill>
                <a:effectLst/>
                <a:ea typeface="Arial Narrow" panose="020B0606020202030204" pitchFamily="34" charset="0"/>
                <a:cs typeface="Arial Narrow" panose="020B0606020202030204" pitchFamily="34" charset="0"/>
                <a:hlinkClick r:id="rId2"/>
              </a:rPr>
              <a:t>http://consult.sdublincoco.ie</a:t>
            </a:r>
            <a:r>
              <a:rPr lang="en-US" sz="2500" dirty="0">
                <a:effectLst/>
                <a:ea typeface="Arial Narrow" panose="020B0606020202030204" pitchFamily="34" charset="0"/>
                <a:cs typeface="Arial Narrow" panose="020B0606020202030204" pitchFamily="34" charset="0"/>
              </a:rPr>
              <a:t> </a:t>
            </a:r>
            <a:endParaRPr lang="en-IE" sz="2500" dirty="0">
              <a:effectLst/>
              <a:ea typeface="Arial Narrow" panose="020B0606020202030204" pitchFamily="34" charset="0"/>
              <a:cs typeface="Arial Narrow" panose="020B0606020202030204" pitchFamily="34" charset="0"/>
            </a:endParaRPr>
          </a:p>
          <a:p>
            <a:pPr marL="0" indent="0">
              <a:buNone/>
            </a:pPr>
            <a:r>
              <a:rPr lang="en-US" sz="2500" b="1" dirty="0">
                <a:effectLst/>
                <a:ea typeface="Arial Narrow" panose="020B0606020202030204" pitchFamily="34" charset="0"/>
                <a:cs typeface="Arial Narrow" panose="020B0606020202030204" pitchFamily="34" charset="0"/>
              </a:rPr>
              <a:t>or By post</a:t>
            </a:r>
            <a:endParaRPr lang="en-IE" sz="2500" dirty="0">
              <a:effectLst/>
              <a:ea typeface="Arial Narrow" panose="020B0606020202030204" pitchFamily="34" charset="0"/>
              <a:cs typeface="Arial Narrow" panose="020B0606020202030204" pitchFamily="34" charset="0"/>
            </a:endParaRPr>
          </a:p>
          <a:p>
            <a:pPr marL="0" indent="0">
              <a:lnSpc>
                <a:spcPct val="98000"/>
              </a:lnSpc>
              <a:spcBef>
                <a:spcPts val="390"/>
              </a:spcBef>
              <a:buNone/>
            </a:pPr>
            <a:r>
              <a:rPr lang="en-US" sz="2500" dirty="0">
                <a:effectLst/>
                <a:ea typeface="Arial Narrow" panose="020B0606020202030204" pitchFamily="34" charset="0"/>
                <a:cs typeface="Arial Narrow" panose="020B0606020202030204" pitchFamily="34" charset="0"/>
              </a:rPr>
              <a:t>It should</a:t>
            </a:r>
            <a:r>
              <a:rPr lang="en-US" sz="2500" spc="-10" dirty="0">
                <a:effectLst/>
                <a:ea typeface="Arial Narrow" panose="020B0606020202030204" pitchFamily="34" charset="0"/>
                <a:cs typeface="Arial Narrow" panose="020B0606020202030204" pitchFamily="34" charset="0"/>
              </a:rPr>
              <a:t> </a:t>
            </a:r>
            <a:r>
              <a:rPr lang="en-US" sz="2500" dirty="0">
                <a:effectLst/>
                <a:ea typeface="Arial Narrow" panose="020B0606020202030204" pitchFamily="34" charset="0"/>
                <a:cs typeface="Arial Narrow" panose="020B0606020202030204" pitchFamily="34" charset="0"/>
              </a:rPr>
              <a:t>be</a:t>
            </a:r>
            <a:r>
              <a:rPr lang="en-US" sz="2500" spc="-10" dirty="0">
                <a:effectLst/>
                <a:ea typeface="Arial Narrow" panose="020B0606020202030204" pitchFamily="34" charset="0"/>
                <a:cs typeface="Arial Narrow" panose="020B0606020202030204" pitchFamily="34" charset="0"/>
              </a:rPr>
              <a:t> </a:t>
            </a:r>
            <a:r>
              <a:rPr lang="en-US" sz="2500" dirty="0">
                <a:effectLst/>
                <a:ea typeface="Arial Narrow" panose="020B0606020202030204" pitchFamily="34" charset="0"/>
                <a:cs typeface="Arial Narrow" panose="020B0606020202030204" pitchFamily="34" charset="0"/>
              </a:rPr>
              <a:t>noted</a:t>
            </a:r>
            <a:r>
              <a:rPr lang="en-US" sz="2500" spc="-10" dirty="0">
                <a:effectLst/>
                <a:ea typeface="Arial Narrow" panose="020B0606020202030204" pitchFamily="34" charset="0"/>
                <a:cs typeface="Arial Narrow" panose="020B0606020202030204" pitchFamily="34" charset="0"/>
              </a:rPr>
              <a:t> </a:t>
            </a:r>
            <a:r>
              <a:rPr lang="en-US" sz="2500" dirty="0">
                <a:effectLst/>
                <a:ea typeface="Arial Narrow" panose="020B0606020202030204" pitchFamily="34" charset="0"/>
                <a:cs typeface="Arial Narrow" panose="020B0606020202030204" pitchFamily="34" charset="0"/>
              </a:rPr>
              <a:t>that</a:t>
            </a:r>
            <a:r>
              <a:rPr lang="en-US" sz="2500" spc="-10" dirty="0">
                <a:effectLst/>
                <a:ea typeface="Arial Narrow" panose="020B0606020202030204" pitchFamily="34" charset="0"/>
                <a:cs typeface="Arial Narrow" panose="020B0606020202030204" pitchFamily="34" charset="0"/>
              </a:rPr>
              <a:t> </a:t>
            </a:r>
            <a:r>
              <a:rPr lang="en-US" sz="2500" dirty="0">
                <a:effectLst/>
                <a:ea typeface="Arial Narrow" panose="020B0606020202030204" pitchFamily="34" charset="0"/>
                <a:cs typeface="Arial Narrow" panose="020B0606020202030204" pitchFamily="34" charset="0"/>
              </a:rPr>
              <a:t>the</a:t>
            </a:r>
            <a:r>
              <a:rPr lang="en-US" sz="2500" spc="-10" dirty="0">
                <a:effectLst/>
                <a:ea typeface="Arial Narrow" panose="020B0606020202030204" pitchFamily="34" charset="0"/>
                <a:cs typeface="Arial Narrow" panose="020B0606020202030204" pitchFamily="34" charset="0"/>
              </a:rPr>
              <a:t> </a:t>
            </a:r>
            <a:r>
              <a:rPr lang="en-US" sz="2500" dirty="0">
                <a:effectLst/>
                <a:ea typeface="Arial Narrow" panose="020B0606020202030204" pitchFamily="34" charset="0"/>
                <a:cs typeface="Arial Narrow" panose="020B0606020202030204" pitchFamily="34" charset="0"/>
              </a:rPr>
              <a:t>Freedom</a:t>
            </a:r>
            <a:r>
              <a:rPr lang="en-US" sz="2500" spc="-10" dirty="0">
                <a:effectLst/>
                <a:ea typeface="Arial Narrow" panose="020B0606020202030204" pitchFamily="34" charset="0"/>
                <a:cs typeface="Arial Narrow" panose="020B0606020202030204" pitchFamily="34" charset="0"/>
              </a:rPr>
              <a:t> </a:t>
            </a:r>
            <a:r>
              <a:rPr lang="en-US" sz="2500" dirty="0">
                <a:effectLst/>
                <a:ea typeface="Arial Narrow" panose="020B0606020202030204" pitchFamily="34" charset="0"/>
                <a:cs typeface="Arial Narrow" panose="020B0606020202030204" pitchFamily="34" charset="0"/>
              </a:rPr>
              <a:t>of</a:t>
            </a:r>
            <a:r>
              <a:rPr lang="en-US" sz="2500" spc="-15" dirty="0">
                <a:effectLst/>
                <a:ea typeface="Arial Narrow" panose="020B0606020202030204" pitchFamily="34" charset="0"/>
                <a:cs typeface="Arial Narrow" panose="020B0606020202030204" pitchFamily="34" charset="0"/>
              </a:rPr>
              <a:t> </a:t>
            </a:r>
            <a:r>
              <a:rPr lang="en-US" sz="2500" dirty="0">
                <a:effectLst/>
                <a:ea typeface="Arial Narrow" panose="020B0606020202030204" pitchFamily="34" charset="0"/>
                <a:cs typeface="Arial Narrow" panose="020B0606020202030204" pitchFamily="34" charset="0"/>
              </a:rPr>
              <a:t>Information</a:t>
            </a:r>
            <a:r>
              <a:rPr lang="en-US" sz="2500" spc="-10" dirty="0">
                <a:effectLst/>
                <a:ea typeface="Arial Narrow" panose="020B0606020202030204" pitchFamily="34" charset="0"/>
                <a:cs typeface="Arial Narrow" panose="020B0606020202030204" pitchFamily="34" charset="0"/>
              </a:rPr>
              <a:t> </a:t>
            </a:r>
            <a:r>
              <a:rPr lang="en-US" sz="2500" dirty="0">
                <a:effectLst/>
                <a:ea typeface="Arial Narrow" panose="020B0606020202030204" pitchFamily="34" charset="0"/>
                <a:cs typeface="Arial Narrow" panose="020B0606020202030204" pitchFamily="34" charset="0"/>
              </a:rPr>
              <a:t>Act,</a:t>
            </a:r>
            <a:r>
              <a:rPr lang="en-US" sz="2500" spc="-10" dirty="0">
                <a:effectLst/>
                <a:ea typeface="Arial Narrow" panose="020B0606020202030204" pitchFamily="34" charset="0"/>
                <a:cs typeface="Arial Narrow" panose="020B0606020202030204" pitchFamily="34" charset="0"/>
              </a:rPr>
              <a:t> </a:t>
            </a:r>
            <a:r>
              <a:rPr lang="en-US" sz="2500" dirty="0">
                <a:effectLst/>
                <a:ea typeface="Arial Narrow" panose="020B0606020202030204" pitchFamily="34" charset="0"/>
                <a:cs typeface="Arial Narrow" panose="020B0606020202030204" pitchFamily="34" charset="0"/>
              </a:rPr>
              <a:t>1997-2006</a:t>
            </a:r>
            <a:r>
              <a:rPr lang="en-US" sz="2500" spc="-10" dirty="0">
                <a:effectLst/>
                <a:ea typeface="Arial Narrow" panose="020B0606020202030204" pitchFamily="34" charset="0"/>
                <a:cs typeface="Arial Narrow" panose="020B0606020202030204" pitchFamily="34" charset="0"/>
              </a:rPr>
              <a:t> </a:t>
            </a:r>
            <a:r>
              <a:rPr lang="en-US" sz="2500" dirty="0">
                <a:effectLst/>
                <a:ea typeface="Arial Narrow" panose="020B0606020202030204" pitchFamily="34" charset="0"/>
                <a:cs typeface="Arial Narrow" panose="020B0606020202030204" pitchFamily="34" charset="0"/>
              </a:rPr>
              <a:t>(as</a:t>
            </a:r>
            <a:r>
              <a:rPr lang="en-US" sz="2500" spc="-5" dirty="0">
                <a:effectLst/>
                <a:ea typeface="Arial Narrow" panose="020B0606020202030204" pitchFamily="34" charset="0"/>
                <a:cs typeface="Arial Narrow" panose="020B0606020202030204" pitchFamily="34" charset="0"/>
              </a:rPr>
              <a:t> </a:t>
            </a:r>
            <a:r>
              <a:rPr lang="en-US" sz="2500" dirty="0">
                <a:effectLst/>
                <a:ea typeface="Arial Narrow" panose="020B0606020202030204" pitchFamily="34" charset="0"/>
                <a:cs typeface="Arial Narrow" panose="020B0606020202030204" pitchFamily="34" charset="0"/>
              </a:rPr>
              <a:t>amended)</a:t>
            </a:r>
            <a:r>
              <a:rPr lang="en-US" sz="2500" spc="-10" dirty="0">
                <a:effectLst/>
                <a:ea typeface="Arial Narrow" panose="020B0606020202030204" pitchFamily="34" charset="0"/>
                <a:cs typeface="Arial Narrow" panose="020B0606020202030204" pitchFamily="34" charset="0"/>
              </a:rPr>
              <a:t> </a:t>
            </a:r>
            <a:r>
              <a:rPr lang="en-US" sz="2500" dirty="0">
                <a:effectLst/>
                <a:ea typeface="Arial Narrow" panose="020B0606020202030204" pitchFamily="34" charset="0"/>
                <a:cs typeface="Arial Narrow" panose="020B0606020202030204" pitchFamily="34" charset="0"/>
              </a:rPr>
              <a:t>applies</a:t>
            </a:r>
            <a:r>
              <a:rPr lang="en-US" sz="2500" spc="-5" dirty="0">
                <a:effectLst/>
                <a:ea typeface="Arial Narrow" panose="020B0606020202030204" pitchFamily="34" charset="0"/>
                <a:cs typeface="Arial Narrow" panose="020B0606020202030204" pitchFamily="34" charset="0"/>
              </a:rPr>
              <a:t> </a:t>
            </a:r>
            <a:r>
              <a:rPr lang="en-US" sz="2500" dirty="0">
                <a:effectLst/>
                <a:ea typeface="Arial Narrow" panose="020B0606020202030204" pitchFamily="34" charset="0"/>
                <a:cs typeface="Arial Narrow" panose="020B0606020202030204" pitchFamily="34" charset="0"/>
              </a:rPr>
              <a:t>to</a:t>
            </a:r>
            <a:r>
              <a:rPr lang="en-US" sz="2500" spc="-10" dirty="0">
                <a:effectLst/>
                <a:ea typeface="Arial Narrow" panose="020B0606020202030204" pitchFamily="34" charset="0"/>
                <a:cs typeface="Arial Narrow" panose="020B0606020202030204" pitchFamily="34" charset="0"/>
              </a:rPr>
              <a:t> </a:t>
            </a:r>
            <a:r>
              <a:rPr lang="en-US" sz="2500" dirty="0">
                <a:effectLst/>
                <a:ea typeface="Arial Narrow" panose="020B0606020202030204" pitchFamily="34" charset="0"/>
                <a:cs typeface="Arial Narrow" panose="020B0606020202030204" pitchFamily="34" charset="0"/>
              </a:rPr>
              <a:t>all</a:t>
            </a:r>
            <a:r>
              <a:rPr lang="en-US" sz="2500" spc="-5" dirty="0">
                <a:effectLst/>
                <a:ea typeface="Arial Narrow" panose="020B0606020202030204" pitchFamily="34" charset="0"/>
                <a:cs typeface="Arial Narrow" panose="020B0606020202030204" pitchFamily="34" charset="0"/>
              </a:rPr>
              <a:t> </a:t>
            </a:r>
            <a:r>
              <a:rPr lang="en-US" sz="2500" dirty="0">
                <a:effectLst/>
                <a:ea typeface="Arial Narrow" panose="020B0606020202030204" pitchFamily="34" charset="0"/>
                <a:cs typeface="Arial Narrow" panose="020B0606020202030204" pitchFamily="34" charset="0"/>
              </a:rPr>
              <a:t>records</a:t>
            </a:r>
            <a:r>
              <a:rPr lang="en-US" sz="2500" spc="-10" dirty="0">
                <a:effectLst/>
                <a:ea typeface="Arial Narrow" panose="020B0606020202030204" pitchFamily="34" charset="0"/>
                <a:cs typeface="Arial Narrow" panose="020B0606020202030204" pitchFamily="34" charset="0"/>
              </a:rPr>
              <a:t> </a:t>
            </a:r>
            <a:r>
              <a:rPr lang="en-US" sz="2500" dirty="0">
                <a:effectLst/>
                <a:ea typeface="Arial Narrow" panose="020B0606020202030204" pitchFamily="34" charset="0"/>
                <a:cs typeface="Arial Narrow" panose="020B0606020202030204" pitchFamily="34" charset="0"/>
              </a:rPr>
              <a:t>held</a:t>
            </a:r>
            <a:r>
              <a:rPr lang="en-US" sz="2500" spc="-10" dirty="0">
                <a:effectLst/>
                <a:ea typeface="Arial Narrow" panose="020B0606020202030204" pitchFamily="34" charset="0"/>
                <a:cs typeface="Arial Narrow" panose="020B0606020202030204" pitchFamily="34" charset="0"/>
              </a:rPr>
              <a:t> </a:t>
            </a:r>
            <a:r>
              <a:rPr lang="en-US" sz="2500" dirty="0">
                <a:effectLst/>
                <a:ea typeface="Arial Narrow" panose="020B0606020202030204" pitchFamily="34" charset="0"/>
                <a:cs typeface="Arial Narrow" panose="020B0606020202030204" pitchFamily="34" charset="0"/>
              </a:rPr>
              <a:t>by</a:t>
            </a:r>
            <a:r>
              <a:rPr lang="en-US" sz="2500" spc="-5" dirty="0">
                <a:effectLst/>
                <a:ea typeface="Arial Narrow" panose="020B0606020202030204" pitchFamily="34" charset="0"/>
                <a:cs typeface="Arial Narrow" panose="020B0606020202030204" pitchFamily="34" charset="0"/>
              </a:rPr>
              <a:t> </a:t>
            </a:r>
            <a:r>
              <a:rPr lang="en-US" sz="2500" dirty="0">
                <a:effectLst/>
                <a:ea typeface="Arial Narrow" panose="020B0606020202030204" pitchFamily="34" charset="0"/>
                <a:cs typeface="Arial Narrow" panose="020B0606020202030204" pitchFamily="34" charset="0"/>
              </a:rPr>
              <a:t>South</a:t>
            </a:r>
            <a:r>
              <a:rPr lang="en-US" sz="2500" spc="-10" dirty="0">
                <a:effectLst/>
                <a:ea typeface="Arial Narrow" panose="020B0606020202030204" pitchFamily="34" charset="0"/>
                <a:cs typeface="Arial Narrow" panose="020B0606020202030204" pitchFamily="34" charset="0"/>
              </a:rPr>
              <a:t> </a:t>
            </a:r>
            <a:r>
              <a:rPr lang="en-US" sz="2500" dirty="0">
                <a:effectLst/>
                <a:ea typeface="Arial Narrow" panose="020B0606020202030204" pitchFamily="34" charset="0"/>
                <a:cs typeface="Arial Narrow" panose="020B0606020202030204" pitchFamily="34" charset="0"/>
              </a:rPr>
              <a:t>Dublin County Council. South Dublin County Council’s Personal Data Privacy Statements can be viewed at </a:t>
            </a:r>
            <a:r>
              <a:rPr lang="en-US" sz="2500" u="none" strike="noStrike" dirty="0">
                <a:solidFill>
                  <a:srgbClr val="0000FF"/>
                </a:solidFill>
                <a:effectLst/>
                <a:ea typeface="Arial Narrow" panose="020B0606020202030204" pitchFamily="34" charset="0"/>
                <a:cs typeface="Arial Narrow" panose="020B0606020202030204" pitchFamily="34" charset="0"/>
                <a:hlinkClick r:id="rId3"/>
              </a:rPr>
              <a:t>www.sdcc.ie</a:t>
            </a:r>
            <a:r>
              <a:rPr lang="en-US" sz="2500" dirty="0">
                <a:effectLst/>
                <a:ea typeface="Arial Narrow" panose="020B0606020202030204" pitchFamily="34" charset="0"/>
                <a:cs typeface="Arial Narrow" panose="020B0606020202030204" pitchFamily="34" charset="0"/>
              </a:rPr>
              <a:t> and all personal data will be retained in line with statutory requirements.</a:t>
            </a:r>
            <a:endParaRPr lang="en-IE" sz="2500" dirty="0">
              <a:effectLst/>
              <a:ea typeface="Arial Narrow" panose="020B0606020202030204" pitchFamily="34" charset="0"/>
              <a:cs typeface="Arial Narrow" panose="020B0606020202030204" pitchFamily="34" charset="0"/>
            </a:endParaRPr>
          </a:p>
          <a:p>
            <a:pPr marL="0" indent="0">
              <a:buNone/>
            </a:pPr>
            <a:endParaRPr lang="en-IE" sz="2500" dirty="0">
              <a:effectLst/>
              <a:ea typeface="Arial Narrow" panose="020B0606020202030204" pitchFamily="34" charset="0"/>
              <a:cs typeface="Arial Narrow" panose="020B0606020202030204" pitchFamily="34" charset="0"/>
            </a:endParaRPr>
          </a:p>
          <a:p>
            <a:endParaRPr lang="en-GB" sz="1000" dirty="0"/>
          </a:p>
          <a:p>
            <a:endParaRPr lang="en-IE" sz="1000" dirty="0"/>
          </a:p>
        </p:txBody>
      </p:sp>
    </p:spTree>
    <p:extLst>
      <p:ext uri="{BB962C8B-B14F-4D97-AF65-F5344CB8AC3E}">
        <p14:creationId xmlns:p14="http://schemas.microsoft.com/office/powerpoint/2010/main" val="3525605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8D034A-CB22-54D2-9733-AEE0F9B29C00}"/>
              </a:ext>
            </a:extLst>
          </p:cNvPr>
          <p:cNvSpPr>
            <a:spLocks noGrp="1"/>
          </p:cNvSpPr>
          <p:nvPr>
            <p:ph type="title"/>
          </p:nvPr>
        </p:nvSpPr>
        <p:spPr>
          <a:xfrm>
            <a:off x="1043631" y="809898"/>
            <a:ext cx="9942716" cy="1554480"/>
          </a:xfrm>
        </p:spPr>
        <p:txBody>
          <a:bodyPr anchor="ctr">
            <a:normAutofit/>
          </a:bodyPr>
          <a:lstStyle/>
          <a:p>
            <a:r>
              <a:rPr lang="en-GB" sz="4800" dirty="0"/>
              <a:t>Issues that were raised in submissions</a:t>
            </a:r>
            <a:endParaRPr lang="en-IE" sz="4800" dirty="0"/>
          </a:p>
        </p:txBody>
      </p:sp>
      <p:sp>
        <p:nvSpPr>
          <p:cNvPr id="3" name="Content Placeholder 2">
            <a:extLst>
              <a:ext uri="{FF2B5EF4-FFF2-40B4-BE49-F238E27FC236}">
                <a16:creationId xmlns:a16="http://schemas.microsoft.com/office/drawing/2014/main" id="{22635651-B1A1-C838-692D-CABC240B0D21}"/>
              </a:ext>
            </a:extLst>
          </p:cNvPr>
          <p:cNvSpPr>
            <a:spLocks noGrp="1"/>
          </p:cNvSpPr>
          <p:nvPr>
            <p:ph idx="1"/>
          </p:nvPr>
        </p:nvSpPr>
        <p:spPr>
          <a:xfrm>
            <a:off x="1045028" y="3017522"/>
            <a:ext cx="9941319" cy="3124658"/>
          </a:xfrm>
        </p:spPr>
        <p:txBody>
          <a:bodyPr anchor="ctr">
            <a:normAutofit lnSpcReduction="10000"/>
          </a:bodyPr>
          <a:lstStyle/>
          <a:p>
            <a:r>
              <a:rPr lang="en-GB" sz="1500" dirty="0"/>
              <a:t>Additional facilities requested</a:t>
            </a:r>
          </a:p>
          <a:p>
            <a:r>
              <a:rPr lang="en-GB" sz="1500" dirty="0"/>
              <a:t>Amendments to the design</a:t>
            </a:r>
          </a:p>
          <a:p>
            <a:r>
              <a:rPr lang="en-GB" sz="1500" dirty="0"/>
              <a:t>Removal of existing car park</a:t>
            </a:r>
          </a:p>
          <a:p>
            <a:r>
              <a:rPr lang="en-GB" sz="1500" dirty="0"/>
              <a:t>Concerns with bicycles using the park</a:t>
            </a:r>
          </a:p>
          <a:p>
            <a:r>
              <a:rPr lang="en-GB" sz="1500" dirty="0"/>
              <a:t>Proposals regarding access </a:t>
            </a:r>
          </a:p>
          <a:p>
            <a:r>
              <a:rPr lang="en-GB" sz="1500" dirty="0"/>
              <a:t>Security concerns</a:t>
            </a:r>
          </a:p>
          <a:p>
            <a:r>
              <a:rPr lang="en-GB" sz="1500" dirty="0"/>
              <a:t>Lighting requested</a:t>
            </a:r>
          </a:p>
          <a:p>
            <a:r>
              <a:rPr lang="en-GB" sz="1500" dirty="0"/>
              <a:t>Request for spaces for community events and trading</a:t>
            </a:r>
          </a:p>
          <a:p>
            <a:endParaRPr lang="en-GB" sz="1500" dirty="0"/>
          </a:p>
          <a:p>
            <a:pPr marL="0" indent="0">
              <a:buNone/>
            </a:pPr>
            <a:r>
              <a:rPr lang="en-GB" sz="1500" dirty="0"/>
              <a:t>These issues raised  were all summarised and responded to in the CE Report.</a:t>
            </a:r>
            <a:endParaRPr lang="en-IE" sz="15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145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799ED-9D07-97D3-5299-5FEC95620AF6}"/>
              </a:ext>
            </a:extLst>
          </p:cNvPr>
          <p:cNvSpPr>
            <a:spLocks noGrp="1"/>
          </p:cNvSpPr>
          <p:nvPr>
            <p:ph type="title"/>
          </p:nvPr>
        </p:nvSpPr>
        <p:spPr>
          <a:xfrm>
            <a:off x="808638" y="386930"/>
            <a:ext cx="9236700" cy="1188950"/>
          </a:xfrm>
        </p:spPr>
        <p:txBody>
          <a:bodyPr anchor="b">
            <a:normAutofit/>
          </a:bodyPr>
          <a:lstStyle/>
          <a:p>
            <a:r>
              <a:rPr lang="en-GB" sz="5400" dirty="0"/>
              <a:t>Recommendation</a:t>
            </a:r>
            <a:endParaRPr lang="en-IE" sz="54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DA0395-F6E4-160B-DBE5-9E5715BDD03D}"/>
              </a:ext>
            </a:extLst>
          </p:cNvPr>
          <p:cNvSpPr>
            <a:spLocks noGrp="1"/>
          </p:cNvSpPr>
          <p:nvPr>
            <p:ph idx="1"/>
          </p:nvPr>
        </p:nvSpPr>
        <p:spPr>
          <a:xfrm>
            <a:off x="793660" y="2599509"/>
            <a:ext cx="10143668" cy="3435531"/>
          </a:xfrm>
        </p:spPr>
        <p:txBody>
          <a:bodyPr anchor="ctr">
            <a:normAutofit/>
          </a:bodyPr>
          <a:lstStyle/>
          <a:p>
            <a:pPr>
              <a:buClr>
                <a:schemeClr val="accent4"/>
              </a:buClr>
            </a:pPr>
            <a:r>
              <a:rPr lang="en-GB" sz="2400" dirty="0"/>
              <a:t>Following consideration of the submissions the Chief Executive is of the view that the issues raised by way of the submissions can be satisfactorily addressed during the detailed design stage and the operational and management stage and as outlined in the Chief Executive report.</a:t>
            </a:r>
          </a:p>
          <a:p>
            <a:pPr>
              <a:buClr>
                <a:schemeClr val="accent4"/>
              </a:buClr>
            </a:pPr>
            <a:r>
              <a:rPr lang="en-GB" sz="2400" dirty="0"/>
              <a:t>It is recommended that, as the proposal is in conformity with proper planning and sustainable development, that the Council proceed with the Part 8 proposal for the Upgrade of Carrigmore Park, Fortunestown, Dublin.</a:t>
            </a:r>
          </a:p>
          <a:p>
            <a:endParaRPr lang="en-IE" sz="2400" dirty="0"/>
          </a:p>
        </p:txBody>
      </p:sp>
    </p:spTree>
    <p:extLst>
      <p:ext uri="{BB962C8B-B14F-4D97-AF65-F5344CB8AC3E}">
        <p14:creationId xmlns:p14="http://schemas.microsoft.com/office/powerpoint/2010/main" val="2980871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591</Words>
  <Application>Microsoft Office PowerPoint</Application>
  <PresentationFormat>Widescreen</PresentationFormat>
  <Paragraphs>47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Narrow</vt:lpstr>
      <vt:lpstr>Calibri</vt:lpstr>
      <vt:lpstr>Calibri Light</vt:lpstr>
      <vt:lpstr>Office Theme</vt:lpstr>
      <vt:lpstr>Carrigmore Park Part 8</vt:lpstr>
      <vt:lpstr>Context of Project &amp; Location</vt:lpstr>
      <vt:lpstr>Carrigmore Park Part 8 proposals:</vt:lpstr>
      <vt:lpstr>Part 8 Masterplan</vt:lpstr>
      <vt:lpstr>Part 8 Process</vt:lpstr>
      <vt:lpstr>Issues that were raised in submissions</vt:lpstr>
      <vt:lpstr>Recommendation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Carrigmore Park Part 8</dc:title>
  <dc:creator>Hannah Johnston</dc:creator>
  <cp:lastModifiedBy>Suzanne Furlong</cp:lastModifiedBy>
  <cp:revision>85</cp:revision>
  <dcterms:created xsi:type="dcterms:W3CDTF">2023-09-22T10:52:13Z</dcterms:created>
  <dcterms:modified xsi:type="dcterms:W3CDTF">2023-12-11T14:59:58Z</dcterms:modified>
</cp:coreProperties>
</file>