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
  </p:notesMasterIdLst>
  <p:sldIdLst>
    <p:sldId id="339" r:id="rId5"/>
    <p:sldId id="366" r:id="rId6"/>
    <p:sldId id="362" r:id="rId7"/>
    <p:sldId id="363" r:id="rId8"/>
    <p:sldId id="358" r:id="rId9"/>
    <p:sldId id="352" r:id="rId10"/>
    <p:sldId id="365"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366"/>
            <p14:sldId id="362"/>
            <p14:sldId id="363"/>
            <p14:sldId id="358"/>
            <p14:sldId id="352"/>
            <p14:sldId id="36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4B785B-D28F-49F8-B8F6-D56AE2F3C130}" v="32" dt="2023-12-08T15:12:22.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05" d="100"/>
          <a:sy n="105" d="100"/>
        </p:scale>
        <p:origin x="13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enne Hartnett" userId="756016ee-939a-485e-9c2c-2f7ed1a833cd" providerId="ADAL" clId="{FF4B785B-D28F-49F8-B8F6-D56AE2F3C130}"/>
    <pc:docChg chg="undo custSel addSld delSld modSld sldOrd delMainMaster modSection">
      <pc:chgData name="Vivienne Hartnett" userId="756016ee-939a-485e-9c2c-2f7ed1a833cd" providerId="ADAL" clId="{FF4B785B-D28F-49F8-B8F6-D56AE2F3C130}" dt="2023-12-08T15:13:22.283" v="1504" actId="20577"/>
      <pc:docMkLst>
        <pc:docMk/>
      </pc:docMkLst>
      <pc:sldChg chg="del">
        <pc:chgData name="Vivienne Hartnett" userId="756016ee-939a-485e-9c2c-2f7ed1a833cd" providerId="ADAL" clId="{FF4B785B-D28F-49F8-B8F6-D56AE2F3C130}" dt="2023-12-08T14:56:16.101" v="1350" actId="2696"/>
        <pc:sldMkLst>
          <pc:docMk/>
          <pc:sldMk cId="0" sldId="257"/>
        </pc:sldMkLst>
      </pc:sldChg>
      <pc:sldChg chg="delSp modSp mod delAnim">
        <pc:chgData name="Vivienne Hartnett" userId="756016ee-939a-485e-9c2c-2f7ed1a833cd" providerId="ADAL" clId="{FF4B785B-D28F-49F8-B8F6-D56AE2F3C130}" dt="2023-12-08T15:12:26.387" v="1503" actId="20577"/>
        <pc:sldMkLst>
          <pc:docMk/>
          <pc:sldMk cId="58900414" sldId="352"/>
        </pc:sldMkLst>
        <pc:graphicFrameChg chg="mod modGraphic">
          <ac:chgData name="Vivienne Hartnett" userId="756016ee-939a-485e-9c2c-2f7ed1a833cd" providerId="ADAL" clId="{FF4B785B-D28F-49F8-B8F6-D56AE2F3C130}" dt="2023-12-08T15:12:26.387" v="1503" actId="20577"/>
          <ac:graphicFrameMkLst>
            <pc:docMk/>
            <pc:sldMk cId="58900414" sldId="352"/>
            <ac:graphicFrameMk id="4" creationId="{0C05D92C-7AEA-452B-BE1E-9B26859D4527}"/>
          </ac:graphicFrameMkLst>
        </pc:graphicFrameChg>
        <pc:picChg chg="del">
          <ac:chgData name="Vivienne Hartnett" userId="756016ee-939a-485e-9c2c-2f7ed1a833cd" providerId="ADAL" clId="{FF4B785B-D28F-49F8-B8F6-D56AE2F3C130}" dt="2023-12-06T16:55:02.577" v="1276" actId="21"/>
          <ac:picMkLst>
            <pc:docMk/>
            <pc:sldMk cId="58900414" sldId="352"/>
            <ac:picMk id="16" creationId="{484CE4A5-9524-55F9-2A5C-26A8154C614C}"/>
          </ac:picMkLst>
        </pc:picChg>
      </pc:sldChg>
      <pc:sldChg chg="delSp modSp mod delAnim">
        <pc:chgData name="Vivienne Hartnett" userId="756016ee-939a-485e-9c2c-2f7ed1a833cd" providerId="ADAL" clId="{FF4B785B-D28F-49F8-B8F6-D56AE2F3C130}" dt="2023-12-08T15:13:22.283" v="1504" actId="20577"/>
        <pc:sldMkLst>
          <pc:docMk/>
          <pc:sldMk cId="682842444" sldId="358"/>
        </pc:sldMkLst>
        <pc:graphicFrameChg chg="mod modGraphic">
          <ac:chgData name="Vivienne Hartnett" userId="756016ee-939a-485e-9c2c-2f7ed1a833cd" providerId="ADAL" clId="{FF4B785B-D28F-49F8-B8F6-D56AE2F3C130}" dt="2023-12-08T15:13:22.283" v="1504" actId="20577"/>
          <ac:graphicFrameMkLst>
            <pc:docMk/>
            <pc:sldMk cId="682842444" sldId="358"/>
            <ac:graphicFrameMk id="4" creationId="{9BE810DD-FEB3-51BB-47C5-166676BBEE88}"/>
          </ac:graphicFrameMkLst>
        </pc:graphicFrameChg>
        <pc:picChg chg="del">
          <ac:chgData name="Vivienne Hartnett" userId="756016ee-939a-485e-9c2c-2f7ed1a833cd" providerId="ADAL" clId="{FF4B785B-D28F-49F8-B8F6-D56AE2F3C130}" dt="2023-12-06T16:39:16.109" v="551" actId="21"/>
          <ac:picMkLst>
            <pc:docMk/>
            <pc:sldMk cId="682842444" sldId="358"/>
            <ac:picMk id="7" creationId="{E4FB2667-D3A7-0762-B946-70C01C2ABA47}"/>
          </ac:picMkLst>
        </pc:picChg>
      </pc:sldChg>
      <pc:sldChg chg="delSp del mod delAnim">
        <pc:chgData name="Vivienne Hartnett" userId="756016ee-939a-485e-9c2c-2f7ed1a833cd" providerId="ADAL" clId="{FF4B785B-D28F-49F8-B8F6-D56AE2F3C130}" dt="2023-12-06T17:29:33.218" v="1316" actId="2696"/>
        <pc:sldMkLst>
          <pc:docMk/>
          <pc:sldMk cId="1054223028" sldId="360"/>
        </pc:sldMkLst>
        <pc:picChg chg="del">
          <ac:chgData name="Vivienne Hartnett" userId="756016ee-939a-485e-9c2c-2f7ed1a833cd" providerId="ADAL" clId="{FF4B785B-D28F-49F8-B8F6-D56AE2F3C130}" dt="2023-12-06T17:29:20.302" v="1315" actId="21"/>
          <ac:picMkLst>
            <pc:docMk/>
            <pc:sldMk cId="1054223028" sldId="360"/>
            <ac:picMk id="14" creationId="{CA5C32AE-2D83-7F45-3E8A-B8819C18E008}"/>
          </ac:picMkLst>
        </pc:picChg>
      </pc:sldChg>
      <pc:sldChg chg="delSp modSp mod delAnim">
        <pc:chgData name="Vivienne Hartnett" userId="756016ee-939a-485e-9c2c-2f7ed1a833cd" providerId="ADAL" clId="{FF4B785B-D28F-49F8-B8F6-D56AE2F3C130}" dt="2023-12-08T15:07:07.159" v="1465" actId="6549"/>
        <pc:sldMkLst>
          <pc:docMk/>
          <pc:sldMk cId="684753572" sldId="362"/>
        </pc:sldMkLst>
        <pc:graphicFrameChg chg="mod modGraphic">
          <ac:chgData name="Vivienne Hartnett" userId="756016ee-939a-485e-9c2c-2f7ed1a833cd" providerId="ADAL" clId="{FF4B785B-D28F-49F8-B8F6-D56AE2F3C130}" dt="2023-12-08T15:07:07.159" v="1465" actId="6549"/>
          <ac:graphicFrameMkLst>
            <pc:docMk/>
            <pc:sldMk cId="684753572" sldId="362"/>
            <ac:graphicFrameMk id="5" creationId="{010F7F07-155D-406B-934B-DCBA6E482D2F}"/>
          </ac:graphicFrameMkLst>
        </pc:graphicFrameChg>
        <pc:graphicFrameChg chg="mod modGraphic">
          <ac:chgData name="Vivienne Hartnett" userId="756016ee-939a-485e-9c2c-2f7ed1a833cd" providerId="ADAL" clId="{FF4B785B-D28F-49F8-B8F6-D56AE2F3C130}" dt="2023-12-06T16:31:48.716" v="486" actId="14100"/>
          <ac:graphicFrameMkLst>
            <pc:docMk/>
            <pc:sldMk cId="684753572" sldId="362"/>
            <ac:graphicFrameMk id="8" creationId="{177E60D5-E9EA-44CC-94CF-AC177292229B}"/>
          </ac:graphicFrameMkLst>
        </pc:graphicFrameChg>
        <pc:picChg chg="del">
          <ac:chgData name="Vivienne Hartnett" userId="756016ee-939a-485e-9c2c-2f7ed1a833cd" providerId="ADAL" clId="{FF4B785B-D28F-49F8-B8F6-D56AE2F3C130}" dt="2023-12-05T14:31:21.381" v="112" actId="21"/>
          <ac:picMkLst>
            <pc:docMk/>
            <pc:sldMk cId="684753572" sldId="362"/>
            <ac:picMk id="10" creationId="{DE036030-636F-EF57-7D2E-10DE4B138659}"/>
          </ac:picMkLst>
        </pc:picChg>
      </pc:sldChg>
      <pc:sldChg chg="delSp modSp mod delAnim">
        <pc:chgData name="Vivienne Hartnett" userId="756016ee-939a-485e-9c2c-2f7ed1a833cd" providerId="ADAL" clId="{FF4B785B-D28F-49F8-B8F6-D56AE2F3C130}" dt="2023-12-08T15:08:32.524" v="1482" actId="20577"/>
        <pc:sldMkLst>
          <pc:docMk/>
          <pc:sldMk cId="1783981605" sldId="363"/>
        </pc:sldMkLst>
        <pc:graphicFrameChg chg="mod modGraphic">
          <ac:chgData name="Vivienne Hartnett" userId="756016ee-939a-485e-9c2c-2f7ed1a833cd" providerId="ADAL" clId="{FF4B785B-D28F-49F8-B8F6-D56AE2F3C130}" dt="2023-12-08T15:08:32.524" v="1482" actId="20577"/>
          <ac:graphicFrameMkLst>
            <pc:docMk/>
            <pc:sldMk cId="1783981605" sldId="363"/>
            <ac:graphicFrameMk id="5" creationId="{010F7F07-155D-406B-934B-DCBA6E482D2F}"/>
          </ac:graphicFrameMkLst>
        </pc:graphicFrameChg>
        <pc:graphicFrameChg chg="mod modGraphic">
          <ac:chgData name="Vivienne Hartnett" userId="756016ee-939a-485e-9c2c-2f7ed1a833cd" providerId="ADAL" clId="{FF4B785B-D28F-49F8-B8F6-D56AE2F3C130}" dt="2023-12-06T16:32:19.900" v="490" actId="14100"/>
          <ac:graphicFrameMkLst>
            <pc:docMk/>
            <pc:sldMk cId="1783981605" sldId="363"/>
            <ac:graphicFrameMk id="8" creationId="{177E60D5-E9EA-44CC-94CF-AC177292229B}"/>
          </ac:graphicFrameMkLst>
        </pc:graphicFrameChg>
        <pc:picChg chg="del">
          <ac:chgData name="Vivienne Hartnett" userId="756016ee-939a-485e-9c2c-2f7ed1a833cd" providerId="ADAL" clId="{FF4B785B-D28F-49F8-B8F6-D56AE2F3C130}" dt="2023-12-06T16:36:50.998" v="507" actId="21"/>
          <ac:picMkLst>
            <pc:docMk/>
            <pc:sldMk cId="1783981605" sldId="363"/>
            <ac:picMk id="7" creationId="{6A2BF679-2B0D-353E-A03A-639E2050B901}"/>
          </ac:picMkLst>
        </pc:picChg>
      </pc:sldChg>
      <pc:sldChg chg="new del ord">
        <pc:chgData name="Vivienne Hartnett" userId="756016ee-939a-485e-9c2c-2f7ed1a833cd" providerId="ADAL" clId="{FF4B785B-D28F-49F8-B8F6-D56AE2F3C130}" dt="2023-12-06T17:29:53.074" v="1321" actId="2696"/>
        <pc:sldMkLst>
          <pc:docMk/>
          <pc:sldMk cId="2220840670" sldId="364"/>
        </pc:sldMkLst>
      </pc:sldChg>
      <pc:sldChg chg="delSp add mod delAnim">
        <pc:chgData name="Vivienne Hartnett" userId="756016ee-939a-485e-9c2c-2f7ed1a833cd" providerId="ADAL" clId="{FF4B785B-D28F-49F8-B8F6-D56AE2F3C130}" dt="2023-12-06T17:29:57.828" v="1322" actId="21"/>
        <pc:sldMkLst>
          <pc:docMk/>
          <pc:sldMk cId="211294723" sldId="365"/>
        </pc:sldMkLst>
        <pc:picChg chg="del">
          <ac:chgData name="Vivienne Hartnett" userId="756016ee-939a-485e-9c2c-2f7ed1a833cd" providerId="ADAL" clId="{FF4B785B-D28F-49F8-B8F6-D56AE2F3C130}" dt="2023-12-06T17:29:57.828" v="1322" actId="21"/>
          <ac:picMkLst>
            <pc:docMk/>
            <pc:sldMk cId="211294723" sldId="365"/>
            <ac:picMk id="6" creationId="{24399846-E9F8-80AC-3E0E-CDD16696BA96}"/>
          </ac:picMkLst>
        </pc:picChg>
      </pc:sldChg>
      <pc:sldChg chg="addSp modSp new mod">
        <pc:chgData name="Vivienne Hartnett" userId="756016ee-939a-485e-9c2c-2f7ed1a833cd" providerId="ADAL" clId="{FF4B785B-D28F-49F8-B8F6-D56AE2F3C130}" dt="2023-12-08T15:02:52.648" v="1379" actId="14100"/>
        <pc:sldMkLst>
          <pc:docMk/>
          <pc:sldMk cId="844146852" sldId="366"/>
        </pc:sldMkLst>
        <pc:picChg chg="add mod">
          <ac:chgData name="Vivienne Hartnett" userId="756016ee-939a-485e-9c2c-2f7ed1a833cd" providerId="ADAL" clId="{FF4B785B-D28F-49F8-B8F6-D56AE2F3C130}" dt="2023-12-08T15:02:52.648" v="1379" actId="14100"/>
          <ac:picMkLst>
            <pc:docMk/>
            <pc:sldMk cId="844146852" sldId="366"/>
            <ac:picMk id="4" creationId="{CFBF5873-7302-31C7-3CD0-965A17DF8EE4}"/>
          </ac:picMkLst>
        </pc:picChg>
      </pc:sldChg>
      <pc:sldChg chg="addSp delSp modSp new del mod">
        <pc:chgData name="Vivienne Hartnett" userId="756016ee-939a-485e-9c2c-2f7ed1a833cd" providerId="ADAL" clId="{FF4B785B-D28F-49F8-B8F6-D56AE2F3C130}" dt="2023-12-08T15:00:56.364" v="1369" actId="2696"/>
        <pc:sldMkLst>
          <pc:docMk/>
          <pc:sldMk cId="2793173639" sldId="366"/>
        </pc:sldMkLst>
        <pc:picChg chg="add del mod">
          <ac:chgData name="Vivienne Hartnett" userId="756016ee-939a-485e-9c2c-2f7ed1a833cd" providerId="ADAL" clId="{FF4B785B-D28F-49F8-B8F6-D56AE2F3C130}" dt="2023-12-08T14:57:02.584" v="1357"/>
          <ac:picMkLst>
            <pc:docMk/>
            <pc:sldMk cId="2793173639" sldId="366"/>
            <ac:picMk id="3" creationId="{D788B738-9ABC-07A3-D7FA-126C509735C2}"/>
          </ac:picMkLst>
        </pc:picChg>
        <pc:picChg chg="add mod">
          <ac:chgData name="Vivienne Hartnett" userId="756016ee-939a-485e-9c2c-2f7ed1a833cd" providerId="ADAL" clId="{FF4B785B-D28F-49F8-B8F6-D56AE2F3C130}" dt="2023-12-08T14:59:30.193" v="1358"/>
          <ac:picMkLst>
            <pc:docMk/>
            <pc:sldMk cId="2793173639" sldId="366"/>
            <ac:picMk id="4" creationId="{7923D4AB-876F-EE05-F65A-757B69294A61}"/>
          </ac:picMkLst>
        </pc:picChg>
      </pc:sldChg>
      <pc:sldMasterChg chg="del delSldLayout">
        <pc:chgData name="Vivienne Hartnett" userId="756016ee-939a-485e-9c2c-2f7ed1a833cd" providerId="ADAL" clId="{FF4B785B-D28F-49F8-B8F6-D56AE2F3C130}" dt="2023-12-06T17:29:33.218" v="1316" actId="2696"/>
        <pc:sldMasterMkLst>
          <pc:docMk/>
          <pc:sldMasterMk cId="2380692925" sldId="2147483648"/>
        </pc:sldMasterMkLst>
        <pc:sldLayoutChg chg="del">
          <pc:chgData name="Vivienne Hartnett" userId="756016ee-939a-485e-9c2c-2f7ed1a833cd" providerId="ADAL" clId="{FF4B785B-D28F-49F8-B8F6-D56AE2F3C130}" dt="2023-12-06T17:29:33.218" v="1316" actId="2696"/>
          <pc:sldLayoutMkLst>
            <pc:docMk/>
            <pc:sldMasterMk cId="2380692925" sldId="2147483648"/>
            <pc:sldLayoutMk cId="1229529378" sldId="2147483649"/>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4198732341" sldId="2147483650"/>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4004662001" sldId="2147483651"/>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2769320959" sldId="2147483652"/>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875543049" sldId="2147483653"/>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51139953" sldId="2147483654"/>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1223786847" sldId="2147483655"/>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459519367" sldId="2147483656"/>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4285194972" sldId="2147483657"/>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1541181618" sldId="2147483658"/>
          </pc:sldLayoutMkLst>
        </pc:sldLayoutChg>
        <pc:sldLayoutChg chg="del">
          <pc:chgData name="Vivienne Hartnett" userId="756016ee-939a-485e-9c2c-2f7ed1a833cd" providerId="ADAL" clId="{FF4B785B-D28F-49F8-B8F6-D56AE2F3C130}" dt="2023-12-06T17:29:33.218" v="1316" actId="2696"/>
          <pc:sldLayoutMkLst>
            <pc:docMk/>
            <pc:sldMasterMk cId="2380692925" sldId="2147483648"/>
            <pc:sldLayoutMk cId="4005967406"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08/12/2023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Council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ECA95B44-C8C6-4E71-86D6-4B6ACF3AA1E1}" type="slidenum">
              <a:rPr lang="en-IE" smtClean="0"/>
              <a:t>5</a:t>
            </a:fld>
            <a:endParaRPr lang="en-IE"/>
          </a:p>
        </p:txBody>
      </p:sp>
    </p:spTree>
    <p:extLst>
      <p:ext uri="{BB962C8B-B14F-4D97-AF65-F5344CB8AC3E}">
        <p14:creationId xmlns:p14="http://schemas.microsoft.com/office/powerpoint/2010/main" val="2308529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08/12/2023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08/12/2023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08/12/2023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08/12/2023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08/12/2023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08/12/2023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08/12/2023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08/12/2023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08/12/2023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08/12/2023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08/12/2023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08/12/2023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Rathfarnham Templeogue </a:t>
            </a:r>
            <a:r>
              <a:rPr lang="en-IE" sz="3200" b="1" dirty="0" err="1">
                <a:solidFill>
                  <a:schemeClr val="bg1"/>
                </a:solidFill>
              </a:rPr>
              <a:t>Firhouse</a:t>
            </a:r>
            <a:r>
              <a:rPr lang="en-IE" sz="3200" b="1" dirty="0">
                <a:solidFill>
                  <a:schemeClr val="bg1"/>
                </a:solidFill>
              </a:rPr>
              <a:t> </a:t>
            </a:r>
            <a:r>
              <a:rPr lang="en-IE" sz="3200" b="1" dirty="0" err="1">
                <a:solidFill>
                  <a:schemeClr val="bg1"/>
                </a:solidFill>
              </a:rPr>
              <a:t>Bohernabreena</a:t>
            </a:r>
            <a:r>
              <a:rPr lang="en-IE" sz="3200" b="1" dirty="0">
                <a:solidFill>
                  <a:schemeClr val="bg1"/>
                </a:solidFill>
              </a:rPr>
              <a:t> ACM</a:t>
            </a:r>
          </a:p>
          <a:p>
            <a:pPr algn="ctr"/>
            <a:r>
              <a:rPr lang="en-IE" sz="3200" b="1" dirty="0">
                <a:solidFill>
                  <a:schemeClr val="bg1"/>
                </a:solidFill>
                <a:effectLst/>
              </a:rPr>
              <a:t>12 December 2023</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A7185E-C21F-7683-6A96-ACACE17FF5A9}"/>
              </a:ext>
            </a:extLst>
          </p:cNvPr>
          <p:cNvSpPr>
            <a:spLocks noGrp="1"/>
          </p:cNvSpPr>
          <p:nvPr>
            <p:ph type="sldNum" sz="quarter" idx="12"/>
          </p:nvPr>
        </p:nvSpPr>
        <p:spPr/>
        <p:txBody>
          <a:bodyPr/>
          <a:lstStyle/>
          <a:p>
            <a:fld id="{A59551F6-EB3B-4743-B1F0-375DCDB8A6FF}" type="slidenum">
              <a:rPr lang="en-IE" smtClean="0"/>
              <a:t>2</a:t>
            </a:fld>
            <a:endParaRPr lang="en-IE"/>
          </a:p>
        </p:txBody>
      </p:sp>
      <p:pic>
        <p:nvPicPr>
          <p:cNvPr id="4" name="Picture 3" descr="A pie chart with numbers and a pie chart">
            <a:extLst>
              <a:ext uri="{FF2B5EF4-FFF2-40B4-BE49-F238E27FC236}">
                <a16:creationId xmlns:a16="http://schemas.microsoft.com/office/drawing/2014/main" id="{CFBF5873-7302-31C7-3CD0-965A17DF8E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72" y="0"/>
            <a:ext cx="12073128" cy="6793991"/>
          </a:xfrm>
          <a:prstGeom prst="rect">
            <a:avLst/>
          </a:prstGeom>
        </p:spPr>
      </p:pic>
    </p:spTree>
    <p:extLst>
      <p:ext uri="{BB962C8B-B14F-4D97-AF65-F5344CB8AC3E}">
        <p14:creationId xmlns:p14="http://schemas.microsoft.com/office/powerpoint/2010/main" val="84414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3512320257"/>
              </p:ext>
            </p:extLst>
          </p:nvPr>
        </p:nvGraphicFramePr>
        <p:xfrm>
          <a:off x="0" y="442144"/>
          <a:ext cx="12192000" cy="6527788"/>
        </p:xfrm>
        <a:graphic>
          <a:graphicData uri="http://schemas.openxmlformats.org/drawingml/2006/table">
            <a:tbl>
              <a:tblPr firstRow="1" firstCol="1" bandRow="1">
                <a:tableStyleId>{5C22544A-7EE6-4342-B048-85BDC9FD1C3A}</a:tableStyleId>
              </a:tblPr>
              <a:tblGrid>
                <a:gridCol w="2465487">
                  <a:extLst>
                    <a:ext uri="{9D8B030D-6E8A-4147-A177-3AD203B41FA5}">
                      <a16:colId xmlns:a16="http://schemas.microsoft.com/office/drawing/2014/main" val="751538591"/>
                    </a:ext>
                  </a:extLst>
                </a:gridCol>
                <a:gridCol w="3493798">
                  <a:extLst>
                    <a:ext uri="{9D8B030D-6E8A-4147-A177-3AD203B41FA5}">
                      <a16:colId xmlns:a16="http://schemas.microsoft.com/office/drawing/2014/main" val="2355071067"/>
                    </a:ext>
                  </a:extLst>
                </a:gridCol>
                <a:gridCol w="719831">
                  <a:extLst>
                    <a:ext uri="{9D8B030D-6E8A-4147-A177-3AD203B41FA5}">
                      <a16:colId xmlns:a16="http://schemas.microsoft.com/office/drawing/2014/main" val="1908276548"/>
                    </a:ext>
                  </a:extLst>
                </a:gridCol>
                <a:gridCol w="5512884">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69998">
                <a:tc row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Clondalkin</a:t>
                      </a: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Old </a:t>
                      </a:r>
                      <a:r>
                        <a:rPr lang="en-IE" sz="1400" dirty="0" err="1">
                          <a:effectLst/>
                          <a:latin typeface="+mn-lt"/>
                          <a:ea typeface="Calibri" panose="020F0502020204030204" pitchFamily="34" charset="0"/>
                          <a:cs typeface="Times New Roman" panose="02020603050405020304" pitchFamily="18" charset="0"/>
                        </a:rPr>
                        <a:t>Nangor</a:t>
                      </a:r>
                      <a:r>
                        <a:rPr lang="en-IE" sz="1400" dirty="0">
                          <a:effectLst/>
                          <a:latin typeface="+mn-lt"/>
                          <a:ea typeface="Calibri" panose="020F0502020204030204" pitchFamily="34" charset="0"/>
                          <a:cs typeface="Times New Roman" panose="02020603050405020304" pitchFamily="18" charset="0"/>
                        </a:rPr>
                        <a:t> Rd. (Simon)</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Planning permission refused. Appeal lodged to ABP 20/11/2023</a:t>
                      </a:r>
                    </a:p>
                  </a:txBody>
                  <a:tcPr marL="68580" marR="68580" marT="0" marB="0"/>
                </a:tc>
                <a:extLst>
                  <a:ext uri="{0D108BD9-81ED-4DB2-BD59-A6C34878D82A}">
                    <a16:rowId xmlns:a16="http://schemas.microsoft.com/office/drawing/2014/main" val="3883469053"/>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Watery Lane (Pt V)</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negotiations ongoing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08822020"/>
                  </a:ext>
                </a:extLst>
              </a:tr>
              <a:tr h="433812">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Clonburris Private (Pt V)</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9210716"/>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St Finians Way, Newcastle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1973323"/>
                  </a:ext>
                </a:extLst>
              </a:tr>
              <a:tr h="58394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Gordon Pk/Clondalkin Rugby Club (Pt V)</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in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46234794"/>
                  </a:ext>
                </a:extLst>
              </a:tr>
              <a:tr h="438202">
                <a:tc vMerge="1">
                  <a:txBody>
                    <a:bodyPr/>
                    <a:lstStyle/>
                    <a:p>
                      <a:pPr marL="0" algn="ctr" defTabSz="914400" rtl="0" eaLnBrk="1" latinLnBrk="0" hangingPunct="1">
                        <a:lnSpc>
                          <a:spcPct val="107000"/>
                        </a:lnSpc>
                        <a:spcAft>
                          <a:spcPts val="0"/>
                        </a:spcAft>
                      </a:pPr>
                      <a:endParaRPr lang="en-IE" sz="11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Parklands Ph1 Citywest</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agreed. Delivered 2023</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6431774"/>
                  </a:ext>
                </a:extLst>
              </a:tr>
              <a:tr h="406448">
                <a:tc rowSpan="2">
                  <a:txBody>
                    <a:bodyPr/>
                    <a:lstStyle/>
                    <a:p>
                      <a:pPr marL="0" algn="ctr" defTabSz="914400" rtl="0" eaLnBrk="1" latinLnBrk="0" hangingPunct="1">
                        <a:lnSpc>
                          <a:spcPct val="107000"/>
                        </a:lnSpc>
                        <a:spcAft>
                          <a:spcPts val="0"/>
                        </a:spcAft>
                      </a:pPr>
                      <a:r>
                        <a:rPr lang="en-IE" sz="1400" b="1" kern="1200" dirty="0">
                          <a:solidFill>
                            <a:schemeClr val="lt1"/>
                          </a:solidFill>
                          <a:effectLst/>
                          <a:latin typeface="+mn-lt"/>
                          <a:ea typeface="+mn-ea"/>
                          <a:cs typeface="+mn-cs"/>
                        </a:rPr>
                        <a:t>Rathfarnham/Templeogue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Watson Place </a:t>
                      </a:r>
                      <a:r>
                        <a:rPr lang="en-GB" sz="1400" dirty="0" err="1">
                          <a:effectLst/>
                          <a:latin typeface="+mn-lt"/>
                          <a:ea typeface="Calibri" panose="020F0502020204030204" pitchFamily="34" charset="0"/>
                          <a:cs typeface="Times New Roman" panose="02020603050405020304" pitchFamily="18" charset="0"/>
                        </a:rPr>
                        <a:t>Ballyroan</a:t>
                      </a:r>
                      <a:r>
                        <a:rPr lang="en-GB" sz="1400" dirty="0">
                          <a:effectLst/>
                          <a:latin typeface="+mn-lt"/>
                          <a:ea typeface="Calibri" panose="020F0502020204030204" pitchFamily="34" charset="0"/>
                          <a:cs typeface="Times New Roman" panose="02020603050405020304" pitchFamily="18" charset="0"/>
                        </a:rPr>
                        <a:t> House </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2</a:t>
                      </a:r>
                    </a:p>
                  </a:txBody>
                  <a:tcPr marL="68580" marR="68580" marT="0" marB="0"/>
                </a:tc>
                <a:tc>
                  <a:txBody>
                    <a:bodyPr/>
                    <a:lstStyle/>
                    <a:p>
                      <a:pPr algn="l">
                        <a:lnSpc>
                          <a:spcPct val="107000"/>
                        </a:lnSpc>
                        <a:spcAft>
                          <a:spcPts val="0"/>
                        </a:spcAft>
                      </a:pPr>
                      <a:r>
                        <a:rPr lang="en-IE" sz="1400" dirty="0">
                          <a:effectLst/>
                          <a:latin typeface="+mn-lt"/>
                        </a:rPr>
                        <a:t>Part V negotiations ongoing / delivery in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0978565"/>
                  </a:ext>
                </a:extLst>
              </a:tr>
              <a:tr h="449130">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Walkinstown House, Walkinstown Roundabout</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latin typeface="+mn-lt"/>
                        </a:rPr>
                        <a:t>Part V negotiations ongoing / delivery in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1792284"/>
                  </a:ext>
                </a:extLst>
              </a:tr>
              <a:tr h="416045">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4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latin typeface="+mn-lt"/>
                        </a:rPr>
                        <a:t>Homeville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latin typeface="+mn-lt"/>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latin typeface="+mn-lt"/>
                        </a:rPr>
                        <a:t>Revised funding approval received from DHLGH / Contractor on site/  Delivery mid-2024.</a:t>
                      </a:r>
                    </a:p>
                  </a:txBody>
                  <a:tcPr marL="68580" marR="68580" marT="0" marB="0"/>
                </a:tc>
                <a:extLst>
                  <a:ext uri="{0D108BD9-81ED-4DB2-BD59-A6C34878D82A}">
                    <a16:rowId xmlns:a16="http://schemas.microsoft.com/office/drawing/2014/main" val="827648313"/>
                  </a:ext>
                </a:extLst>
              </a:tr>
              <a:tr h="37483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Pearse Brothers Park *</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advertised Oct 2023. Tender assessment to be complete</a:t>
                      </a:r>
                    </a:p>
                  </a:txBody>
                  <a:tcPr marL="68580" marR="68580" marT="0" marB="0"/>
                </a:tc>
                <a:extLst>
                  <a:ext uri="{0D108BD9-81ED-4DB2-BD59-A6C34878D82A}">
                    <a16:rowId xmlns:a16="http://schemas.microsoft.com/office/drawing/2014/main" val="657716757"/>
                  </a:ext>
                </a:extLst>
              </a:tr>
              <a:tr h="374836">
                <a:tc vMerge="1">
                  <a:txBody>
                    <a:bodyPr/>
                    <a:lstStyle/>
                    <a:p>
                      <a:endParaRPr lang="en-IE"/>
                    </a:p>
                  </a:txBody>
                  <a:tcPr/>
                </a:tc>
                <a:tc>
                  <a:txBody>
                    <a:bodyPr/>
                    <a:lstStyle/>
                    <a:p>
                      <a:pPr algn="l">
                        <a:lnSpc>
                          <a:spcPct val="107000"/>
                        </a:lnSpc>
                        <a:spcAft>
                          <a:spcPts val="0"/>
                        </a:spcAft>
                      </a:pPr>
                      <a:r>
                        <a:rPr lang="en-GB" sz="1400" dirty="0" err="1">
                          <a:effectLst/>
                          <a:latin typeface="+mn-lt"/>
                          <a:ea typeface="Calibri" panose="020F0502020204030204" pitchFamily="34" charset="0"/>
                          <a:cs typeface="Times New Roman" panose="02020603050405020304" pitchFamily="18" charset="0"/>
                        </a:rPr>
                        <a:t>Garrettstown</a:t>
                      </a:r>
                      <a:r>
                        <a:rPr lang="en-GB" sz="1400" dirty="0">
                          <a:effectLst/>
                          <a:latin typeface="+mn-lt"/>
                          <a:ea typeface="Calibri" panose="020F0502020204030204" pitchFamily="34" charset="0"/>
                          <a:cs typeface="Times New Roman" panose="02020603050405020304" pitchFamily="18" charset="0"/>
                        </a:rPr>
                        <a:t> House/Laurel Manor (Pt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latin typeface="+mn-lt"/>
                        </a:rPr>
                        <a:t>Part V negotiations ongoing / delivery in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6957007"/>
                  </a:ext>
                </a:extLst>
              </a:tr>
              <a:tr h="3748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Tallaght Central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Former Gallaghers site (Airton/Green Rd) </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50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expected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5213433"/>
                  </a:ext>
                </a:extLst>
              </a:tr>
              <a:tr h="37483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St. Aongus’ Green</a:t>
                      </a: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Tender for contractor advertised Nov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2295549"/>
                  </a:ext>
                </a:extLst>
              </a:tr>
              <a:tr h="438202">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Airton Plaza (Part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30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2025</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387951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3036655219"/>
              </p:ext>
            </p:extLst>
          </p:nvPr>
        </p:nvGraphicFramePr>
        <p:xfrm>
          <a:off x="0" y="-1"/>
          <a:ext cx="12192000" cy="448803"/>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4262719349"/>
              </p:ext>
            </p:extLst>
          </p:nvPr>
        </p:nvGraphicFramePr>
        <p:xfrm>
          <a:off x="0" y="440978"/>
          <a:ext cx="12192000" cy="6417017"/>
        </p:xfrm>
        <a:graphic>
          <a:graphicData uri="http://schemas.openxmlformats.org/drawingml/2006/table">
            <a:tbl>
              <a:tblPr firstRow="1" firstCol="1" bandRow="1">
                <a:tableStyleId>{5C22544A-7EE6-4342-B048-85BDC9FD1C3A}</a:tableStyleId>
              </a:tblPr>
              <a:tblGrid>
                <a:gridCol w="2578608">
                  <a:extLst>
                    <a:ext uri="{9D8B030D-6E8A-4147-A177-3AD203B41FA5}">
                      <a16:colId xmlns:a16="http://schemas.microsoft.com/office/drawing/2014/main" val="751538591"/>
                    </a:ext>
                  </a:extLst>
                </a:gridCol>
                <a:gridCol w="4261810">
                  <a:extLst>
                    <a:ext uri="{9D8B030D-6E8A-4147-A177-3AD203B41FA5}">
                      <a16:colId xmlns:a16="http://schemas.microsoft.com/office/drawing/2014/main" val="2355071067"/>
                    </a:ext>
                  </a:extLst>
                </a:gridCol>
                <a:gridCol w="609180">
                  <a:extLst>
                    <a:ext uri="{9D8B030D-6E8A-4147-A177-3AD203B41FA5}">
                      <a16:colId xmlns:a16="http://schemas.microsoft.com/office/drawing/2014/main" val="1908276548"/>
                    </a:ext>
                  </a:extLst>
                </a:gridCol>
                <a:gridCol w="4742402">
                  <a:extLst>
                    <a:ext uri="{9D8B030D-6E8A-4147-A177-3AD203B41FA5}">
                      <a16:colId xmlns:a16="http://schemas.microsoft.com/office/drawing/2014/main" val="804629682"/>
                    </a:ext>
                  </a:extLst>
                </a:gridCol>
              </a:tblGrid>
              <a:tr h="649252">
                <a:tc>
                  <a:txBody>
                    <a:bodyPr/>
                    <a:lstStyle/>
                    <a:p>
                      <a:pPr algn="ctr">
                        <a:lnSpc>
                          <a:spcPct val="107000"/>
                        </a:lnSpc>
                        <a:spcAft>
                          <a:spcPts val="0"/>
                        </a:spcAft>
                      </a:pPr>
                      <a:r>
                        <a:rPr lang="en-IE" sz="1400" dirty="0">
                          <a:effectLs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Site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77357">
                <a:tc rowSpan="5">
                  <a:txBody>
                    <a:bodyPr/>
                    <a:lstStyle/>
                    <a:p>
                      <a:pPr marL="0" algn="ctr" defTabSz="914400" rtl="0" eaLnBrk="1" latinLnBrk="0" hangingPunct="1">
                        <a:lnSpc>
                          <a:spcPct val="107000"/>
                        </a:lnSpc>
                        <a:spcAft>
                          <a:spcPts val="0"/>
                        </a:spcAft>
                      </a:pPr>
                      <a:r>
                        <a:rPr lang="en-GB" sz="1400" b="1" kern="1200" dirty="0">
                          <a:solidFill>
                            <a:schemeClr val="lt1"/>
                          </a:solidFill>
                          <a:effectLst/>
                        </a:rPr>
                        <a:t>Tallaght South</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rPr>
                        <a:t>Rossfield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r>
                        <a:rPr lang="en-IE" sz="1400" dirty="0">
                          <a:effectLst/>
                          <a:latin typeface="+mn-lt"/>
                          <a:ea typeface="Calibri" panose="020F0502020204030204" pitchFamily="34" charset="0"/>
                          <a:cs typeface="Times New Roman" panose="02020603050405020304" pitchFamily="18" charset="0"/>
                        </a:rPr>
                        <a:t>6</a:t>
                      </a:r>
                    </a:p>
                  </a:txBody>
                  <a:tcPr marL="68580" marR="68580" marT="0" marB="0"/>
                </a:tc>
                <a:tc>
                  <a:txBody>
                    <a:bodyPr/>
                    <a:lstStyle/>
                    <a:p>
                      <a:pPr algn="l">
                        <a:lnSpc>
                          <a:spcPct val="107000"/>
                        </a:lnSpc>
                        <a:spcAft>
                          <a:spcPts val="0"/>
                        </a:spcAft>
                      </a:pPr>
                      <a:r>
                        <a:rPr lang="en-IE" sz="1400" dirty="0">
                          <a:effectLst/>
                        </a:rPr>
                        <a:t>Planning derogation to be advertised December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3469053"/>
                  </a:ext>
                </a:extLst>
              </a:tr>
              <a:tr h="499784">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View (Cooldown Commons Ph3) </a:t>
                      </a:r>
                    </a:p>
                  </a:txBody>
                  <a:tcPr marL="68580" marR="68580" marT="0" marB="0"/>
                </a:tc>
                <a:tc>
                  <a:txBody>
                    <a:bodyPr/>
                    <a:lstStyle/>
                    <a:p>
                      <a:pPr algn="l">
                        <a:lnSpc>
                          <a:spcPct val="107000"/>
                        </a:lnSpc>
                        <a:spcAft>
                          <a:spcPts val="0"/>
                        </a:spcAft>
                      </a:pPr>
                      <a:r>
                        <a:rPr lang="en-IE" sz="1400" dirty="0">
                          <a:effectLst/>
                        </a:rPr>
                        <a:t>36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negotiations ongoing. Delivery in 2024</a:t>
                      </a:r>
                    </a:p>
                  </a:txBody>
                  <a:tcPr marL="68580" marR="68580" marT="0" marB="0"/>
                </a:tc>
                <a:extLst>
                  <a:ext uri="{0D108BD9-81ED-4DB2-BD59-A6C34878D82A}">
                    <a16:rowId xmlns:a16="http://schemas.microsoft.com/office/drawing/2014/main" val="1201070495"/>
                  </a:ext>
                </a:extLst>
              </a:tr>
              <a:tr h="499784">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Brownsbarn</a:t>
                      </a:r>
                      <a:r>
                        <a:rPr lang="en-GB" sz="1400" b="0" dirty="0">
                          <a:solidFill>
                            <a:schemeClr val="tx1"/>
                          </a:solidFill>
                        </a:rPr>
                        <a:t> Citywest</a:t>
                      </a:r>
                    </a:p>
                  </a:txBody>
                  <a:tcPr marL="68580" marR="68580" marT="0" marB="0"/>
                </a:tc>
                <a:tc>
                  <a:txBody>
                    <a:bodyPr/>
                    <a:lstStyle/>
                    <a:p>
                      <a:pPr algn="l">
                        <a:lnSpc>
                          <a:spcPct val="107000"/>
                        </a:lnSpc>
                        <a:spcAft>
                          <a:spcPts val="0"/>
                        </a:spcAft>
                      </a:pPr>
                      <a:r>
                        <a:rPr lang="en-GB" sz="1400" dirty="0">
                          <a:effectLst/>
                        </a:rPr>
                        <a:t>77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negotiations ongoing. Delivery in 2024/2025</a:t>
                      </a:r>
                    </a:p>
                  </a:txBody>
                  <a:tcPr marL="68580" marR="68580" marT="0" marB="0"/>
                </a:tc>
                <a:extLst>
                  <a:ext uri="{0D108BD9-81ED-4DB2-BD59-A6C34878D82A}">
                    <a16:rowId xmlns:a16="http://schemas.microsoft.com/office/drawing/2014/main" val="3182128987"/>
                  </a:ext>
                </a:extLst>
              </a:tr>
              <a:tr h="499784">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Silken Avenue Kingswood</a:t>
                      </a:r>
                    </a:p>
                  </a:txBody>
                  <a:tcPr marL="68580" marR="68580" marT="0" marB="0"/>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negotiations ongoing. Delivery in 2024</a:t>
                      </a:r>
                    </a:p>
                  </a:txBody>
                  <a:tcPr marL="68580" marR="68580" marT="0" marB="0"/>
                </a:tc>
                <a:extLst>
                  <a:ext uri="{0D108BD9-81ED-4DB2-BD59-A6C34878D82A}">
                    <a16:rowId xmlns:a16="http://schemas.microsoft.com/office/drawing/2014/main" val="115559920"/>
                  </a:ext>
                </a:extLst>
              </a:tr>
              <a:tr h="257984">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Shopping Centre/Citywest Drive </a:t>
                      </a:r>
                    </a:p>
                  </a:txBody>
                  <a:tcPr marL="68580" marR="68580" marT="0" marB="0"/>
                </a:tc>
                <a:tc>
                  <a:txBody>
                    <a:bodyPr/>
                    <a:lstStyle/>
                    <a:p>
                      <a:pPr algn="l">
                        <a:lnSpc>
                          <a:spcPct val="107000"/>
                        </a:lnSpc>
                        <a:spcAft>
                          <a:spcPts val="0"/>
                        </a:spcAft>
                      </a:pPr>
                      <a:r>
                        <a:rPr lang="en-GB" sz="1400" dirty="0">
                          <a:effectLst/>
                        </a:rPr>
                        <a:t>29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agreed. Delivery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363621"/>
                  </a:ext>
                </a:extLst>
              </a:tr>
              <a:tr h="277289">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solidFill>
                            <a:schemeClr val="tx1"/>
                          </a:solidFill>
                          <a:effectLst/>
                        </a:rPr>
                        <a:t>Part V agreed. Delivered 2023</a:t>
                      </a:r>
                    </a:p>
                  </a:txBody>
                  <a:tcPr marL="68580" marR="68580" marT="0" marB="0"/>
                </a:tc>
                <a:extLst>
                  <a:ext uri="{0D108BD9-81ED-4DB2-BD59-A6C34878D82A}">
                    <a16:rowId xmlns:a16="http://schemas.microsoft.com/office/drawing/2014/main" val="156939340"/>
                  </a:ext>
                </a:extLst>
              </a:tr>
              <a:tr h="277289">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agreed. Delivery 2023 / 2024</a:t>
                      </a:r>
                    </a:p>
                  </a:txBody>
                  <a:tcPr marL="68580" marR="68580" marT="0" marB="0"/>
                </a:tc>
                <a:extLst>
                  <a:ext uri="{0D108BD9-81ED-4DB2-BD59-A6C34878D82A}">
                    <a16:rowId xmlns:a16="http://schemas.microsoft.com/office/drawing/2014/main" val="2197087414"/>
                  </a:ext>
                </a:extLst>
              </a:tr>
              <a:tr h="277289">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Part V agreed. Delivered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65229497"/>
                  </a:ext>
                </a:extLst>
              </a:tr>
              <a:tr h="277289">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1370535"/>
                  </a:ext>
                </a:extLst>
              </a:tr>
              <a:tr h="248799">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87738464"/>
                  </a:ext>
                </a:extLst>
              </a:tr>
              <a:tr h="248799">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8469179"/>
                  </a:ext>
                </a:extLst>
              </a:tr>
              <a:tr h="248799">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45199909"/>
                  </a:ext>
                </a:extLst>
              </a:tr>
              <a:tr h="248799">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8870515"/>
                  </a:ext>
                </a:extLst>
              </a:tr>
              <a:tr h="248799">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3984962"/>
                  </a:ext>
                </a:extLst>
              </a:tr>
              <a:tr h="248799">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7555610"/>
                  </a:ext>
                </a:extLst>
              </a:tr>
              <a:tr h="331082">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effectLst/>
                        </a:rPr>
                        <a:t>Balgaddy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69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GB" sz="1400" dirty="0">
                          <a:effectLst/>
                        </a:rPr>
                        <a:t>Contractor on site. 20 units delivered 2023. Balance Q1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8414529"/>
                  </a:ext>
                </a:extLst>
              </a:tr>
              <a:tr h="301567">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0978565"/>
                  </a:ext>
                </a:extLst>
              </a:tr>
              <a:tr h="498473">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Tender to be advertised December 2023.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7648313"/>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extLst>
              <p:ext uri="{D42A27DB-BD31-4B8C-83A1-F6EECF244321}">
                <p14:modId xmlns:p14="http://schemas.microsoft.com/office/powerpoint/2010/main" val="1803945903"/>
              </p:ext>
            </p:extLst>
          </p:nvPr>
        </p:nvGraphicFramePr>
        <p:xfrm>
          <a:off x="0" y="65777"/>
          <a:ext cx="12191999" cy="558314"/>
        </p:xfrm>
        <a:graphic>
          <a:graphicData uri="http://schemas.openxmlformats.org/drawingml/2006/table">
            <a:tbl>
              <a:tblPr firstRow="1" bandRow="1">
                <a:tableStyleId>{5C22544A-7EE6-4342-B048-85BDC9FD1C3A}</a:tableStyleId>
              </a:tblPr>
              <a:tblGrid>
                <a:gridCol w="12191999">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3" name="Slide Number Placeholder 2">
            <a:extLst>
              <a:ext uri="{FF2B5EF4-FFF2-40B4-BE49-F238E27FC236}">
                <a16:creationId xmlns:a16="http://schemas.microsoft.com/office/drawing/2014/main" id="{44164A4E-3C3C-3EA3-CA62-6F88E18C7518}"/>
              </a:ext>
            </a:extLst>
          </p:cNvPr>
          <p:cNvSpPr>
            <a:spLocks noGrp="1"/>
          </p:cNvSpPr>
          <p:nvPr>
            <p:ph type="sldNum" sz="quarter" idx="12"/>
          </p:nvPr>
        </p:nvSpPr>
        <p:spPr/>
        <p:txBody>
          <a:bodyPr/>
          <a:lstStyle/>
          <a:p>
            <a:fld id="{A59551F6-EB3B-4743-B1F0-375DCDB8A6FF}" type="slidenum">
              <a:rPr lang="en-IE" smtClean="0"/>
              <a:t>4</a:t>
            </a:fld>
            <a:endParaRPr lang="en-IE"/>
          </a:p>
        </p:txBody>
      </p:sp>
    </p:spTree>
    <p:extLst>
      <p:ext uri="{BB962C8B-B14F-4D97-AF65-F5344CB8AC3E}">
        <p14:creationId xmlns:p14="http://schemas.microsoft.com/office/powerpoint/2010/main" val="1783981605"/>
      </p:ext>
    </p:extLst>
  </p:cSld>
  <p:clrMapOvr>
    <a:masterClrMapping/>
  </p:clrMapOvr>
  <mc:AlternateContent xmlns:mc="http://schemas.openxmlformats.org/markup-compatibility/2006" xmlns:p14="http://schemas.microsoft.com/office/powerpoint/2010/main">
    <mc:Choice Requires="p14">
      <p:transition spd="slow" p14:dur="2000" advTm="36937"/>
    </mc:Choice>
    <mc:Fallback xmlns="">
      <p:transition spd="slow" advTm="3693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3239889400"/>
              </p:ext>
            </p:extLst>
          </p:nvPr>
        </p:nvGraphicFramePr>
        <p:xfrm>
          <a:off x="0" y="0"/>
          <a:ext cx="12192000" cy="6857998"/>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402918840"/>
                    </a:ext>
                  </a:extLst>
                </a:gridCol>
              </a:tblGrid>
              <a:tr h="534612">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59194">
                <a:tc>
                  <a:txBody>
                    <a:bodyPr/>
                    <a:lstStyle/>
                    <a:p>
                      <a:pPr lvl="0"/>
                      <a:r>
                        <a:rPr lang="en-GB" sz="1700" dirty="0"/>
                        <a:t>Construction on phase 2 of the programme is now substantially complete. Construction in phase 3 commenced in October 2023 with construction to commence on phase 4 in early 2024. A total of 103 social and 29 affordable purchase homes projected for completion in 2023.  Detailed design on the adjacent site for the proposed development of 88 social and affordable homes is now complete and will be advertised shortly under the temporary Part 8 planning exemption</a:t>
                      </a:r>
                      <a:r>
                        <a:rPr lang="en-US" sz="1700" b="0" i="0" u="none" strike="noStrike" noProof="0" dirty="0">
                          <a:solidFill>
                            <a:srgbClr val="000000"/>
                          </a:solidFill>
                          <a:latin typeface="Calibri"/>
                        </a:rPr>
                        <a:t>. </a:t>
                      </a:r>
                      <a:r>
                        <a:rPr lang="en-US" sz="1700" dirty="0"/>
                        <a:t> </a:t>
                      </a:r>
                    </a:p>
                  </a:txBody>
                  <a:tcPr/>
                </a:tc>
                <a:extLst>
                  <a:ext uri="{0D108BD9-81ED-4DB2-BD59-A6C34878D82A}">
                    <a16:rowId xmlns:a16="http://schemas.microsoft.com/office/drawing/2014/main" val="576621296"/>
                  </a:ext>
                </a:extLst>
              </a:tr>
              <a:tr h="410505">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654534">
                <a:tc>
                  <a:txBody>
                    <a:bodyPr/>
                    <a:lstStyle/>
                    <a:p>
                      <a:pPr marL="0" marR="0" lvl="0" indent="0" algn="l" rtl="0" eaLnBrk="1" fontAlgn="auto" latinLnBrk="0" hangingPunct="1">
                        <a:lnSpc>
                          <a:spcPct val="100000"/>
                        </a:lnSpc>
                        <a:spcBef>
                          <a:spcPts val="0"/>
                        </a:spcBef>
                        <a:spcAft>
                          <a:spcPts val="0"/>
                        </a:spcAft>
                        <a:buClrTx/>
                        <a:buSzTx/>
                        <a:buFontTx/>
                        <a:buNone/>
                      </a:pPr>
                      <a:r>
                        <a:rPr lang="en-IE" sz="1700" dirty="0"/>
                        <a:t>Planning approval received, discussions ongoing with developer in relation to cost inflation and a proposal to replace private units with cost rental units. Once discussions complete developer anticipates being on site in Q1 2024. </a:t>
                      </a:r>
                    </a:p>
                  </a:txBody>
                  <a:tcPr/>
                </a:tc>
                <a:extLst>
                  <a:ext uri="{0D108BD9-81ED-4DB2-BD59-A6C34878D82A}">
                    <a16:rowId xmlns:a16="http://schemas.microsoft.com/office/drawing/2014/main" val="286421369"/>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4355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i="0" u="none" strike="noStrike" noProof="0" dirty="0">
                          <a:solidFill>
                            <a:srgbClr val="000000"/>
                          </a:solidFill>
                          <a:latin typeface="+mn-lt"/>
                        </a:rPr>
                        <a:t>Construction has commenced onsite in the Canal Extension sector on 116 social and affordable homes. The final stage of the tender process for construction of 266 social, affordable, and cost rental homes in the </a:t>
                      </a:r>
                      <a:r>
                        <a:rPr lang="en-GB" sz="1700" b="0" i="0" u="none" strike="noStrike" noProof="0" dirty="0" err="1">
                          <a:solidFill>
                            <a:srgbClr val="000000"/>
                          </a:solidFill>
                          <a:latin typeface="+mn-lt"/>
                        </a:rPr>
                        <a:t>Kishogue</a:t>
                      </a:r>
                      <a:r>
                        <a:rPr lang="en-GB" sz="1700" b="0" i="0" u="none" strike="noStrike" noProof="0" dirty="0">
                          <a:solidFill>
                            <a:srgbClr val="000000"/>
                          </a:solidFill>
                          <a:latin typeface="+mn-lt"/>
                        </a:rPr>
                        <a:t> sector is currently paused to resolve technical design issues.</a:t>
                      </a:r>
                      <a:r>
                        <a:rPr lang="en-IE" sz="1700" kern="1200" dirty="0">
                          <a:solidFill>
                            <a:schemeClr val="dk1"/>
                          </a:solidFill>
                          <a:effectLst/>
                          <a:latin typeface="+mn-lt"/>
                          <a:ea typeface="+mn-ea"/>
                          <a:cs typeface="+mn-cs"/>
                        </a:rPr>
                        <a:t> Design work is progressing for approximately 120 social homes on the PPP site adjacent to Lynches Park.  This scheme is expected to go to Part 8 public consultation in February 2024. Design is also ongoing for phases 3,4 &amp; 5 with a planning application to An Bord </a:t>
                      </a:r>
                      <a:r>
                        <a:rPr lang="en-IE" sz="1700" kern="1200" dirty="0" err="1">
                          <a:solidFill>
                            <a:schemeClr val="dk1"/>
                          </a:solidFill>
                          <a:effectLst/>
                          <a:latin typeface="+mn-lt"/>
                          <a:ea typeface="+mn-ea"/>
                          <a:cs typeface="+mn-cs"/>
                        </a:rPr>
                        <a:t>Pleanala</a:t>
                      </a:r>
                      <a:r>
                        <a:rPr lang="en-IE" sz="1700" kern="1200" dirty="0">
                          <a:solidFill>
                            <a:schemeClr val="dk1"/>
                          </a:solidFill>
                          <a:effectLst/>
                          <a:latin typeface="+mn-lt"/>
                          <a:ea typeface="+mn-ea"/>
                          <a:cs typeface="+mn-cs"/>
                        </a:rPr>
                        <a:t> planned for mid 2024</a:t>
                      </a:r>
                      <a:r>
                        <a:rPr lang="en-IE" sz="1800" kern="1200" dirty="0">
                          <a:solidFill>
                            <a:schemeClr val="dk1"/>
                          </a:solidFill>
                          <a:effectLst/>
                          <a:latin typeface="+mn-lt"/>
                          <a:ea typeface="+mn-ea"/>
                          <a:cs typeface="+mn-cs"/>
                        </a:rPr>
                        <a:t>.</a:t>
                      </a:r>
                    </a:p>
                  </a:txBody>
                  <a:tcPr/>
                </a:tc>
                <a:extLst>
                  <a:ext uri="{0D108BD9-81ED-4DB2-BD59-A6C34878D82A}">
                    <a16:rowId xmlns:a16="http://schemas.microsoft.com/office/drawing/2014/main" val="1582313900"/>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B</a:t>
                      </a:r>
                      <a:r>
                        <a:rPr lang="en-IE" b="1" dirty="0" err="1"/>
                        <a:t>elgard</a:t>
                      </a:r>
                      <a:r>
                        <a:rPr lang="en-IE" b="1" dirty="0"/>
                        <a:t> Square North: </a:t>
                      </a:r>
                      <a:r>
                        <a:rPr lang="en-IE" b="0" dirty="0"/>
                        <a:t>133 cost </a:t>
                      </a:r>
                      <a:r>
                        <a:rPr lang="en-IE" dirty="0"/>
                        <a:t>rental apartments</a:t>
                      </a:r>
                      <a:endParaRPr lang="en-US" dirty="0"/>
                    </a:p>
                  </a:txBody>
                  <a:tcPr/>
                </a:tc>
                <a:extLst>
                  <a:ext uri="{0D108BD9-81ED-4DB2-BD59-A6C34878D82A}">
                    <a16:rowId xmlns:a16="http://schemas.microsoft.com/office/drawing/2014/main" val="1463161161"/>
                  </a:ext>
                </a:extLst>
              </a:tr>
              <a:tr h="397485">
                <a:tc>
                  <a:txBody>
                    <a:bodyPr/>
                    <a:lstStyle/>
                    <a:p>
                      <a:pPr marL="0" lvl="0" indent="0" algn="l">
                        <a:lnSpc>
                          <a:spcPct val="90000"/>
                        </a:lnSpc>
                        <a:spcBef>
                          <a:spcPct val="0"/>
                        </a:spcBef>
                        <a:spcAft>
                          <a:spcPct val="20000"/>
                        </a:spcAft>
                        <a:buNone/>
                      </a:pPr>
                      <a:r>
                        <a:rPr lang="en-IE" sz="1700" kern="1200" dirty="0">
                          <a:latin typeface="+mn-lt"/>
                          <a:ea typeface="+mn-ea"/>
                          <a:cs typeface="+mn-cs"/>
                        </a:rPr>
                        <a:t>Contractor commenced on site April’23.  Delivery estimated March 2025</a:t>
                      </a:r>
                      <a:r>
                        <a:rPr lang="en-IE" sz="1800" kern="1200" dirty="0">
                          <a:latin typeface="+mn-lt"/>
                          <a:ea typeface="+mn-ea"/>
                          <a:cs typeface="+mn-cs"/>
                        </a:rPr>
                        <a:t>.</a:t>
                      </a:r>
                      <a:endParaRPr lang="en-IE" dirty="0"/>
                    </a:p>
                  </a:txBody>
                  <a:tcPr/>
                </a:tc>
                <a:extLst>
                  <a:ext uri="{0D108BD9-81ED-4DB2-BD59-A6C34878D82A}">
                    <a16:rowId xmlns:a16="http://schemas.microsoft.com/office/drawing/2014/main" val="1606596015"/>
                  </a:ext>
                </a:extLst>
              </a:tr>
              <a:tr h="4105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Rathcoole: </a:t>
                      </a:r>
                      <a:r>
                        <a:rPr lang="en-US" b="0" dirty="0"/>
                        <a:t>Number of homes &amp; tenure mix to be confirmed</a:t>
                      </a:r>
                    </a:p>
                  </a:txBody>
                  <a:tcPr/>
                </a:tc>
                <a:extLst>
                  <a:ext uri="{0D108BD9-81ED-4DB2-BD59-A6C34878D82A}">
                    <a16:rowId xmlns:a16="http://schemas.microsoft.com/office/drawing/2014/main" val="3774364484"/>
                  </a:ext>
                </a:extLst>
              </a:tr>
              <a:tr h="624136">
                <a:tc>
                  <a:txBody>
                    <a:bodyPr/>
                    <a:lstStyle/>
                    <a:p>
                      <a:pPr marL="0" marR="0" lvl="0" indent="0" algn="l" rtl="0" eaLnBrk="1" fontAlgn="auto" latinLnBrk="0" hangingPunct="1">
                        <a:lnSpc>
                          <a:spcPct val="100000"/>
                        </a:lnSpc>
                        <a:spcBef>
                          <a:spcPts val="0"/>
                        </a:spcBef>
                        <a:spcAft>
                          <a:spcPts val="0"/>
                        </a:spcAft>
                        <a:buClrTx/>
                        <a:buSzTx/>
                        <a:buFontTx/>
                        <a:buNone/>
                      </a:pPr>
                      <a:r>
                        <a:rPr lang="en-GB" sz="1700" dirty="0"/>
                        <a:t>Design work to incorporate the proposed housing, school, and sports facilities </a:t>
                      </a:r>
                      <a:r>
                        <a:rPr lang="en-US" sz="1700" dirty="0"/>
                        <a:t>is ongoing. An update will issue to local </a:t>
                      </a:r>
                      <a:r>
                        <a:rPr lang="en-US" sz="1700" dirty="0" err="1"/>
                        <a:t>Councillors</a:t>
                      </a:r>
                      <a:r>
                        <a:rPr lang="en-US" sz="1700" dirty="0"/>
                        <a:t> ahead of finalising a planning application </a:t>
                      </a:r>
                    </a:p>
                  </a:txBody>
                  <a:tcPr/>
                </a:tc>
                <a:extLst>
                  <a:ext uri="{0D108BD9-81ED-4DB2-BD59-A6C34878D82A}">
                    <a16:rowId xmlns:a16="http://schemas.microsoft.com/office/drawing/2014/main" val="2997295335"/>
                  </a:ext>
                </a:extLst>
              </a:tr>
            </a:tbl>
          </a:graphicData>
        </a:graphic>
      </p:graphicFrame>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0" y="2"/>
            <a:ext cx="12191999" cy="753978"/>
          </a:xfrm>
          <a:solidFill>
            <a:schemeClr val="accent1"/>
          </a:solidFill>
        </p:spPr>
        <p:txBody>
          <a:bodyPr>
            <a:normAutofit fontScale="90000"/>
          </a:bodyPr>
          <a:lstStyle/>
          <a:p>
            <a:pPr algn="ctr"/>
            <a:r>
              <a:rPr lang="en-GB" sz="2800" b="1">
                <a:solidFill>
                  <a:schemeClr val="bg1"/>
                </a:solidFill>
              </a:rPr>
              <a:t>Council owned sites to be progressed in 2023 /</a:t>
            </a:r>
            <a:br>
              <a:rPr lang="en-GB" sz="2800" b="1">
                <a:solidFill>
                  <a:schemeClr val="bg1"/>
                </a:solidFill>
              </a:rPr>
            </a:br>
            <a:r>
              <a:rPr lang="en-GB" sz="2800" b="1">
                <a:solidFill>
                  <a:schemeClr val="bg1"/>
                </a:solidFill>
              </a:rPr>
              <a:t>Avail of Planning Derogation</a:t>
            </a:r>
            <a:endParaRPr lang="en-IE" sz="2800" b="1">
              <a:solidFill>
                <a:schemeClr val="bg1"/>
              </a:solidFill>
            </a:endParaRPr>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2628108694"/>
              </p:ext>
            </p:extLst>
          </p:nvPr>
        </p:nvGraphicFramePr>
        <p:xfrm>
          <a:off x="0" y="753981"/>
          <a:ext cx="12191998" cy="6403029"/>
        </p:xfrm>
        <a:graphic>
          <a:graphicData uri="http://schemas.openxmlformats.org/drawingml/2006/table">
            <a:tbl>
              <a:tblPr firstRow="1" bandRow="1">
                <a:tableStyleId>{5C22544A-7EE6-4342-B048-85BDC9FD1C3A}</a:tableStyleId>
              </a:tblPr>
              <a:tblGrid>
                <a:gridCol w="2090758">
                  <a:extLst>
                    <a:ext uri="{9D8B030D-6E8A-4147-A177-3AD203B41FA5}">
                      <a16:colId xmlns:a16="http://schemas.microsoft.com/office/drawing/2014/main" val="1621365490"/>
                    </a:ext>
                  </a:extLst>
                </a:gridCol>
                <a:gridCol w="1292294">
                  <a:extLst>
                    <a:ext uri="{9D8B030D-6E8A-4147-A177-3AD203B41FA5}">
                      <a16:colId xmlns:a16="http://schemas.microsoft.com/office/drawing/2014/main" val="3240596410"/>
                    </a:ext>
                  </a:extLst>
                </a:gridCol>
                <a:gridCol w="2184121">
                  <a:extLst>
                    <a:ext uri="{9D8B030D-6E8A-4147-A177-3AD203B41FA5}">
                      <a16:colId xmlns:a16="http://schemas.microsoft.com/office/drawing/2014/main" val="3415442356"/>
                    </a:ext>
                  </a:extLst>
                </a:gridCol>
                <a:gridCol w="1910020">
                  <a:extLst>
                    <a:ext uri="{9D8B030D-6E8A-4147-A177-3AD203B41FA5}">
                      <a16:colId xmlns:a16="http://schemas.microsoft.com/office/drawing/2014/main" val="1983946517"/>
                    </a:ext>
                  </a:extLst>
                </a:gridCol>
                <a:gridCol w="3360424">
                  <a:extLst>
                    <a:ext uri="{9D8B030D-6E8A-4147-A177-3AD203B41FA5}">
                      <a16:colId xmlns:a16="http://schemas.microsoft.com/office/drawing/2014/main" val="2925802033"/>
                    </a:ext>
                  </a:extLst>
                </a:gridCol>
                <a:gridCol w="1354381">
                  <a:extLst>
                    <a:ext uri="{9D8B030D-6E8A-4147-A177-3AD203B41FA5}">
                      <a16:colId xmlns:a16="http://schemas.microsoft.com/office/drawing/2014/main" val="274428611"/>
                    </a:ext>
                  </a:extLst>
                </a:gridCol>
              </a:tblGrid>
              <a:tr h="631577">
                <a:tc>
                  <a:txBody>
                    <a:bodyPr/>
                    <a:lstStyle/>
                    <a:p>
                      <a:r>
                        <a:rPr lang="en-GB"/>
                        <a:t>Location</a:t>
                      </a:r>
                      <a:endParaRPr lang="en-IE"/>
                    </a:p>
                  </a:txBody>
                  <a:tcPr/>
                </a:tc>
                <a:tc>
                  <a:txBody>
                    <a:bodyPr/>
                    <a:lstStyle/>
                    <a:p>
                      <a:r>
                        <a:rPr lang="en-GB"/>
                        <a:t>Est. No. Units</a:t>
                      </a:r>
                      <a:endParaRPr lang="en-IE"/>
                    </a:p>
                  </a:txBody>
                  <a:tcPr/>
                </a:tc>
                <a:tc>
                  <a:txBody>
                    <a:bodyPr/>
                    <a:lstStyle/>
                    <a:p>
                      <a:r>
                        <a:rPr lang="en-GB"/>
                        <a:t>LEA</a:t>
                      </a:r>
                      <a:endParaRPr lang="en-IE"/>
                    </a:p>
                  </a:txBody>
                  <a:tcPr/>
                </a:tc>
                <a:tc>
                  <a:txBody>
                    <a:bodyPr/>
                    <a:lstStyle/>
                    <a:p>
                      <a:r>
                        <a:rPr lang="en-GB"/>
                        <a:t>Status</a:t>
                      </a:r>
                      <a:endParaRPr lang="en-IE"/>
                    </a:p>
                  </a:txBody>
                  <a:tcPr/>
                </a:tc>
                <a:tc>
                  <a:txBody>
                    <a:bodyPr/>
                    <a:lstStyle/>
                    <a:p>
                      <a:r>
                        <a:rPr lang="en-GB" dirty="0"/>
                        <a:t>Next Action</a:t>
                      </a:r>
                      <a:endParaRPr lang="en-IE" dirty="0"/>
                    </a:p>
                  </a:txBody>
                  <a:tcPr/>
                </a:tc>
                <a:tc>
                  <a:txBody>
                    <a:bodyPr/>
                    <a:lstStyle/>
                    <a:p>
                      <a:r>
                        <a:rPr lang="en-GB" dirty="0"/>
                        <a:t> Timeline</a:t>
                      </a:r>
                      <a:endParaRPr lang="en-IE" dirty="0"/>
                    </a:p>
                  </a:txBody>
                  <a:tcPr/>
                </a:tc>
                <a:extLst>
                  <a:ext uri="{0D108BD9-81ED-4DB2-BD59-A6C34878D82A}">
                    <a16:rowId xmlns:a16="http://schemas.microsoft.com/office/drawing/2014/main" val="2880727961"/>
                  </a:ext>
                </a:extLst>
              </a:tr>
              <a:tr h="704773">
                <a:tc>
                  <a:txBody>
                    <a:bodyPr/>
                    <a:lstStyle/>
                    <a:p>
                      <a:r>
                        <a:rPr lang="en-GB" sz="1600" dirty="0" err="1"/>
                        <a:t>Rossfield</a:t>
                      </a:r>
                      <a:endParaRPr lang="en-IE" sz="1600" dirty="0"/>
                    </a:p>
                  </a:txBody>
                  <a:tcPr/>
                </a:tc>
                <a:tc>
                  <a:txBody>
                    <a:bodyPr/>
                    <a:lstStyle/>
                    <a:p>
                      <a:r>
                        <a:rPr lang="en-GB" sz="1600" dirty="0"/>
                        <a:t>16</a:t>
                      </a:r>
                      <a:endParaRPr lang="en-IE" sz="1600" dirty="0"/>
                    </a:p>
                  </a:txBody>
                  <a:tcPr/>
                </a:tc>
                <a:tc>
                  <a:txBody>
                    <a:bodyPr/>
                    <a:lstStyle/>
                    <a:p>
                      <a:r>
                        <a:rPr lang="en-GB" sz="1600" dirty="0"/>
                        <a:t>Tallaght South</a:t>
                      </a:r>
                      <a:endParaRPr lang="en-IE" sz="1600" dirty="0"/>
                    </a:p>
                  </a:txBody>
                  <a:tcPr/>
                </a:tc>
                <a:tc>
                  <a:txBody>
                    <a:bodyPr/>
                    <a:lstStyle/>
                    <a:p>
                      <a:r>
                        <a:rPr lang="en-GB" sz="1600" dirty="0"/>
                        <a:t>Planning </a:t>
                      </a:r>
                      <a:endParaRPr lang="en-IE" sz="1600" dirty="0"/>
                    </a:p>
                  </a:txBody>
                  <a:tcPr/>
                </a:tc>
                <a:tc>
                  <a:txBody>
                    <a:bodyPr/>
                    <a:lstStyle/>
                    <a:p>
                      <a:r>
                        <a:rPr lang="en-GB" sz="1600" dirty="0"/>
                        <a:t>Scheme advertised in December 2023. Tender to be advertised. </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2506412257"/>
                  </a:ext>
                </a:extLst>
              </a:tr>
              <a:tr h="812028">
                <a:tc>
                  <a:txBody>
                    <a:bodyPr/>
                    <a:lstStyle/>
                    <a:p>
                      <a:r>
                        <a:rPr lang="en-GB" sz="1600"/>
                        <a:t>Alpine Heights</a:t>
                      </a:r>
                      <a:endParaRPr lang="en-IE" sz="1600"/>
                    </a:p>
                  </a:txBody>
                  <a:tcPr/>
                </a:tc>
                <a:tc>
                  <a:txBody>
                    <a:bodyPr/>
                    <a:lstStyle/>
                    <a:p>
                      <a:r>
                        <a:rPr lang="en-GB" sz="1600" dirty="0"/>
                        <a:t>13</a:t>
                      </a:r>
                      <a:endParaRPr lang="en-IE" sz="1600" dirty="0"/>
                    </a:p>
                  </a:txBody>
                  <a:tcPr/>
                </a:tc>
                <a:tc>
                  <a:txBody>
                    <a:bodyPr/>
                    <a:lstStyle/>
                    <a:p>
                      <a:r>
                        <a:rPr lang="en-GB" sz="1600"/>
                        <a:t>Clondalkin</a:t>
                      </a:r>
                      <a:endParaRPr lang="en-IE" sz="1600"/>
                    </a:p>
                  </a:txBody>
                  <a:tcPr/>
                </a:tc>
                <a:tc>
                  <a:txBody>
                    <a:bodyPr/>
                    <a:lstStyle/>
                    <a:p>
                      <a:r>
                        <a:rPr lang="en-GB" sz="1600" dirty="0"/>
                        <a:t>Design</a:t>
                      </a:r>
                      <a:endParaRPr lang="en-IE" sz="1600" dirty="0"/>
                    </a:p>
                  </a:txBody>
                  <a:tcPr/>
                </a:tc>
                <a:tc>
                  <a:txBody>
                    <a:bodyPr/>
                    <a:lstStyle/>
                    <a:p>
                      <a:r>
                        <a:rPr lang="en-GB" sz="1600" dirty="0"/>
                        <a:t>Design almost complete. Update to be provided to residents directly adjoining site.</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3487695423"/>
                  </a:ext>
                </a:extLst>
              </a:tr>
              <a:tr h="1052629">
                <a:tc>
                  <a:txBody>
                    <a:bodyPr/>
                    <a:lstStyle/>
                    <a:p>
                      <a:r>
                        <a:rPr lang="en-GB" sz="1600" dirty="0" err="1"/>
                        <a:t>Deansrath</a:t>
                      </a:r>
                      <a:r>
                        <a:rPr lang="en-GB" sz="1600" dirty="0"/>
                        <a:t>/Melrose</a:t>
                      </a:r>
                      <a:endParaRPr lang="en-IE" sz="1600" dirty="0"/>
                    </a:p>
                  </a:txBody>
                  <a:tcPr/>
                </a:tc>
                <a:tc>
                  <a:txBody>
                    <a:bodyPr/>
                    <a:lstStyle/>
                    <a:p>
                      <a:r>
                        <a:rPr lang="en-GB" sz="1600" dirty="0"/>
                        <a:t>24</a:t>
                      </a:r>
                      <a:endParaRPr lang="en-IE" sz="1600" dirty="0"/>
                    </a:p>
                  </a:txBody>
                  <a:tcPr/>
                </a:tc>
                <a:tc>
                  <a:txBody>
                    <a:bodyPr/>
                    <a:lstStyle/>
                    <a:p>
                      <a:r>
                        <a:rPr lang="en-GB" sz="1600" dirty="0"/>
                        <a:t>Clondalkin</a:t>
                      </a:r>
                      <a:endParaRPr lang="en-IE" sz="1600" dirty="0"/>
                    </a:p>
                  </a:txBody>
                  <a:tcPr/>
                </a:tc>
                <a:tc>
                  <a:txBody>
                    <a:bodyPr/>
                    <a:lstStyle/>
                    <a:p>
                      <a:r>
                        <a:rPr lang="en-GB" sz="1600"/>
                        <a:t>Planning </a:t>
                      </a:r>
                      <a:endParaRPr lang="en-IE" sz="1600"/>
                    </a:p>
                  </a:txBody>
                  <a:tcPr/>
                </a:tc>
                <a:tc>
                  <a:txBody>
                    <a:bodyPr/>
                    <a:lstStyle/>
                    <a:p>
                      <a:r>
                        <a:rPr lang="en-GB" sz="1600" dirty="0"/>
                        <a:t>Scheme advertised in December 2023.</a:t>
                      </a:r>
                    </a:p>
                    <a:p>
                      <a:r>
                        <a:rPr lang="en-GB" sz="1600" dirty="0"/>
                        <a:t>Tender to be advertised. Stage 1 funding application approved by DHLGH Sept 2023</a:t>
                      </a:r>
                      <a:endParaRPr lang="en-IE" sz="1600" dirty="0"/>
                    </a:p>
                  </a:txBody>
                  <a:tcPr/>
                </a:tc>
                <a:tc>
                  <a:txBody>
                    <a:bodyPr/>
                    <a:lstStyle/>
                    <a:p>
                      <a:r>
                        <a:rPr lang="en-GB" sz="1600" dirty="0"/>
                        <a:t>Q2 2024</a:t>
                      </a:r>
                      <a:endParaRPr lang="en-IE" sz="1600" dirty="0"/>
                    </a:p>
                  </a:txBody>
                  <a:tcPr/>
                </a:tc>
                <a:extLst>
                  <a:ext uri="{0D108BD9-81ED-4DB2-BD59-A6C34878D82A}">
                    <a16:rowId xmlns:a16="http://schemas.microsoft.com/office/drawing/2014/main" val="3168774570"/>
                  </a:ext>
                </a:extLst>
              </a:tr>
              <a:tr h="571427">
                <a:tc>
                  <a:txBody>
                    <a:bodyPr/>
                    <a:lstStyle/>
                    <a:p>
                      <a:r>
                        <a:rPr lang="en-GB" sz="1600" dirty="0"/>
                        <a:t>Kilcarbery 2 (social &amp; affordable)</a:t>
                      </a:r>
                      <a:endParaRPr lang="en-IE" sz="1600" dirty="0"/>
                    </a:p>
                  </a:txBody>
                  <a:tcPr/>
                </a:tc>
                <a:tc>
                  <a:txBody>
                    <a:bodyPr/>
                    <a:lstStyle/>
                    <a:p>
                      <a:r>
                        <a:rPr lang="en-GB" sz="1600" dirty="0"/>
                        <a:t>88</a:t>
                      </a:r>
                      <a:endParaRPr lang="en-IE" sz="1600" dirty="0"/>
                    </a:p>
                  </a:txBody>
                  <a:tcPr/>
                </a:tc>
                <a:tc>
                  <a:txBody>
                    <a:bodyPr/>
                    <a:lstStyle/>
                    <a:p>
                      <a:r>
                        <a:rPr lang="en-GB" sz="1600" dirty="0"/>
                        <a:t>Clondalkin</a:t>
                      </a:r>
                      <a:endParaRPr lang="en-IE" sz="1600" dirty="0"/>
                    </a:p>
                  </a:txBody>
                  <a:tcPr/>
                </a:tc>
                <a:tc>
                  <a:txBody>
                    <a:bodyPr/>
                    <a:lstStyle/>
                    <a:p>
                      <a:r>
                        <a:rPr lang="en-GB" sz="1600" dirty="0"/>
                        <a:t>Design</a:t>
                      </a:r>
                      <a:endParaRPr lang="en-IE" sz="1600" dirty="0"/>
                    </a:p>
                  </a:txBody>
                  <a:tcPr/>
                </a:tc>
                <a:tc>
                  <a:txBody>
                    <a:bodyPr/>
                    <a:lstStyle/>
                    <a:p>
                      <a:r>
                        <a:rPr lang="en-GB" sz="1600" dirty="0"/>
                        <a:t>Scheme to be advertised in Dec 2023.</a:t>
                      </a:r>
                      <a:endParaRPr lang="en-IE" sz="1600" dirty="0"/>
                    </a:p>
                  </a:txBody>
                  <a:tcPr/>
                </a:tc>
                <a:tc>
                  <a:txBody>
                    <a:bodyPr/>
                    <a:lstStyle/>
                    <a:p>
                      <a:r>
                        <a:rPr lang="en-GB" sz="1600" dirty="0"/>
                        <a:t>Q3 2024</a:t>
                      </a:r>
                      <a:endParaRPr lang="en-IE" sz="1600" dirty="0"/>
                    </a:p>
                  </a:txBody>
                  <a:tcPr/>
                </a:tc>
                <a:extLst>
                  <a:ext uri="{0D108BD9-81ED-4DB2-BD59-A6C34878D82A}">
                    <a16:rowId xmlns:a16="http://schemas.microsoft.com/office/drawing/2014/main" val="3189401027"/>
                  </a:ext>
                </a:extLst>
              </a:tr>
              <a:tr h="8120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Old Castle Clondalkin</a:t>
                      </a:r>
                      <a:endParaRPr lang="en-IE" sz="1600" dirty="0"/>
                    </a:p>
                    <a:p>
                      <a:r>
                        <a:rPr lang="en-GB" sz="1600" dirty="0"/>
                        <a:t>(social, afford, &amp; TA)</a:t>
                      </a:r>
                      <a:endParaRPr lang="en-IE" sz="1600" dirty="0"/>
                    </a:p>
                  </a:txBody>
                  <a:tcPr/>
                </a:tc>
                <a:tc>
                  <a:txBody>
                    <a:bodyPr/>
                    <a:lstStyle/>
                    <a:p>
                      <a:r>
                        <a:rPr lang="en-GB" sz="1600" dirty="0"/>
                        <a:t>130</a:t>
                      </a:r>
                      <a:endParaRPr lang="en-IE" sz="1600" dirty="0"/>
                    </a:p>
                  </a:txBody>
                  <a:tcPr/>
                </a:tc>
                <a:tc>
                  <a:txBody>
                    <a:bodyPr/>
                    <a:lstStyle/>
                    <a:p>
                      <a:r>
                        <a:rPr lang="en-GB" sz="1600" dirty="0"/>
                        <a:t>Clondalkin</a:t>
                      </a:r>
                      <a:endParaRPr lang="en-IE" sz="1600" dirty="0"/>
                    </a:p>
                  </a:txBody>
                  <a:tcPr/>
                </a:tc>
                <a:tc>
                  <a:txBody>
                    <a:bodyPr/>
                    <a:lstStyle/>
                    <a:p>
                      <a:r>
                        <a:rPr lang="en-GB" sz="1600" dirty="0"/>
                        <a:t>Prepare scheme for planning</a:t>
                      </a:r>
                      <a:endParaRPr lang="en-IE" sz="1600" dirty="0"/>
                    </a:p>
                  </a:txBody>
                  <a:tcPr/>
                </a:tc>
                <a:tc>
                  <a:txBody>
                    <a:bodyPr/>
                    <a:lstStyle/>
                    <a:p>
                      <a:r>
                        <a:rPr lang="en-GB" sz="1600" dirty="0"/>
                        <a:t>Design being progressed for planning to avail of derogation. Consultation ongoing with residents.</a:t>
                      </a:r>
                      <a:endParaRPr lang="en-IE" sz="1600" dirty="0"/>
                    </a:p>
                  </a:txBody>
                  <a:tcPr/>
                </a:tc>
                <a:tc>
                  <a:txBody>
                    <a:bodyPr/>
                    <a:lstStyle/>
                    <a:p>
                      <a:r>
                        <a:rPr lang="en-GB" sz="1600" dirty="0"/>
                        <a:t>Q3 2024</a:t>
                      </a:r>
                      <a:endParaRPr lang="en-IE" sz="1600" dirty="0"/>
                    </a:p>
                  </a:txBody>
                  <a:tcPr/>
                </a:tc>
                <a:extLst>
                  <a:ext uri="{0D108BD9-81ED-4DB2-BD59-A6C34878D82A}">
                    <a16:rowId xmlns:a16="http://schemas.microsoft.com/office/drawing/2014/main" val="954746779"/>
                  </a:ext>
                </a:extLst>
              </a:tr>
              <a:tr h="571427">
                <a:tc>
                  <a:txBody>
                    <a:bodyPr/>
                    <a:lstStyle/>
                    <a:p>
                      <a:r>
                        <a:rPr lang="en-GB" sz="1600" dirty="0"/>
                        <a:t>Castlefield</a:t>
                      </a:r>
                    </a:p>
                    <a:p>
                      <a:r>
                        <a:rPr lang="en-GB" sz="1600" dirty="0"/>
                        <a:t>(social &amp; affordable)</a:t>
                      </a:r>
                      <a:endParaRPr lang="en-IE" sz="1600" dirty="0"/>
                    </a:p>
                  </a:txBody>
                  <a:tcPr/>
                </a:tc>
                <a:tc>
                  <a:txBody>
                    <a:bodyPr/>
                    <a:lstStyle/>
                    <a:p>
                      <a:r>
                        <a:rPr lang="en-GB" sz="1600" dirty="0"/>
                        <a:t>33</a:t>
                      </a:r>
                      <a:endParaRPr lang="en-IE" sz="1600" dirty="0"/>
                    </a:p>
                  </a:txBody>
                  <a:tcPr/>
                </a:tc>
                <a:tc>
                  <a:txBody>
                    <a:bodyPr/>
                    <a:lstStyle/>
                    <a:p>
                      <a:r>
                        <a:rPr lang="en-GB" sz="1600" dirty="0"/>
                        <a:t>Firhouse/Boherna.</a:t>
                      </a:r>
                      <a:endParaRPr lang="en-IE" sz="1600" dirty="0"/>
                    </a:p>
                  </a:txBody>
                  <a:tcPr/>
                </a:tc>
                <a:tc>
                  <a:txBody>
                    <a:bodyPr/>
                    <a:lstStyle/>
                    <a:p>
                      <a:r>
                        <a:rPr lang="en-GB" sz="1600" dirty="0"/>
                        <a:t>Design</a:t>
                      </a:r>
                      <a:endParaRPr lang="en-IE"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rPr>
                        <a:t>In house design. Detailed design ongoing</a:t>
                      </a:r>
                      <a:r>
                        <a:rPr lang="en-IE" sz="1600" dirty="0">
                          <a:solidFill>
                            <a:schemeClr val="tx1"/>
                          </a:solidFill>
                        </a:rPr>
                        <a:t>.</a:t>
                      </a:r>
                    </a:p>
                  </a:txBody>
                  <a:tcPr/>
                </a:tc>
                <a:tc>
                  <a:txBody>
                    <a:bodyPr/>
                    <a:lstStyle/>
                    <a:p>
                      <a:r>
                        <a:rPr lang="en-GB" sz="1600" dirty="0"/>
                        <a:t>Q2 2024</a:t>
                      </a:r>
                      <a:endParaRPr lang="en-IE" sz="1600" dirty="0"/>
                    </a:p>
                  </a:txBody>
                  <a:tcPr/>
                </a:tc>
                <a:extLst>
                  <a:ext uri="{0D108BD9-81ED-4DB2-BD59-A6C34878D82A}">
                    <a16:rowId xmlns:a16="http://schemas.microsoft.com/office/drawing/2014/main" val="3324221603"/>
                  </a:ext>
                </a:extLst>
              </a:tr>
              <a:tr h="407203">
                <a:tc>
                  <a:txBody>
                    <a:bodyPr/>
                    <a:lstStyle/>
                    <a:p>
                      <a:r>
                        <a:rPr lang="en-GB" sz="1600" dirty="0"/>
                        <a:t>Stocking Lane</a:t>
                      </a:r>
                      <a:endParaRPr lang="en-IE" sz="1600" dirty="0"/>
                    </a:p>
                  </a:txBody>
                  <a:tcPr/>
                </a:tc>
                <a:tc>
                  <a:txBody>
                    <a:bodyPr/>
                    <a:lstStyle/>
                    <a:p>
                      <a:r>
                        <a:rPr lang="en-GB" sz="1600" dirty="0"/>
                        <a:t>32</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IE" sz="1600" dirty="0"/>
                        <a:t>Progress for planning advertising</a:t>
                      </a:r>
                    </a:p>
                  </a:txBody>
                  <a:tcPr/>
                </a:tc>
                <a:tc>
                  <a:txBody>
                    <a:bodyPr/>
                    <a:lstStyle/>
                    <a:p>
                      <a:r>
                        <a:rPr lang="en-GB" sz="1600" dirty="0"/>
                        <a:t>Q1 2024</a:t>
                      </a:r>
                      <a:endParaRPr lang="en-IE" sz="1600" dirty="0"/>
                    </a:p>
                  </a:txBody>
                  <a:tcPr/>
                </a:tc>
                <a:extLst>
                  <a:ext uri="{0D108BD9-81ED-4DB2-BD59-A6C34878D82A}">
                    <a16:rowId xmlns:a16="http://schemas.microsoft.com/office/drawing/2014/main" val="1892216755"/>
                  </a:ext>
                </a:extLst>
              </a:tr>
              <a:tr h="780013">
                <a:tc>
                  <a:txBody>
                    <a:bodyPr/>
                    <a:lstStyle/>
                    <a:p>
                      <a:pPr algn="l"/>
                      <a:r>
                        <a:rPr lang="en-GB" sz="1600" dirty="0"/>
                        <a:t>Sarsfield Park, Lucan</a:t>
                      </a:r>
                      <a:endParaRPr lang="en-IE" sz="1600" dirty="0"/>
                    </a:p>
                  </a:txBody>
                  <a:tcPr/>
                </a:tc>
                <a:tc>
                  <a:txBody>
                    <a:bodyPr/>
                    <a:lstStyle/>
                    <a:p>
                      <a:pPr algn="l"/>
                      <a:r>
                        <a:rPr lang="en-GB" sz="1600" dirty="0"/>
                        <a:t>5</a:t>
                      </a:r>
                      <a:endParaRPr lang="en-IE" sz="1600" dirty="0"/>
                    </a:p>
                  </a:txBody>
                  <a:tcPr/>
                </a:tc>
                <a:tc>
                  <a:txBody>
                    <a:bodyPr/>
                    <a:lstStyle/>
                    <a:p>
                      <a:pPr algn="l"/>
                      <a:r>
                        <a:rPr lang="en-GB" sz="1600" dirty="0"/>
                        <a:t>Lucan</a:t>
                      </a:r>
                      <a:endParaRPr lang="en-IE" sz="1600" dirty="0"/>
                    </a:p>
                  </a:txBody>
                  <a:tcPr/>
                </a:tc>
                <a:tc>
                  <a:txBody>
                    <a:bodyPr/>
                    <a:lstStyle/>
                    <a:p>
                      <a:pPr algn="l"/>
                      <a:r>
                        <a:rPr lang="en-GB" sz="1600" dirty="0"/>
                        <a:t>Planning </a:t>
                      </a:r>
                      <a:endParaRPr lang="en-IE" sz="1600" dirty="0"/>
                    </a:p>
                  </a:txBody>
                  <a:tcPr/>
                </a:tc>
                <a:tc>
                  <a:txBody>
                    <a:bodyPr/>
                    <a:lstStyle/>
                    <a:p>
                      <a:pPr algn="l"/>
                      <a:r>
                        <a:rPr lang="en-GB" sz="1600" dirty="0"/>
                        <a:t>Scheme to be advertised in Dec 2023. DHLGH Funding approved Nov 2023. </a:t>
                      </a:r>
                    </a:p>
                  </a:txBody>
                  <a:tcPr/>
                </a:tc>
                <a:tc>
                  <a:txBody>
                    <a:bodyPr/>
                    <a:lstStyle/>
                    <a:p>
                      <a:pPr algn="l"/>
                      <a:r>
                        <a:rPr lang="en-GB" sz="1600" dirty="0"/>
                        <a:t>Q2 2024</a:t>
                      </a:r>
                      <a:endParaRPr lang="en-IE" sz="1600" dirty="0"/>
                    </a:p>
                  </a:txBody>
                  <a:tcPr/>
                </a:tc>
                <a:extLst>
                  <a:ext uri="{0D108BD9-81ED-4DB2-BD59-A6C34878D82A}">
                    <a16:rowId xmlns:a16="http://schemas.microsoft.com/office/drawing/2014/main" val="1959707163"/>
                  </a:ext>
                </a:extLst>
              </a:tr>
            </a:tbl>
          </a:graphicData>
        </a:graphic>
      </p:graphicFrame>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p:txBody>
          <a:bodyPr/>
          <a:lstStyle/>
          <a:p>
            <a:fld id="{A59551F6-EB3B-4743-B1F0-375DCDB8A6FF}" type="slidenum">
              <a:rPr lang="en-IE" smtClean="0"/>
              <a:t>6</a:t>
            </a:fld>
            <a:endParaRPr lang="en-IE" dirty="0"/>
          </a:p>
        </p:txBody>
      </p:sp>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70551"/>
    </mc:Choice>
    <mc:Fallback xmlns="">
      <p:transition spd="slow" advTm="7055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CFFE9389-7C2E-2CA1-A0B2-8B561817F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12101478" cy="677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294723"/>
      </p:ext>
    </p:extLst>
  </p:cSld>
  <p:clrMapOvr>
    <a:masterClrMapping/>
  </p:clrMapOvr>
  <mc:AlternateContent xmlns:mc="http://schemas.openxmlformats.org/markup-compatibility/2006" xmlns:p14="http://schemas.microsoft.com/office/powerpoint/2010/main">
    <mc:Choice Requires="p14">
      <p:transition spd="slow" p14:dur="2000" advTm="38947"/>
    </mc:Choice>
    <mc:Fallback xmlns="">
      <p:transition spd="slow" advTm="3894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3.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487</TotalTime>
  <Words>1103</Words>
  <Application>Microsoft Office PowerPoint</Application>
  <PresentationFormat>Widescreen</PresentationFormat>
  <Paragraphs>195</Paragraphs>
  <Slides>7</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Council owned sites to be progressed in 2023 / Avail of Planning Derogation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Vivienne Hartnett</cp:lastModifiedBy>
  <cp:revision>14</cp:revision>
  <cp:lastPrinted>2022-09-06T14:03:22Z</cp:lastPrinted>
  <dcterms:created xsi:type="dcterms:W3CDTF">2022-02-07T17:15:43Z</dcterms:created>
  <dcterms:modified xsi:type="dcterms:W3CDTF">2023-12-08T15:13:31Z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