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26F"/>
    <a:srgbClr val="FF3399"/>
    <a:srgbClr val="CED6DC"/>
    <a:srgbClr val="A1B0BB"/>
    <a:srgbClr val="FFFFFF"/>
    <a:srgbClr val="394045"/>
    <a:srgbClr val="354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502-3A66-134E-DA86-E6B45B599E0D}"/>
              </a:ext>
            </a:extLst>
          </p:cNvPr>
          <p:cNvSpPr>
            <a:spLocks noGrp="1"/>
          </p:cNvSpPr>
          <p:nvPr>
            <p:ph type="ctrTitle"/>
          </p:nvPr>
        </p:nvSpPr>
        <p:spPr>
          <a:xfrm>
            <a:off x="247650" y="1600199"/>
            <a:ext cx="11648176" cy="1909763"/>
          </a:xfrm>
        </p:spPr>
        <p:txBody>
          <a:bodyPr anchor="t">
            <a:normAutofit/>
          </a:bodyPr>
          <a:lstStyle>
            <a:lvl1pPr algn="l">
              <a:defRPr sz="4800">
                <a:latin typeface="+mj-lt"/>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1C973484-9FBE-95B5-07EA-A76B9442997B}"/>
              </a:ext>
            </a:extLst>
          </p:cNvPr>
          <p:cNvSpPr>
            <a:spLocks noGrp="1"/>
          </p:cNvSpPr>
          <p:nvPr>
            <p:ph type="subTitle" idx="1"/>
          </p:nvPr>
        </p:nvSpPr>
        <p:spPr>
          <a:xfrm>
            <a:off x="247649" y="3602038"/>
            <a:ext cx="1164817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E" dirty="0"/>
          </a:p>
        </p:txBody>
      </p:sp>
      <p:sp>
        <p:nvSpPr>
          <p:cNvPr id="4" name="Date Placeholder 3">
            <a:extLst>
              <a:ext uri="{FF2B5EF4-FFF2-40B4-BE49-F238E27FC236}">
                <a16:creationId xmlns:a16="http://schemas.microsoft.com/office/drawing/2014/main" id="{964ADE8D-CA28-6A55-1210-389D68008C08}"/>
              </a:ext>
            </a:extLst>
          </p:cNvPr>
          <p:cNvSpPr>
            <a:spLocks noGrp="1"/>
          </p:cNvSpPr>
          <p:nvPr>
            <p:ph type="dt" sz="half" idx="10"/>
          </p:nvPr>
        </p:nvSpPr>
        <p:spPr/>
        <p:txBody>
          <a:bodyPr/>
          <a:lstStyle/>
          <a:p>
            <a:fld id="{046A88C9-6C73-45FC-BF67-6621B982BF81}" type="datetimeFigureOut">
              <a:rPr lang="en-IE" smtClean="0"/>
              <a:t>04/12/2023</a:t>
            </a:fld>
            <a:endParaRPr lang="en-IE"/>
          </a:p>
        </p:txBody>
      </p:sp>
      <p:sp>
        <p:nvSpPr>
          <p:cNvPr id="5" name="Footer Placeholder 4">
            <a:extLst>
              <a:ext uri="{FF2B5EF4-FFF2-40B4-BE49-F238E27FC236}">
                <a16:creationId xmlns:a16="http://schemas.microsoft.com/office/drawing/2014/main" id="{3200BF53-5229-0216-48BD-64B3A18481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2EE734-8E30-BEF3-6631-441EFD6544D5}"/>
              </a:ext>
            </a:extLst>
          </p:cNvPr>
          <p:cNvSpPr>
            <a:spLocks noGrp="1"/>
          </p:cNvSpPr>
          <p:nvPr>
            <p:ph type="sldNum" sz="quarter" idx="12"/>
          </p:nvPr>
        </p:nvSpPr>
        <p:spPr/>
        <p:txBody>
          <a:bodyPr/>
          <a:lstStyle/>
          <a:p>
            <a:fld id="{6C077C0C-AC29-45D8-8853-CE070FFD43D2}" type="slidenum">
              <a:rPr lang="en-IE" smtClean="0"/>
              <a:t>‹#›</a:t>
            </a:fld>
            <a:endParaRPr lang="en-IE"/>
          </a:p>
        </p:txBody>
      </p:sp>
    </p:spTree>
    <p:extLst>
      <p:ext uri="{BB962C8B-B14F-4D97-AF65-F5344CB8AC3E}">
        <p14:creationId xmlns:p14="http://schemas.microsoft.com/office/powerpoint/2010/main" val="2177866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792A78F-09E1-00FF-7E11-2D8807E4F4B2}"/>
              </a:ext>
            </a:extLst>
          </p:cNvPr>
          <p:cNvSpPr>
            <a:spLocks noGrp="1"/>
          </p:cNvSpPr>
          <p:nvPr>
            <p:ph type="title"/>
          </p:nvPr>
        </p:nvSpPr>
        <p:spPr>
          <a:xfrm>
            <a:off x="257175" y="1159803"/>
            <a:ext cx="11677650" cy="677623"/>
          </a:xfrm>
          <a:prstGeom prst="rect">
            <a:avLst/>
          </a:prstGeom>
        </p:spPr>
        <p:txBody>
          <a:bodyPr vert="horz" lIns="91440" tIns="45720" rIns="91440" bIns="45720" rtlCol="0" anchor="ctr">
            <a:normAutofit/>
          </a:bodyPr>
          <a:lstStyle>
            <a:lvl1pPr>
              <a:defRPr sz="4000"/>
            </a:lvl1pPr>
          </a:lstStyle>
          <a:p>
            <a:r>
              <a:rPr lang="en-US" dirty="0"/>
              <a:t>Click to edit Master title style</a:t>
            </a:r>
            <a:endParaRPr lang="en-IE" dirty="0"/>
          </a:p>
        </p:txBody>
      </p:sp>
      <p:sp>
        <p:nvSpPr>
          <p:cNvPr id="8" name="Text Placeholder 2">
            <a:extLst>
              <a:ext uri="{FF2B5EF4-FFF2-40B4-BE49-F238E27FC236}">
                <a16:creationId xmlns:a16="http://schemas.microsoft.com/office/drawing/2014/main" id="{248DCBDE-6CCF-3AE9-A2E1-380F9994287E}"/>
              </a:ext>
            </a:extLst>
          </p:cNvPr>
          <p:cNvSpPr>
            <a:spLocks noGrp="1"/>
          </p:cNvSpPr>
          <p:nvPr>
            <p:ph idx="1" hasCustomPrompt="1"/>
          </p:nvPr>
        </p:nvSpPr>
        <p:spPr>
          <a:xfrm>
            <a:off x="257175" y="1966823"/>
            <a:ext cx="11677650" cy="4754652"/>
          </a:xfrm>
          <a:prstGeom prst="rect">
            <a:avLst/>
          </a:prstGeom>
        </p:spPr>
        <p:txBody>
          <a:bodyPr vert="horz" lIns="91440" tIns="45720" rIns="91440" bIns="45720" rtlCol="0">
            <a:normAutofit/>
          </a:bodyPr>
          <a:lstStyle>
            <a:lvl1pPr marL="0" indent="0">
              <a:buNone/>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10406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FC9D-5F8B-6BAC-E586-2B19C1269638}"/>
              </a:ext>
            </a:extLst>
          </p:cNvPr>
          <p:cNvSpPr>
            <a:spLocks noGrp="1"/>
          </p:cNvSpPr>
          <p:nvPr>
            <p:ph type="title"/>
          </p:nvPr>
        </p:nvSpPr>
        <p:spPr>
          <a:xfrm>
            <a:off x="276225" y="1709738"/>
            <a:ext cx="11658600" cy="2852737"/>
          </a:xfrm>
        </p:spPr>
        <p:txBody>
          <a:bodyPr anchor="b">
            <a:normAutofit/>
          </a:bodyPr>
          <a:lstStyle>
            <a:lvl1pPr>
              <a:defRPr sz="4800"/>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5ED411B5-7BAD-A9E8-DFD8-5D65433D3812}"/>
              </a:ext>
            </a:extLst>
          </p:cNvPr>
          <p:cNvSpPr>
            <a:spLocks noGrp="1"/>
          </p:cNvSpPr>
          <p:nvPr>
            <p:ph type="body" idx="1"/>
          </p:nvPr>
        </p:nvSpPr>
        <p:spPr>
          <a:xfrm>
            <a:off x="276225" y="4589463"/>
            <a:ext cx="11658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4267F-B3FA-8880-77B7-4DB93182F7D0}"/>
              </a:ext>
            </a:extLst>
          </p:cNvPr>
          <p:cNvSpPr>
            <a:spLocks noGrp="1"/>
          </p:cNvSpPr>
          <p:nvPr>
            <p:ph type="dt" sz="half" idx="10"/>
          </p:nvPr>
        </p:nvSpPr>
        <p:spPr/>
        <p:txBody>
          <a:bodyPr/>
          <a:lstStyle/>
          <a:p>
            <a:fld id="{046A88C9-6C73-45FC-BF67-6621B982BF81}" type="datetimeFigureOut">
              <a:rPr lang="en-IE" smtClean="0"/>
              <a:t>04/12/2023</a:t>
            </a:fld>
            <a:endParaRPr lang="en-IE"/>
          </a:p>
        </p:txBody>
      </p:sp>
      <p:sp>
        <p:nvSpPr>
          <p:cNvPr id="5" name="Footer Placeholder 4">
            <a:extLst>
              <a:ext uri="{FF2B5EF4-FFF2-40B4-BE49-F238E27FC236}">
                <a16:creationId xmlns:a16="http://schemas.microsoft.com/office/drawing/2014/main" id="{E83552B1-C1A2-45DB-A708-CF9469E241A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C84FA5-3AA1-FB05-6ADB-D4703763CEBA}"/>
              </a:ext>
            </a:extLst>
          </p:cNvPr>
          <p:cNvSpPr>
            <a:spLocks noGrp="1"/>
          </p:cNvSpPr>
          <p:nvPr>
            <p:ph type="sldNum" sz="quarter" idx="12"/>
          </p:nvPr>
        </p:nvSpPr>
        <p:spPr/>
        <p:txBody>
          <a:bodyPr/>
          <a:lstStyle/>
          <a:p>
            <a:fld id="{6C077C0C-AC29-45D8-8853-CE070FFD43D2}" type="slidenum">
              <a:rPr lang="en-IE" smtClean="0"/>
              <a:t>‹#›</a:t>
            </a:fld>
            <a:endParaRPr lang="en-IE"/>
          </a:p>
        </p:txBody>
      </p:sp>
    </p:spTree>
    <p:extLst>
      <p:ext uri="{BB962C8B-B14F-4D97-AF65-F5344CB8AC3E}">
        <p14:creationId xmlns:p14="http://schemas.microsoft.com/office/powerpoint/2010/main" val="2295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D00C8-E2B4-386E-011A-5C3C55996D45}"/>
              </a:ext>
            </a:extLst>
          </p:cNvPr>
          <p:cNvSpPr>
            <a:spLocks noGrp="1"/>
          </p:cNvSpPr>
          <p:nvPr>
            <p:ph sz="half" idx="1"/>
          </p:nvPr>
        </p:nvSpPr>
        <p:spPr>
          <a:xfrm>
            <a:off x="257174" y="2235199"/>
            <a:ext cx="5762626" cy="3941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a:extLst>
              <a:ext uri="{FF2B5EF4-FFF2-40B4-BE49-F238E27FC236}">
                <a16:creationId xmlns:a16="http://schemas.microsoft.com/office/drawing/2014/main" id="{5130F580-FCC4-D68F-5A16-5A465E3BC190}"/>
              </a:ext>
            </a:extLst>
          </p:cNvPr>
          <p:cNvSpPr>
            <a:spLocks noGrp="1"/>
          </p:cNvSpPr>
          <p:nvPr>
            <p:ph sz="half" idx="2"/>
          </p:nvPr>
        </p:nvSpPr>
        <p:spPr>
          <a:xfrm>
            <a:off x="6172199" y="2235199"/>
            <a:ext cx="5762625" cy="394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EBF9043-FF94-6EE6-3E54-CD5EA95C5E89}"/>
              </a:ext>
            </a:extLst>
          </p:cNvPr>
          <p:cNvSpPr>
            <a:spLocks noGrp="1"/>
          </p:cNvSpPr>
          <p:nvPr>
            <p:ph type="dt" sz="half" idx="10"/>
          </p:nvPr>
        </p:nvSpPr>
        <p:spPr/>
        <p:txBody>
          <a:bodyPr/>
          <a:lstStyle/>
          <a:p>
            <a:fld id="{046A88C9-6C73-45FC-BF67-6621B982BF81}" type="datetimeFigureOut">
              <a:rPr lang="en-IE" smtClean="0"/>
              <a:t>04/12/2023</a:t>
            </a:fld>
            <a:endParaRPr lang="en-IE"/>
          </a:p>
        </p:txBody>
      </p:sp>
      <p:sp>
        <p:nvSpPr>
          <p:cNvPr id="6" name="Footer Placeholder 5">
            <a:extLst>
              <a:ext uri="{FF2B5EF4-FFF2-40B4-BE49-F238E27FC236}">
                <a16:creationId xmlns:a16="http://schemas.microsoft.com/office/drawing/2014/main" id="{C6EBB3A3-E8AC-5DEE-F44D-D277B91675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996DCEE-D8AE-8873-3776-96A541A2075F}"/>
              </a:ext>
            </a:extLst>
          </p:cNvPr>
          <p:cNvSpPr>
            <a:spLocks noGrp="1"/>
          </p:cNvSpPr>
          <p:nvPr>
            <p:ph type="sldNum" sz="quarter" idx="12"/>
          </p:nvPr>
        </p:nvSpPr>
        <p:spPr/>
        <p:txBody>
          <a:bodyPr/>
          <a:lstStyle/>
          <a:p>
            <a:fld id="{6C077C0C-AC29-45D8-8853-CE070FFD43D2}" type="slidenum">
              <a:rPr lang="en-IE" smtClean="0"/>
              <a:t>‹#›</a:t>
            </a:fld>
            <a:endParaRPr lang="en-IE"/>
          </a:p>
        </p:txBody>
      </p:sp>
      <p:sp>
        <p:nvSpPr>
          <p:cNvPr id="8" name="Title Placeholder 1">
            <a:extLst>
              <a:ext uri="{FF2B5EF4-FFF2-40B4-BE49-F238E27FC236}">
                <a16:creationId xmlns:a16="http://schemas.microsoft.com/office/drawing/2014/main" id="{698CCB6A-675B-B7DD-5418-C6D6B473B60F}"/>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60802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D1B3C9-57BE-2AE3-BC85-8428C68C60BA}"/>
              </a:ext>
            </a:extLst>
          </p:cNvPr>
          <p:cNvSpPr>
            <a:spLocks noGrp="1"/>
          </p:cNvSpPr>
          <p:nvPr>
            <p:ph type="dt" sz="half" idx="10"/>
          </p:nvPr>
        </p:nvSpPr>
        <p:spPr/>
        <p:txBody>
          <a:bodyPr/>
          <a:lstStyle/>
          <a:p>
            <a:fld id="{046A88C9-6C73-45FC-BF67-6621B982BF81}" type="datetimeFigureOut">
              <a:rPr lang="en-IE" smtClean="0"/>
              <a:t>04/12/2023</a:t>
            </a:fld>
            <a:endParaRPr lang="en-IE"/>
          </a:p>
        </p:txBody>
      </p:sp>
      <p:sp>
        <p:nvSpPr>
          <p:cNvPr id="4" name="Footer Placeholder 3">
            <a:extLst>
              <a:ext uri="{FF2B5EF4-FFF2-40B4-BE49-F238E27FC236}">
                <a16:creationId xmlns:a16="http://schemas.microsoft.com/office/drawing/2014/main" id="{9D7F07AB-DA53-8994-FF60-4F245DFD5D0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8829C-AA5C-BC68-6764-3754BD63BDAB}"/>
              </a:ext>
            </a:extLst>
          </p:cNvPr>
          <p:cNvSpPr>
            <a:spLocks noGrp="1"/>
          </p:cNvSpPr>
          <p:nvPr>
            <p:ph type="sldNum" sz="quarter" idx="12"/>
          </p:nvPr>
        </p:nvSpPr>
        <p:spPr/>
        <p:txBody>
          <a:bodyPr/>
          <a:lstStyle/>
          <a:p>
            <a:fld id="{6C077C0C-AC29-45D8-8853-CE070FFD43D2}" type="slidenum">
              <a:rPr lang="en-IE" smtClean="0"/>
              <a:t>‹#›</a:t>
            </a:fld>
            <a:endParaRPr lang="en-IE"/>
          </a:p>
        </p:txBody>
      </p:sp>
      <p:sp>
        <p:nvSpPr>
          <p:cNvPr id="6" name="Title Placeholder 1">
            <a:extLst>
              <a:ext uri="{FF2B5EF4-FFF2-40B4-BE49-F238E27FC236}">
                <a16:creationId xmlns:a16="http://schemas.microsoft.com/office/drawing/2014/main" id="{E93B883D-4B30-7C86-4D3D-A70FAEDD1D77}"/>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a:t>Click to edit Master title style</a:t>
            </a:r>
            <a:endParaRPr lang="en-IE"/>
          </a:p>
        </p:txBody>
      </p:sp>
    </p:spTree>
    <p:extLst>
      <p:ext uri="{BB962C8B-B14F-4D97-AF65-F5344CB8AC3E}">
        <p14:creationId xmlns:p14="http://schemas.microsoft.com/office/powerpoint/2010/main" val="603994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EC320-A77B-B53B-1404-157E2A300E01}"/>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74E4A4F-BEC0-9285-0788-F945B6FBE371}"/>
              </a:ext>
            </a:extLst>
          </p:cNvPr>
          <p:cNvSpPr>
            <a:spLocks noGrp="1"/>
          </p:cNvSpPr>
          <p:nvPr>
            <p:ph type="body" idx="1"/>
          </p:nvPr>
        </p:nvSpPr>
        <p:spPr>
          <a:xfrm>
            <a:off x="257175" y="2370137"/>
            <a:ext cx="11677650" cy="37734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9D4AC4B9-B7A3-C280-4B6F-1133F1545A78}"/>
              </a:ext>
            </a:extLst>
          </p:cNvPr>
          <p:cNvSpPr>
            <a:spLocks noGrp="1"/>
          </p:cNvSpPr>
          <p:nvPr>
            <p:ph type="dt" sz="half" idx="2"/>
          </p:nvPr>
        </p:nvSpPr>
        <p:spPr>
          <a:xfrm>
            <a:off x="27622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88C9-6C73-45FC-BF67-6621B982BF81}" type="datetimeFigureOut">
              <a:rPr lang="en-IE" smtClean="0"/>
              <a:t>04/12/2023</a:t>
            </a:fld>
            <a:endParaRPr lang="en-IE"/>
          </a:p>
        </p:txBody>
      </p:sp>
      <p:sp>
        <p:nvSpPr>
          <p:cNvPr id="5" name="Footer Placeholder 4">
            <a:extLst>
              <a:ext uri="{FF2B5EF4-FFF2-40B4-BE49-F238E27FC236}">
                <a16:creationId xmlns:a16="http://schemas.microsoft.com/office/drawing/2014/main" id="{A5D600D4-B0A9-4BE5-E024-A4284B5F5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3488269-6909-7949-403C-2696F3B6346D}"/>
              </a:ext>
            </a:extLst>
          </p:cNvPr>
          <p:cNvSpPr>
            <a:spLocks noGrp="1"/>
          </p:cNvSpPr>
          <p:nvPr>
            <p:ph type="sldNum" sz="quarter" idx="4"/>
          </p:nvPr>
        </p:nvSpPr>
        <p:spPr>
          <a:xfrm>
            <a:off x="91916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7C0C-AC29-45D8-8853-CE070FFD43D2}" type="slidenum">
              <a:rPr lang="en-IE" smtClean="0"/>
              <a:t>‹#›</a:t>
            </a:fld>
            <a:endParaRPr lang="en-IE"/>
          </a:p>
        </p:txBody>
      </p:sp>
    </p:spTree>
    <p:extLst>
      <p:ext uri="{BB962C8B-B14F-4D97-AF65-F5344CB8AC3E}">
        <p14:creationId xmlns:p14="http://schemas.microsoft.com/office/powerpoint/2010/main" val="4516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04EC-F67F-F668-718F-39A7A3418DD7}"/>
              </a:ext>
            </a:extLst>
          </p:cNvPr>
          <p:cNvSpPr>
            <a:spLocks noGrp="1"/>
          </p:cNvSpPr>
          <p:nvPr>
            <p:ph type="ctrTitle"/>
          </p:nvPr>
        </p:nvSpPr>
        <p:spPr>
          <a:xfrm>
            <a:off x="247650" y="2612570"/>
            <a:ext cx="11648176" cy="897391"/>
          </a:xfrm>
        </p:spPr>
        <p:txBody>
          <a:bodyPr>
            <a:normAutofit fontScale="90000"/>
          </a:bodyPr>
          <a:lstStyle/>
          <a:p>
            <a:r>
              <a:rPr lang="en-GB" altLang="en-US" sz="6000" dirty="0">
                <a:solidFill>
                  <a:schemeClr val="bg1"/>
                </a:solidFill>
              </a:rPr>
              <a:t>Canal Loop</a:t>
            </a:r>
            <a:br>
              <a:rPr lang="en-GB" altLang="en-US" sz="3600" dirty="0">
                <a:solidFill>
                  <a:schemeClr val="bg1"/>
                </a:solidFill>
              </a:rPr>
            </a:br>
            <a:r>
              <a:rPr lang="en-GB" altLang="en-US" sz="3600" dirty="0">
                <a:solidFill>
                  <a:schemeClr val="bg1">
                    <a:lumMod val="85000"/>
                  </a:schemeClr>
                </a:solidFill>
              </a:rPr>
              <a:t>Phasing and Phase 2 Update</a:t>
            </a:r>
            <a:endParaRPr lang="en-IE" dirty="0"/>
          </a:p>
        </p:txBody>
      </p:sp>
      <p:sp>
        <p:nvSpPr>
          <p:cNvPr id="3" name="Subtitle 2">
            <a:extLst>
              <a:ext uri="{FF2B5EF4-FFF2-40B4-BE49-F238E27FC236}">
                <a16:creationId xmlns:a16="http://schemas.microsoft.com/office/drawing/2014/main" id="{A2AEA5FD-BCA4-122C-2DB0-5FB61EB952B9}"/>
              </a:ext>
            </a:extLst>
          </p:cNvPr>
          <p:cNvSpPr>
            <a:spLocks noGrp="1"/>
          </p:cNvSpPr>
          <p:nvPr>
            <p:ph type="subTitle" idx="1"/>
          </p:nvPr>
        </p:nvSpPr>
        <p:spPr>
          <a:xfrm>
            <a:off x="247649" y="3854586"/>
            <a:ext cx="11648175" cy="1655762"/>
          </a:xfrm>
        </p:spPr>
        <p:txBody>
          <a:bodyPr/>
          <a:lstStyle/>
          <a:p>
            <a:r>
              <a:rPr lang="en-GB" b="1" dirty="0">
                <a:solidFill>
                  <a:srgbClr val="CED6DC"/>
                </a:solidFill>
              </a:rPr>
              <a:t>  </a:t>
            </a:r>
            <a:endParaRPr lang="en-IE" b="1" dirty="0">
              <a:solidFill>
                <a:srgbClr val="CED6DC"/>
              </a:solidFill>
            </a:endParaRPr>
          </a:p>
        </p:txBody>
      </p:sp>
    </p:spTree>
    <p:extLst>
      <p:ext uri="{BB962C8B-B14F-4D97-AF65-F5344CB8AC3E}">
        <p14:creationId xmlns:p14="http://schemas.microsoft.com/office/powerpoint/2010/main" val="73724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GB" sz="3200" dirty="0"/>
              <a:t>Canal Loop Urban Greenway Phases</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323851" y="1837426"/>
            <a:ext cx="11610974" cy="1924677"/>
          </a:xfrm>
        </p:spPr>
        <p:txBody>
          <a:bodyPr>
            <a:noAutofit/>
          </a:bodyPr>
          <a:lstStyle/>
          <a:p>
            <a:r>
              <a:rPr lang="en-GB" sz="1800" dirty="0"/>
              <a:t>Phase 1: Grand Canal to Lucan Urban Greenway</a:t>
            </a:r>
          </a:p>
          <a:p>
            <a:pPr marL="285750" indent="-285750">
              <a:buFont typeface="Arial" panose="020B0604020202020204" pitchFamily="34" charset="0"/>
              <a:buChar char="•"/>
            </a:pPr>
            <a:r>
              <a:rPr lang="en-GB" sz="1800" dirty="0"/>
              <a:t>Part 8 was approved in November 2022</a:t>
            </a:r>
          </a:p>
          <a:p>
            <a:pPr marL="285750" indent="-285750">
              <a:buFont typeface="Arial" panose="020B0604020202020204" pitchFamily="34" charset="0"/>
              <a:buChar char="•"/>
            </a:pPr>
            <a:r>
              <a:rPr lang="en-GB" sz="1800" dirty="0"/>
              <a:t>The project was divided into 3 phases:</a:t>
            </a:r>
          </a:p>
          <a:p>
            <a:pPr marL="971550" lvl="1" indent="-285750"/>
            <a:r>
              <a:rPr lang="en-GB" sz="1800" dirty="0">
                <a:solidFill>
                  <a:srgbClr val="51626F"/>
                </a:solidFill>
              </a:rPr>
              <a:t>Phase 1a: Grand Canal to N4 </a:t>
            </a:r>
          </a:p>
          <a:p>
            <a:pPr marL="1428750" lvl="2" indent="-285750"/>
            <a:r>
              <a:rPr lang="en-GB" dirty="0">
                <a:solidFill>
                  <a:srgbClr val="51626F"/>
                </a:solidFill>
              </a:rPr>
              <a:t>The tender is expected to be released Q1 2024</a:t>
            </a:r>
          </a:p>
          <a:p>
            <a:pPr marL="971550" lvl="1" indent="-285750"/>
            <a:r>
              <a:rPr lang="en-GB" sz="1800" dirty="0">
                <a:solidFill>
                  <a:srgbClr val="51626F"/>
                </a:solidFill>
              </a:rPr>
              <a:t>Phase 1b: N4 to Lucan</a:t>
            </a:r>
          </a:p>
          <a:p>
            <a:pPr marL="1428750" lvl="2" indent="-285750"/>
            <a:r>
              <a:rPr lang="en-GB" dirty="0">
                <a:solidFill>
                  <a:srgbClr val="51626F"/>
                </a:solidFill>
              </a:rPr>
              <a:t>Design team yet to be appointed</a:t>
            </a:r>
          </a:p>
          <a:p>
            <a:pPr marL="971550" lvl="1" indent="-285750"/>
            <a:r>
              <a:rPr lang="en-GB" sz="1800" dirty="0">
                <a:solidFill>
                  <a:srgbClr val="51626F"/>
                </a:solidFill>
              </a:rPr>
              <a:t>Phase 1c: Bridges and Boardwalk </a:t>
            </a:r>
          </a:p>
          <a:p>
            <a:pPr marL="1428750" lvl="2" indent="-285750"/>
            <a:r>
              <a:rPr lang="en-GB" dirty="0">
                <a:solidFill>
                  <a:srgbClr val="51626F"/>
                </a:solidFill>
              </a:rPr>
              <a:t>The design team is appointed and developing detailed design for the replacement of bridges and the new boardwalk </a:t>
            </a:r>
          </a:p>
          <a:p>
            <a:pPr marL="1428750" lvl="2" indent="-285750"/>
            <a:endParaRPr lang="en-GB" dirty="0">
              <a:solidFill>
                <a:srgbClr val="51626F"/>
              </a:solidFill>
            </a:endParaRPr>
          </a:p>
          <a:p>
            <a:pPr lvl="2" indent="0">
              <a:buNone/>
            </a:pPr>
            <a:endParaRPr lang="en-GB" dirty="0">
              <a:solidFill>
                <a:srgbClr val="51626F"/>
              </a:solidFill>
            </a:endParaRPr>
          </a:p>
        </p:txBody>
      </p:sp>
      <p:sp>
        <p:nvSpPr>
          <p:cNvPr id="9" name="Subtitle 2">
            <a:extLst>
              <a:ext uri="{FF2B5EF4-FFF2-40B4-BE49-F238E27FC236}">
                <a16:creationId xmlns:a16="http://schemas.microsoft.com/office/drawing/2014/main" id="{DD815C52-CC92-26C5-D7F4-C2F86DE64E06}"/>
              </a:ext>
            </a:extLst>
          </p:cNvPr>
          <p:cNvSpPr txBox="1">
            <a:spLocks/>
          </p:cNvSpPr>
          <p:nvPr/>
        </p:nvSpPr>
        <p:spPr>
          <a:xfrm>
            <a:off x="257175" y="187628"/>
            <a:ext cx="5838825" cy="2743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Canal Loop</a:t>
            </a:r>
            <a:endParaRPr lang="en-IE" sz="1200" dirty="0"/>
          </a:p>
        </p:txBody>
      </p:sp>
    </p:spTree>
    <p:extLst>
      <p:ext uri="{BB962C8B-B14F-4D97-AF65-F5344CB8AC3E}">
        <p14:creationId xmlns:p14="http://schemas.microsoft.com/office/powerpoint/2010/main" val="182323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GB" sz="3200" dirty="0"/>
              <a:t>Canal Loop Urban Greenway Phase 2</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323851" y="1837426"/>
            <a:ext cx="11610974" cy="4319534"/>
          </a:xfrm>
        </p:spPr>
        <p:txBody>
          <a:bodyPr>
            <a:noAutofit/>
          </a:bodyPr>
          <a:lstStyle/>
          <a:p>
            <a:r>
              <a:rPr lang="en-GB" sz="1800" dirty="0"/>
              <a:t>Phase 2: Lucan to Royal Canal Urban Greenway</a:t>
            </a:r>
          </a:p>
          <a:p>
            <a:pPr marL="285750" indent="-285750">
              <a:buFont typeface="Arial" panose="020B0604020202020204" pitchFamily="34" charset="0"/>
              <a:buChar char="•"/>
            </a:pPr>
            <a:r>
              <a:rPr lang="en-GB" sz="1800" dirty="0"/>
              <a:t>There have been delays with the report development. SDCC and FCC project teams continue to work with the consultants to develop a coherent network. </a:t>
            </a:r>
          </a:p>
          <a:p>
            <a:pPr marL="285750" indent="-285750">
              <a:buFont typeface="Arial" panose="020B0604020202020204" pitchFamily="34" charset="0"/>
              <a:buChar char="•"/>
            </a:pPr>
            <a:r>
              <a:rPr lang="en-GB" sz="1800" dirty="0"/>
              <a:t>The report is currently expected the report to be ready for joint informal public consultation run by SDCC and FCC by Q1 2024. </a:t>
            </a:r>
          </a:p>
          <a:p>
            <a:pPr marL="285750" indent="-285750">
              <a:buFont typeface="Arial" panose="020B0604020202020204" pitchFamily="34" charset="0"/>
              <a:buChar char="•"/>
            </a:pPr>
            <a:r>
              <a:rPr lang="en-GB" sz="1800" dirty="0"/>
              <a:t>The consultation is expected to set out several options from the report for delivering improved walking and cycling links across the Liffey and connecting South Dublin with Fingal. The report will have an emerging preferred option(s) and there will be pros and cons associated with all of the options. </a:t>
            </a:r>
          </a:p>
          <a:p>
            <a:pPr marL="285750" indent="-285750">
              <a:buFont typeface="Arial" panose="020B0604020202020204" pitchFamily="34" charset="0"/>
              <a:buChar char="•"/>
            </a:pPr>
            <a:r>
              <a:rPr lang="en-GB" sz="1800" dirty="0"/>
              <a:t>The intention of the consultation is to gain input from Councillors, the local community and the wider public on all the options outlined in the report. This consultation will be used to determine preferred option(s), to enable both Councils to progress the design of a connected network.</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sp>
        <p:nvSpPr>
          <p:cNvPr id="9" name="Subtitle 2">
            <a:extLst>
              <a:ext uri="{FF2B5EF4-FFF2-40B4-BE49-F238E27FC236}">
                <a16:creationId xmlns:a16="http://schemas.microsoft.com/office/drawing/2014/main" id="{DD815C52-CC92-26C5-D7F4-C2F86DE64E06}"/>
              </a:ext>
            </a:extLst>
          </p:cNvPr>
          <p:cNvSpPr txBox="1">
            <a:spLocks/>
          </p:cNvSpPr>
          <p:nvPr/>
        </p:nvSpPr>
        <p:spPr>
          <a:xfrm>
            <a:off x="257175" y="187628"/>
            <a:ext cx="5838825" cy="2743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Canal Loop</a:t>
            </a:r>
            <a:endParaRPr lang="en-IE" sz="1200" dirty="0"/>
          </a:p>
        </p:txBody>
      </p:sp>
    </p:spTree>
    <p:extLst>
      <p:ext uri="{BB962C8B-B14F-4D97-AF65-F5344CB8AC3E}">
        <p14:creationId xmlns:p14="http://schemas.microsoft.com/office/powerpoint/2010/main" val="216640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266</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vt:lpstr>
      <vt:lpstr>Office Theme</vt:lpstr>
      <vt:lpstr>Canal Loop Phasing and Phase 2 Update</vt:lpstr>
      <vt:lpstr>Canal Loop Urban Greenway Phases</vt:lpstr>
      <vt:lpstr>Canal Loop Urban Greenway Phase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Alanagh Gannon</dc:creator>
  <cp:lastModifiedBy>Alanagh Gannon</cp:lastModifiedBy>
  <cp:revision>26</cp:revision>
  <cp:lastPrinted>2023-11-16T14:35:53Z</cp:lastPrinted>
  <dcterms:created xsi:type="dcterms:W3CDTF">2023-03-02T10:18:54Z</dcterms:created>
  <dcterms:modified xsi:type="dcterms:W3CDTF">2023-12-05T09:40:58Z</dcterms:modified>
</cp:coreProperties>
</file>