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431" r:id="rId7"/>
    <p:sldId id="430" r:id="rId8"/>
    <p:sldId id="42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EA1AAB-E4B8-4198-BB5F-273BFB6691D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5C97BDC-2C04-473C-8C4C-848E794E468D}">
      <dgm:prSet custT="1"/>
      <dgm:spPr/>
      <dgm:t>
        <a:bodyPr/>
        <a:lstStyle/>
        <a:p>
          <a:r>
            <a:rPr lang="en-GB" sz="1800" b="1" dirty="0">
              <a:solidFill>
                <a:schemeClr val="accent6">
                  <a:lumMod val="60000"/>
                  <a:lumOff val="40000"/>
                </a:schemeClr>
              </a:solidFill>
            </a:rPr>
            <a:t>Dublin Mountains Visitor Centre</a:t>
          </a:r>
          <a:endParaRPr lang="en-US" sz="1800" dirty="0">
            <a:solidFill>
              <a:schemeClr val="accent6">
                <a:lumMod val="60000"/>
                <a:lumOff val="40000"/>
              </a:schemeClr>
            </a:solidFill>
          </a:endParaRPr>
        </a:p>
      </dgm:t>
    </dgm:pt>
    <dgm:pt modelId="{C295C181-C5AE-472D-962A-627651731D40}" type="parTrans" cxnId="{2136BE17-4A95-428A-A2E5-4E0D68E2E754}">
      <dgm:prSet/>
      <dgm:spPr/>
      <dgm:t>
        <a:bodyPr/>
        <a:lstStyle/>
        <a:p>
          <a:endParaRPr lang="en-US" sz="1800"/>
        </a:p>
      </dgm:t>
    </dgm:pt>
    <dgm:pt modelId="{CC59D9E9-6371-41C9-8D94-6BE148FA9F26}" type="sibTrans" cxnId="{2136BE17-4A95-428A-A2E5-4E0D68E2E754}">
      <dgm:prSet/>
      <dgm:spPr/>
      <dgm:t>
        <a:bodyPr/>
        <a:lstStyle/>
        <a:p>
          <a:endParaRPr lang="en-US" sz="1800"/>
        </a:p>
      </dgm:t>
    </dgm:pt>
    <dgm:pt modelId="{FD0DFB0F-5F6F-4300-B2B2-C1BC9066DC09}">
      <dgm:prSet custT="1"/>
      <dgm:spPr/>
      <dgm:t>
        <a:bodyPr/>
        <a:lstStyle/>
        <a:p>
          <a:r>
            <a:rPr lang="en-GB" sz="1800" b="1" dirty="0">
              <a:solidFill>
                <a:schemeClr val="accent2">
                  <a:lumMod val="60000"/>
                  <a:lumOff val="40000"/>
                </a:schemeClr>
              </a:solidFill>
            </a:rPr>
            <a:t>Rathfarnham Stables &amp; Courtyards</a:t>
          </a:r>
          <a:endParaRPr lang="en-US" sz="1800" dirty="0">
            <a:solidFill>
              <a:schemeClr val="accent2">
                <a:lumMod val="60000"/>
                <a:lumOff val="40000"/>
              </a:schemeClr>
            </a:solidFill>
          </a:endParaRPr>
        </a:p>
      </dgm:t>
    </dgm:pt>
    <dgm:pt modelId="{8604E778-170D-43BE-B20C-764A726F1DE0}" type="parTrans" cxnId="{47B956AE-3D3C-42A1-A658-01FEFAFD790D}">
      <dgm:prSet/>
      <dgm:spPr/>
      <dgm:t>
        <a:bodyPr/>
        <a:lstStyle/>
        <a:p>
          <a:endParaRPr lang="en-US" sz="1800"/>
        </a:p>
      </dgm:t>
    </dgm:pt>
    <dgm:pt modelId="{7140A2F6-3857-4206-A00B-FEF8384DE9BB}" type="sibTrans" cxnId="{47B956AE-3D3C-42A1-A658-01FEFAFD790D}">
      <dgm:prSet/>
      <dgm:spPr/>
      <dgm:t>
        <a:bodyPr/>
        <a:lstStyle/>
        <a:p>
          <a:endParaRPr lang="en-US" sz="1800"/>
        </a:p>
      </dgm:t>
    </dgm:pt>
    <dgm:pt modelId="{9276EA92-DBEB-4CE8-AFC0-C19EEB2F3A82}">
      <dgm:prSet custT="1"/>
      <dgm:spPr/>
      <dgm:t>
        <a:bodyPr/>
        <a:lstStyle/>
        <a:p>
          <a:r>
            <a:rPr lang="en-GB" sz="1800" b="1" dirty="0">
              <a:solidFill>
                <a:schemeClr val="accent1">
                  <a:lumMod val="60000"/>
                  <a:lumOff val="40000"/>
                </a:schemeClr>
              </a:solidFill>
            </a:rPr>
            <a:t>Cycle South Dublin</a:t>
          </a:r>
          <a:endParaRPr lang="en-US" sz="1800" dirty="0">
            <a:solidFill>
              <a:schemeClr val="accent1">
                <a:lumMod val="60000"/>
                <a:lumOff val="40000"/>
              </a:schemeClr>
            </a:solidFill>
          </a:endParaRPr>
        </a:p>
      </dgm:t>
    </dgm:pt>
    <dgm:pt modelId="{34052C3D-24DC-4A5D-8E17-3E0EDC2ED893}" type="parTrans" cxnId="{44448E1E-DC9D-45A2-98DB-216978CBCD50}">
      <dgm:prSet/>
      <dgm:spPr/>
      <dgm:t>
        <a:bodyPr/>
        <a:lstStyle/>
        <a:p>
          <a:endParaRPr lang="en-US" sz="1800"/>
        </a:p>
      </dgm:t>
    </dgm:pt>
    <dgm:pt modelId="{A1DC5F01-D335-45D4-92E9-9BB368ADB88A}" type="sibTrans" cxnId="{44448E1E-DC9D-45A2-98DB-216978CBCD50}">
      <dgm:prSet/>
      <dgm:spPr/>
      <dgm:t>
        <a:bodyPr/>
        <a:lstStyle/>
        <a:p>
          <a:endParaRPr lang="en-US" sz="1800"/>
        </a:p>
      </dgm:t>
    </dgm:pt>
    <dgm:pt modelId="{9C4C0F87-4FE0-49AA-9C98-ED8918F6D676}">
      <dgm:prSet custT="1"/>
      <dgm:spPr/>
      <dgm:t>
        <a:bodyPr/>
        <a:lstStyle/>
        <a:p>
          <a:r>
            <a:rPr lang="en-GB" sz="1800" b="1" dirty="0" err="1">
              <a:solidFill>
                <a:schemeClr val="accent6">
                  <a:lumMod val="60000"/>
                  <a:lumOff val="40000"/>
                </a:schemeClr>
              </a:solidFill>
            </a:rPr>
            <a:t>Camac</a:t>
          </a:r>
          <a:r>
            <a:rPr lang="en-GB" sz="1800" b="1" dirty="0">
              <a:solidFill>
                <a:schemeClr val="accent6">
                  <a:lumMod val="60000"/>
                  <a:lumOff val="40000"/>
                </a:schemeClr>
              </a:solidFill>
            </a:rPr>
            <a:t> Valley Masterplan</a:t>
          </a:r>
          <a:endParaRPr lang="en-US" sz="1800" dirty="0">
            <a:solidFill>
              <a:schemeClr val="accent6">
                <a:lumMod val="60000"/>
                <a:lumOff val="40000"/>
              </a:schemeClr>
            </a:solidFill>
          </a:endParaRPr>
        </a:p>
      </dgm:t>
    </dgm:pt>
    <dgm:pt modelId="{2AB0B1ED-254A-4FD6-AD94-77EBB4118F27}" type="parTrans" cxnId="{17AD36A7-5CEA-456C-BFE6-135472E77FCA}">
      <dgm:prSet/>
      <dgm:spPr/>
      <dgm:t>
        <a:bodyPr/>
        <a:lstStyle/>
        <a:p>
          <a:endParaRPr lang="en-US" sz="1800"/>
        </a:p>
      </dgm:t>
    </dgm:pt>
    <dgm:pt modelId="{C9FB6358-D707-40DD-955B-1E03437FB13E}" type="sibTrans" cxnId="{17AD36A7-5CEA-456C-BFE6-135472E77FCA}">
      <dgm:prSet/>
      <dgm:spPr/>
      <dgm:t>
        <a:bodyPr/>
        <a:lstStyle/>
        <a:p>
          <a:endParaRPr lang="en-US" sz="1800"/>
        </a:p>
      </dgm:t>
    </dgm:pt>
    <dgm:pt modelId="{76112547-5DC8-40BF-9D49-51B945204A2A}">
      <dgm:prSet custT="1"/>
      <dgm:spPr/>
      <dgm:t>
        <a:bodyPr/>
        <a:lstStyle/>
        <a:p>
          <a:r>
            <a:rPr lang="en-GB" sz="1800" b="1" dirty="0">
              <a:solidFill>
                <a:schemeClr val="accent2">
                  <a:lumMod val="60000"/>
                  <a:lumOff val="40000"/>
                </a:schemeClr>
              </a:solidFill>
            </a:rPr>
            <a:t>12 Lock Masterplan</a:t>
          </a:r>
          <a:endParaRPr lang="en-US" sz="1800" dirty="0">
            <a:solidFill>
              <a:schemeClr val="accent2">
                <a:lumMod val="60000"/>
                <a:lumOff val="40000"/>
              </a:schemeClr>
            </a:solidFill>
          </a:endParaRPr>
        </a:p>
      </dgm:t>
    </dgm:pt>
    <dgm:pt modelId="{7B74208B-77D5-4A2D-BD02-C641E75F74A0}" type="parTrans" cxnId="{6F0FE55C-A8E9-4CA2-B507-8762EB3550B8}">
      <dgm:prSet/>
      <dgm:spPr/>
      <dgm:t>
        <a:bodyPr/>
        <a:lstStyle/>
        <a:p>
          <a:endParaRPr lang="en-US" sz="1800"/>
        </a:p>
      </dgm:t>
    </dgm:pt>
    <dgm:pt modelId="{B0457EC1-837F-4BF0-B36A-CD158CFC0088}" type="sibTrans" cxnId="{6F0FE55C-A8E9-4CA2-B507-8762EB3550B8}">
      <dgm:prSet/>
      <dgm:spPr/>
      <dgm:t>
        <a:bodyPr/>
        <a:lstStyle/>
        <a:p>
          <a:endParaRPr lang="en-US" sz="1800"/>
        </a:p>
      </dgm:t>
    </dgm:pt>
    <dgm:pt modelId="{27454BD1-91AA-4AA8-AA2E-6F11AEB8E192}">
      <dgm:prSet custT="1"/>
      <dgm:spPr/>
      <dgm:t>
        <a:bodyPr/>
        <a:lstStyle/>
        <a:p>
          <a:r>
            <a:rPr lang="en-GB" sz="1800" b="1" dirty="0">
              <a:solidFill>
                <a:schemeClr val="accent1">
                  <a:lumMod val="60000"/>
                  <a:lumOff val="40000"/>
                </a:schemeClr>
              </a:solidFill>
            </a:rPr>
            <a:t>Destination Lucan</a:t>
          </a:r>
          <a:endParaRPr lang="en-US" sz="1800" dirty="0">
            <a:solidFill>
              <a:schemeClr val="accent1">
                <a:lumMod val="60000"/>
                <a:lumOff val="40000"/>
              </a:schemeClr>
            </a:solidFill>
          </a:endParaRPr>
        </a:p>
      </dgm:t>
    </dgm:pt>
    <dgm:pt modelId="{701D13D1-7EE8-46FF-8440-F079FA34F6E3}" type="parTrans" cxnId="{33C7619C-A98A-4A28-8871-CC01739B104B}">
      <dgm:prSet/>
      <dgm:spPr/>
      <dgm:t>
        <a:bodyPr/>
        <a:lstStyle/>
        <a:p>
          <a:endParaRPr lang="en-US" sz="1800"/>
        </a:p>
      </dgm:t>
    </dgm:pt>
    <dgm:pt modelId="{71BE5E7E-74F1-4590-992F-30808AD48975}" type="sibTrans" cxnId="{33C7619C-A98A-4A28-8871-CC01739B104B}">
      <dgm:prSet/>
      <dgm:spPr/>
      <dgm:t>
        <a:bodyPr/>
        <a:lstStyle/>
        <a:p>
          <a:endParaRPr lang="en-US" sz="1800"/>
        </a:p>
      </dgm:t>
    </dgm:pt>
    <dgm:pt modelId="{274E68D2-700B-4989-A8B2-7F8F8CDA4EFE}">
      <dgm:prSet custT="1"/>
      <dgm:spPr/>
      <dgm:t>
        <a:bodyPr/>
        <a:lstStyle/>
        <a:p>
          <a:r>
            <a:rPr lang="en-GB" sz="1800" b="1" dirty="0">
              <a:solidFill>
                <a:schemeClr val="accent6">
                  <a:lumMod val="60000"/>
                  <a:lumOff val="40000"/>
                </a:schemeClr>
              </a:solidFill>
            </a:rPr>
            <a:t>Outdoor Markets</a:t>
          </a:r>
          <a:endParaRPr lang="en-US" sz="1800" dirty="0">
            <a:solidFill>
              <a:schemeClr val="accent6">
                <a:lumMod val="60000"/>
                <a:lumOff val="40000"/>
              </a:schemeClr>
            </a:solidFill>
          </a:endParaRPr>
        </a:p>
      </dgm:t>
    </dgm:pt>
    <dgm:pt modelId="{F81C778C-F6C7-493C-82FB-F5AC990ABFA8}" type="parTrans" cxnId="{B6B6292E-CF85-4E96-B143-CE6934722FCD}">
      <dgm:prSet/>
      <dgm:spPr/>
      <dgm:t>
        <a:bodyPr/>
        <a:lstStyle/>
        <a:p>
          <a:endParaRPr lang="en-US" sz="1800"/>
        </a:p>
      </dgm:t>
    </dgm:pt>
    <dgm:pt modelId="{42057578-1F1F-4A44-8C87-278D63D0E11C}" type="sibTrans" cxnId="{B6B6292E-CF85-4E96-B143-CE6934722FCD}">
      <dgm:prSet/>
      <dgm:spPr/>
      <dgm:t>
        <a:bodyPr/>
        <a:lstStyle/>
        <a:p>
          <a:endParaRPr lang="en-US" sz="1800"/>
        </a:p>
      </dgm:t>
    </dgm:pt>
    <dgm:pt modelId="{64D593BA-B47C-4E19-8466-2C5768E5CBCB}">
      <dgm:prSet custT="1"/>
      <dgm:spPr/>
      <dgm:t>
        <a:bodyPr/>
        <a:lstStyle/>
        <a:p>
          <a:r>
            <a:rPr lang="en-GB" sz="1800" b="1" dirty="0">
              <a:solidFill>
                <a:schemeClr val="accent2">
                  <a:lumMod val="60000"/>
                  <a:lumOff val="40000"/>
                </a:schemeClr>
              </a:solidFill>
            </a:rPr>
            <a:t>Dodder Valley Greenway</a:t>
          </a:r>
          <a:endParaRPr lang="en-US" sz="1800" dirty="0">
            <a:solidFill>
              <a:schemeClr val="accent2">
                <a:lumMod val="60000"/>
                <a:lumOff val="40000"/>
              </a:schemeClr>
            </a:solidFill>
          </a:endParaRPr>
        </a:p>
      </dgm:t>
    </dgm:pt>
    <dgm:pt modelId="{6291C8D0-55E1-4980-AA94-047513F3C37C}" type="parTrans" cxnId="{AFAABC8C-F064-41BC-AA72-203120A3EB2F}">
      <dgm:prSet/>
      <dgm:spPr/>
      <dgm:t>
        <a:bodyPr/>
        <a:lstStyle/>
        <a:p>
          <a:endParaRPr lang="en-US" sz="1800"/>
        </a:p>
      </dgm:t>
    </dgm:pt>
    <dgm:pt modelId="{B5D76599-8D59-41D9-807B-E1D8DA4F9EA8}" type="sibTrans" cxnId="{AFAABC8C-F064-41BC-AA72-203120A3EB2F}">
      <dgm:prSet/>
      <dgm:spPr/>
      <dgm:t>
        <a:bodyPr/>
        <a:lstStyle/>
        <a:p>
          <a:endParaRPr lang="en-US" sz="1800"/>
        </a:p>
      </dgm:t>
    </dgm:pt>
    <dgm:pt modelId="{EF097BCB-36EC-41CF-876F-B736F032AFF1}">
      <dgm:prSet custT="1"/>
      <dgm:spPr/>
      <dgm:t>
        <a:bodyPr/>
        <a:lstStyle/>
        <a:p>
          <a:r>
            <a:rPr lang="en-GB" sz="1800" b="1" dirty="0">
              <a:solidFill>
                <a:schemeClr val="accent1">
                  <a:lumMod val="60000"/>
                  <a:lumOff val="40000"/>
                </a:schemeClr>
              </a:solidFill>
            </a:rPr>
            <a:t>Liffey Valley Greenway</a:t>
          </a:r>
          <a:endParaRPr lang="en-US" sz="1800" dirty="0">
            <a:solidFill>
              <a:schemeClr val="accent1">
                <a:lumMod val="60000"/>
                <a:lumOff val="40000"/>
              </a:schemeClr>
            </a:solidFill>
          </a:endParaRPr>
        </a:p>
      </dgm:t>
    </dgm:pt>
    <dgm:pt modelId="{B73AE8C6-22F1-466D-8F41-D8504798DE5D}" type="parTrans" cxnId="{6F3FFAA2-AE84-44F2-B2C6-C3A0FE41E697}">
      <dgm:prSet/>
      <dgm:spPr/>
      <dgm:t>
        <a:bodyPr/>
        <a:lstStyle/>
        <a:p>
          <a:endParaRPr lang="en-US" sz="1800"/>
        </a:p>
      </dgm:t>
    </dgm:pt>
    <dgm:pt modelId="{5193FBA1-A933-4F42-B026-4BF367AD3DFD}" type="sibTrans" cxnId="{6F3FFAA2-AE84-44F2-B2C6-C3A0FE41E697}">
      <dgm:prSet/>
      <dgm:spPr/>
      <dgm:t>
        <a:bodyPr/>
        <a:lstStyle/>
        <a:p>
          <a:endParaRPr lang="en-US" sz="1800"/>
        </a:p>
      </dgm:t>
    </dgm:pt>
    <dgm:pt modelId="{99CD8B1A-A1F5-4220-952A-23D9BE9FB92A}">
      <dgm:prSet custT="1"/>
      <dgm:spPr/>
      <dgm:t>
        <a:bodyPr/>
        <a:lstStyle/>
        <a:p>
          <a:r>
            <a:rPr lang="en-GB" sz="1800" b="1" dirty="0">
              <a:solidFill>
                <a:schemeClr val="accent6">
                  <a:lumMod val="60000"/>
                  <a:lumOff val="40000"/>
                </a:schemeClr>
              </a:solidFill>
            </a:rPr>
            <a:t>Grand Canal Greenway</a:t>
          </a:r>
          <a:endParaRPr lang="en-US" sz="1800" dirty="0">
            <a:solidFill>
              <a:schemeClr val="accent6">
                <a:lumMod val="60000"/>
                <a:lumOff val="40000"/>
              </a:schemeClr>
            </a:solidFill>
          </a:endParaRPr>
        </a:p>
      </dgm:t>
    </dgm:pt>
    <dgm:pt modelId="{7F03644D-6E6D-4A2C-99C5-87D0E58C1DFE}" type="parTrans" cxnId="{23E0CC77-B74B-4853-8398-FE414D234D23}">
      <dgm:prSet/>
      <dgm:spPr/>
      <dgm:t>
        <a:bodyPr/>
        <a:lstStyle/>
        <a:p>
          <a:endParaRPr lang="en-US" sz="1800"/>
        </a:p>
      </dgm:t>
    </dgm:pt>
    <dgm:pt modelId="{E118BFBE-19C2-4C8A-99FF-3ABFB360438A}" type="sibTrans" cxnId="{23E0CC77-B74B-4853-8398-FE414D234D23}">
      <dgm:prSet/>
      <dgm:spPr/>
      <dgm:t>
        <a:bodyPr/>
        <a:lstStyle/>
        <a:p>
          <a:endParaRPr lang="en-US" sz="1800"/>
        </a:p>
      </dgm:t>
    </dgm:pt>
    <dgm:pt modelId="{AD2DDB92-6B83-4A05-A520-8CFFBCB65893}">
      <dgm:prSet custT="1"/>
      <dgm:spPr/>
      <dgm:t>
        <a:bodyPr/>
        <a:lstStyle/>
        <a:p>
          <a:r>
            <a:rPr lang="en-GB" sz="1800" b="1" dirty="0">
              <a:solidFill>
                <a:schemeClr val="accent2">
                  <a:lumMod val="60000"/>
                  <a:lumOff val="40000"/>
                </a:schemeClr>
              </a:solidFill>
            </a:rPr>
            <a:t>Tallaght Public Realm</a:t>
          </a:r>
          <a:endParaRPr lang="en-US" sz="1800" dirty="0">
            <a:solidFill>
              <a:schemeClr val="accent2">
                <a:lumMod val="60000"/>
                <a:lumOff val="40000"/>
              </a:schemeClr>
            </a:solidFill>
          </a:endParaRPr>
        </a:p>
      </dgm:t>
    </dgm:pt>
    <dgm:pt modelId="{20B357E8-0CBE-49EE-A076-C4BE78B498B5}" type="parTrans" cxnId="{8EAC0038-BE58-4F7F-AEF3-E86F6022D2FE}">
      <dgm:prSet/>
      <dgm:spPr/>
      <dgm:t>
        <a:bodyPr/>
        <a:lstStyle/>
        <a:p>
          <a:endParaRPr lang="en-US" sz="1800"/>
        </a:p>
      </dgm:t>
    </dgm:pt>
    <dgm:pt modelId="{7CBFD3C5-E719-4AAB-A6D7-2DB23B2BF327}" type="sibTrans" cxnId="{8EAC0038-BE58-4F7F-AEF3-E86F6022D2FE}">
      <dgm:prSet/>
      <dgm:spPr/>
      <dgm:t>
        <a:bodyPr/>
        <a:lstStyle/>
        <a:p>
          <a:endParaRPr lang="en-US" sz="1800"/>
        </a:p>
      </dgm:t>
    </dgm:pt>
    <dgm:pt modelId="{77973E9E-7793-44F4-8F2D-BD2615D132C0}">
      <dgm:prSet custT="1"/>
      <dgm:spPr/>
      <dgm:t>
        <a:bodyPr/>
        <a:lstStyle/>
        <a:p>
          <a:r>
            <a:rPr lang="en-GB" sz="1800" b="1" dirty="0">
              <a:solidFill>
                <a:schemeClr val="accent1">
                  <a:lumMod val="60000"/>
                  <a:lumOff val="40000"/>
                </a:schemeClr>
              </a:solidFill>
            </a:rPr>
            <a:t>Tallaght Stadium</a:t>
          </a:r>
          <a:endParaRPr lang="en-US" sz="1800" dirty="0">
            <a:solidFill>
              <a:schemeClr val="accent1">
                <a:lumMod val="60000"/>
                <a:lumOff val="40000"/>
              </a:schemeClr>
            </a:solidFill>
          </a:endParaRPr>
        </a:p>
      </dgm:t>
    </dgm:pt>
    <dgm:pt modelId="{7C83D4F4-2A1C-4127-9299-68A014D383D3}" type="parTrans" cxnId="{A78BEF04-F64C-4077-8400-B7E507C8C723}">
      <dgm:prSet/>
      <dgm:spPr/>
      <dgm:t>
        <a:bodyPr/>
        <a:lstStyle/>
        <a:p>
          <a:endParaRPr lang="en-US" sz="1800"/>
        </a:p>
      </dgm:t>
    </dgm:pt>
    <dgm:pt modelId="{A305856D-E8AF-4636-B9BC-2BBD3078689A}" type="sibTrans" cxnId="{A78BEF04-F64C-4077-8400-B7E507C8C723}">
      <dgm:prSet/>
      <dgm:spPr/>
      <dgm:t>
        <a:bodyPr/>
        <a:lstStyle/>
        <a:p>
          <a:endParaRPr lang="en-US" sz="1800"/>
        </a:p>
      </dgm:t>
    </dgm:pt>
    <dgm:pt modelId="{F911F8D1-C769-4D71-A57E-14A9F21ADED8}">
      <dgm:prSet custT="1"/>
      <dgm:spPr/>
      <dgm:t>
        <a:bodyPr/>
        <a:lstStyle/>
        <a:p>
          <a:r>
            <a:rPr lang="en-GB" sz="1800" b="1" dirty="0">
              <a:solidFill>
                <a:schemeClr val="accent6">
                  <a:lumMod val="60000"/>
                  <a:lumOff val="40000"/>
                </a:schemeClr>
              </a:solidFill>
            </a:rPr>
            <a:t>Tallaght Heritage Centre</a:t>
          </a:r>
          <a:endParaRPr lang="en-US" sz="1800" dirty="0">
            <a:solidFill>
              <a:schemeClr val="accent6">
                <a:lumMod val="60000"/>
                <a:lumOff val="40000"/>
              </a:schemeClr>
            </a:solidFill>
          </a:endParaRPr>
        </a:p>
      </dgm:t>
    </dgm:pt>
    <dgm:pt modelId="{2CCFC64C-6A0E-4CE4-B9A0-5553BB676BB8}" type="parTrans" cxnId="{064CB922-5D13-4ADC-AB02-7032AF52A993}">
      <dgm:prSet/>
      <dgm:spPr/>
      <dgm:t>
        <a:bodyPr/>
        <a:lstStyle/>
        <a:p>
          <a:endParaRPr lang="en-US" sz="1800"/>
        </a:p>
      </dgm:t>
    </dgm:pt>
    <dgm:pt modelId="{0E301CCE-CC9D-4FDC-BC72-BAA3A9174C5C}" type="sibTrans" cxnId="{064CB922-5D13-4ADC-AB02-7032AF52A993}">
      <dgm:prSet/>
      <dgm:spPr/>
      <dgm:t>
        <a:bodyPr/>
        <a:lstStyle/>
        <a:p>
          <a:endParaRPr lang="en-US" sz="1800"/>
        </a:p>
      </dgm:t>
    </dgm:pt>
    <dgm:pt modelId="{72BA4928-DEAF-4563-A9E1-1F2688A84A4B}">
      <dgm:prSet custT="1"/>
      <dgm:spPr/>
      <dgm:t>
        <a:bodyPr/>
        <a:lstStyle/>
        <a:p>
          <a:r>
            <a:rPr lang="en-GB" sz="1800" b="1" dirty="0">
              <a:solidFill>
                <a:schemeClr val="accent2">
                  <a:lumMod val="60000"/>
                  <a:lumOff val="40000"/>
                </a:schemeClr>
              </a:solidFill>
            </a:rPr>
            <a:t>Intergenerational Centre</a:t>
          </a:r>
          <a:endParaRPr lang="en-US" sz="1800" dirty="0">
            <a:solidFill>
              <a:schemeClr val="accent2">
                <a:lumMod val="60000"/>
                <a:lumOff val="40000"/>
              </a:schemeClr>
            </a:solidFill>
          </a:endParaRPr>
        </a:p>
      </dgm:t>
    </dgm:pt>
    <dgm:pt modelId="{B6F57FC9-A84E-4DFA-8F61-2AB638B4C5F6}" type="parTrans" cxnId="{2E871F09-9191-4083-A860-9768EAA447F4}">
      <dgm:prSet/>
      <dgm:spPr/>
      <dgm:t>
        <a:bodyPr/>
        <a:lstStyle/>
        <a:p>
          <a:endParaRPr lang="en-US" sz="1800"/>
        </a:p>
      </dgm:t>
    </dgm:pt>
    <dgm:pt modelId="{CED33BF4-5121-47B9-AC72-D03C7B4B71E9}" type="sibTrans" cxnId="{2E871F09-9191-4083-A860-9768EAA447F4}">
      <dgm:prSet/>
      <dgm:spPr/>
      <dgm:t>
        <a:bodyPr/>
        <a:lstStyle/>
        <a:p>
          <a:endParaRPr lang="en-US" sz="1800"/>
        </a:p>
      </dgm:t>
    </dgm:pt>
    <dgm:pt modelId="{0140F0AB-2C46-4572-9B43-86D186C9B156}">
      <dgm:prSet custT="1"/>
      <dgm:spPr/>
      <dgm:t>
        <a:bodyPr/>
        <a:lstStyle/>
        <a:p>
          <a:r>
            <a:rPr lang="en-GB" sz="1800" b="1" dirty="0">
              <a:solidFill>
                <a:schemeClr val="accent1">
                  <a:lumMod val="60000"/>
                  <a:lumOff val="40000"/>
                </a:schemeClr>
              </a:solidFill>
            </a:rPr>
            <a:t>Digital Tourism Trails </a:t>
          </a:r>
          <a:endParaRPr lang="en-US" sz="1800" dirty="0">
            <a:solidFill>
              <a:schemeClr val="accent1">
                <a:lumMod val="60000"/>
                <a:lumOff val="40000"/>
              </a:schemeClr>
            </a:solidFill>
          </a:endParaRPr>
        </a:p>
      </dgm:t>
    </dgm:pt>
    <dgm:pt modelId="{5B1F6969-2074-4EB4-9539-03C77D930A68}" type="parTrans" cxnId="{B1A2AD9C-07DB-4497-B2EC-42CFE1CEBA01}">
      <dgm:prSet/>
      <dgm:spPr/>
      <dgm:t>
        <a:bodyPr/>
        <a:lstStyle/>
        <a:p>
          <a:endParaRPr lang="en-US" sz="1800"/>
        </a:p>
      </dgm:t>
    </dgm:pt>
    <dgm:pt modelId="{70E0655C-7B82-4AB6-8928-9B7EFF008B28}" type="sibTrans" cxnId="{B1A2AD9C-07DB-4497-B2EC-42CFE1CEBA01}">
      <dgm:prSet/>
      <dgm:spPr/>
      <dgm:t>
        <a:bodyPr/>
        <a:lstStyle/>
        <a:p>
          <a:endParaRPr lang="en-US" sz="1800"/>
        </a:p>
      </dgm:t>
    </dgm:pt>
    <dgm:pt modelId="{BE92D378-4769-43E1-ADD1-E32506FD623A}">
      <dgm:prSet custT="1"/>
      <dgm:spPr/>
      <dgm:t>
        <a:bodyPr/>
        <a:lstStyle/>
        <a:p>
          <a:r>
            <a:rPr lang="en-GB" sz="1800" b="1" dirty="0">
              <a:solidFill>
                <a:schemeClr val="accent6">
                  <a:lumMod val="60000"/>
                  <a:lumOff val="40000"/>
                </a:schemeClr>
              </a:solidFill>
            </a:rPr>
            <a:t>Round Tower Visitor Centre</a:t>
          </a:r>
          <a:endParaRPr lang="en-US" sz="1800" dirty="0">
            <a:solidFill>
              <a:schemeClr val="accent6">
                <a:lumMod val="60000"/>
                <a:lumOff val="40000"/>
              </a:schemeClr>
            </a:solidFill>
          </a:endParaRPr>
        </a:p>
      </dgm:t>
    </dgm:pt>
    <dgm:pt modelId="{E84DD367-AAD2-42DA-85DA-B860EB73F64A}" type="parTrans" cxnId="{91EDBC05-BA57-461F-9B01-CD64D90F19E9}">
      <dgm:prSet/>
      <dgm:spPr/>
      <dgm:t>
        <a:bodyPr/>
        <a:lstStyle/>
        <a:p>
          <a:endParaRPr lang="en-US" sz="1800"/>
        </a:p>
      </dgm:t>
    </dgm:pt>
    <dgm:pt modelId="{35A4364D-91A4-4547-B8E3-11E17EE87AE6}" type="sibTrans" cxnId="{91EDBC05-BA57-461F-9B01-CD64D90F19E9}">
      <dgm:prSet/>
      <dgm:spPr/>
      <dgm:t>
        <a:bodyPr/>
        <a:lstStyle/>
        <a:p>
          <a:endParaRPr lang="en-US" sz="1800"/>
        </a:p>
      </dgm:t>
    </dgm:pt>
    <dgm:pt modelId="{7B71771F-FD3E-405B-922E-8958C5BBFA8D}" type="pres">
      <dgm:prSet presAssocID="{D8EA1AAB-E4B8-4198-BB5F-273BFB6691DA}" presName="vert0" presStyleCnt="0">
        <dgm:presLayoutVars>
          <dgm:dir/>
          <dgm:animOne val="branch"/>
          <dgm:animLvl val="lvl"/>
        </dgm:presLayoutVars>
      </dgm:prSet>
      <dgm:spPr/>
    </dgm:pt>
    <dgm:pt modelId="{BC9D7A74-8F0B-49F8-BDE2-610C7E2FA9F6}" type="pres">
      <dgm:prSet presAssocID="{25C97BDC-2C04-473C-8C4C-848E794E468D}" presName="thickLine" presStyleLbl="alignNode1" presStyleIdx="0" presStyleCnt="16"/>
      <dgm:spPr/>
    </dgm:pt>
    <dgm:pt modelId="{95969BBF-97A5-4A21-A9C0-FF3273A5FB93}" type="pres">
      <dgm:prSet presAssocID="{25C97BDC-2C04-473C-8C4C-848E794E468D}" presName="horz1" presStyleCnt="0"/>
      <dgm:spPr/>
    </dgm:pt>
    <dgm:pt modelId="{E0722626-0EE8-4768-902B-B1504B067FA7}" type="pres">
      <dgm:prSet presAssocID="{25C97BDC-2C04-473C-8C4C-848E794E468D}" presName="tx1" presStyleLbl="revTx" presStyleIdx="0" presStyleCnt="16"/>
      <dgm:spPr/>
    </dgm:pt>
    <dgm:pt modelId="{EE2B0D47-8A10-4B8E-B57E-39EDEA67520E}" type="pres">
      <dgm:prSet presAssocID="{25C97BDC-2C04-473C-8C4C-848E794E468D}" presName="vert1" presStyleCnt="0"/>
      <dgm:spPr/>
    </dgm:pt>
    <dgm:pt modelId="{9D343D98-D40E-443D-BD34-CFAEAB809FCF}" type="pres">
      <dgm:prSet presAssocID="{FD0DFB0F-5F6F-4300-B2B2-C1BC9066DC09}" presName="thickLine" presStyleLbl="alignNode1" presStyleIdx="1" presStyleCnt="16"/>
      <dgm:spPr/>
    </dgm:pt>
    <dgm:pt modelId="{7AA77176-A5B7-4E79-A39B-E4434FBEC3D1}" type="pres">
      <dgm:prSet presAssocID="{FD0DFB0F-5F6F-4300-B2B2-C1BC9066DC09}" presName="horz1" presStyleCnt="0"/>
      <dgm:spPr/>
    </dgm:pt>
    <dgm:pt modelId="{153A194B-D6E3-4050-884F-6EE54EDC3CE4}" type="pres">
      <dgm:prSet presAssocID="{FD0DFB0F-5F6F-4300-B2B2-C1BC9066DC09}" presName="tx1" presStyleLbl="revTx" presStyleIdx="1" presStyleCnt="16"/>
      <dgm:spPr/>
    </dgm:pt>
    <dgm:pt modelId="{0984F01A-6758-4709-8006-BE2E79C60A56}" type="pres">
      <dgm:prSet presAssocID="{FD0DFB0F-5F6F-4300-B2B2-C1BC9066DC09}" presName="vert1" presStyleCnt="0"/>
      <dgm:spPr/>
    </dgm:pt>
    <dgm:pt modelId="{9BC5801A-3E6A-43CC-BA71-97905AFB7CEA}" type="pres">
      <dgm:prSet presAssocID="{9276EA92-DBEB-4CE8-AFC0-C19EEB2F3A82}" presName="thickLine" presStyleLbl="alignNode1" presStyleIdx="2" presStyleCnt="16"/>
      <dgm:spPr/>
    </dgm:pt>
    <dgm:pt modelId="{763CC035-0F64-48ED-B19C-B1BC424C55D8}" type="pres">
      <dgm:prSet presAssocID="{9276EA92-DBEB-4CE8-AFC0-C19EEB2F3A82}" presName="horz1" presStyleCnt="0"/>
      <dgm:spPr/>
    </dgm:pt>
    <dgm:pt modelId="{2BBB43FA-FFEC-4B90-A9BC-27C3F3B8EFC1}" type="pres">
      <dgm:prSet presAssocID="{9276EA92-DBEB-4CE8-AFC0-C19EEB2F3A82}" presName="tx1" presStyleLbl="revTx" presStyleIdx="2" presStyleCnt="16"/>
      <dgm:spPr/>
    </dgm:pt>
    <dgm:pt modelId="{233B823A-58C6-47BE-99F8-80B615F40058}" type="pres">
      <dgm:prSet presAssocID="{9276EA92-DBEB-4CE8-AFC0-C19EEB2F3A82}" presName="vert1" presStyleCnt="0"/>
      <dgm:spPr/>
    </dgm:pt>
    <dgm:pt modelId="{E26A5655-FF9B-40A6-8EFE-5D2FE17D22EA}" type="pres">
      <dgm:prSet presAssocID="{9C4C0F87-4FE0-49AA-9C98-ED8918F6D676}" presName="thickLine" presStyleLbl="alignNode1" presStyleIdx="3" presStyleCnt="16"/>
      <dgm:spPr/>
    </dgm:pt>
    <dgm:pt modelId="{4040C36E-FBF0-4C40-BA88-FCB33A16EEF7}" type="pres">
      <dgm:prSet presAssocID="{9C4C0F87-4FE0-49AA-9C98-ED8918F6D676}" presName="horz1" presStyleCnt="0"/>
      <dgm:spPr/>
    </dgm:pt>
    <dgm:pt modelId="{C44A59CD-432B-4FA0-99F9-BF8069178F80}" type="pres">
      <dgm:prSet presAssocID="{9C4C0F87-4FE0-49AA-9C98-ED8918F6D676}" presName="tx1" presStyleLbl="revTx" presStyleIdx="3" presStyleCnt="16"/>
      <dgm:spPr/>
    </dgm:pt>
    <dgm:pt modelId="{3D8C27B4-7E85-49A0-BF04-37C790A68828}" type="pres">
      <dgm:prSet presAssocID="{9C4C0F87-4FE0-49AA-9C98-ED8918F6D676}" presName="vert1" presStyleCnt="0"/>
      <dgm:spPr/>
    </dgm:pt>
    <dgm:pt modelId="{B18D1764-265E-48DF-8715-BA456780D2C0}" type="pres">
      <dgm:prSet presAssocID="{76112547-5DC8-40BF-9D49-51B945204A2A}" presName="thickLine" presStyleLbl="alignNode1" presStyleIdx="4" presStyleCnt="16"/>
      <dgm:spPr/>
    </dgm:pt>
    <dgm:pt modelId="{6D490CA3-F072-409C-B0B0-D78BB51920D6}" type="pres">
      <dgm:prSet presAssocID="{76112547-5DC8-40BF-9D49-51B945204A2A}" presName="horz1" presStyleCnt="0"/>
      <dgm:spPr/>
    </dgm:pt>
    <dgm:pt modelId="{8E8954E0-A596-44EE-B78F-50F28AF9B56D}" type="pres">
      <dgm:prSet presAssocID="{76112547-5DC8-40BF-9D49-51B945204A2A}" presName="tx1" presStyleLbl="revTx" presStyleIdx="4" presStyleCnt="16"/>
      <dgm:spPr/>
    </dgm:pt>
    <dgm:pt modelId="{AAC994E4-FD71-47A2-A929-31F62EAEA50C}" type="pres">
      <dgm:prSet presAssocID="{76112547-5DC8-40BF-9D49-51B945204A2A}" presName="vert1" presStyleCnt="0"/>
      <dgm:spPr/>
    </dgm:pt>
    <dgm:pt modelId="{3CC0D4A8-957E-4ADA-B250-6A946F85E154}" type="pres">
      <dgm:prSet presAssocID="{27454BD1-91AA-4AA8-AA2E-6F11AEB8E192}" presName="thickLine" presStyleLbl="alignNode1" presStyleIdx="5" presStyleCnt="16"/>
      <dgm:spPr/>
    </dgm:pt>
    <dgm:pt modelId="{C8296825-90BD-49FE-A8E2-2AEC2A948BF6}" type="pres">
      <dgm:prSet presAssocID="{27454BD1-91AA-4AA8-AA2E-6F11AEB8E192}" presName="horz1" presStyleCnt="0"/>
      <dgm:spPr/>
    </dgm:pt>
    <dgm:pt modelId="{6FA362A1-81DD-418E-B8ED-1D04AE306014}" type="pres">
      <dgm:prSet presAssocID="{27454BD1-91AA-4AA8-AA2E-6F11AEB8E192}" presName="tx1" presStyleLbl="revTx" presStyleIdx="5" presStyleCnt="16"/>
      <dgm:spPr/>
    </dgm:pt>
    <dgm:pt modelId="{927C2377-6D33-404B-B23B-670A20497156}" type="pres">
      <dgm:prSet presAssocID="{27454BD1-91AA-4AA8-AA2E-6F11AEB8E192}" presName="vert1" presStyleCnt="0"/>
      <dgm:spPr/>
    </dgm:pt>
    <dgm:pt modelId="{532B07C5-FC2A-4913-8C0B-177761C74AA3}" type="pres">
      <dgm:prSet presAssocID="{274E68D2-700B-4989-A8B2-7F8F8CDA4EFE}" presName="thickLine" presStyleLbl="alignNode1" presStyleIdx="6" presStyleCnt="16"/>
      <dgm:spPr/>
    </dgm:pt>
    <dgm:pt modelId="{AD7CBB97-4C6E-41E3-86F9-6A3AC153A65D}" type="pres">
      <dgm:prSet presAssocID="{274E68D2-700B-4989-A8B2-7F8F8CDA4EFE}" presName="horz1" presStyleCnt="0"/>
      <dgm:spPr/>
    </dgm:pt>
    <dgm:pt modelId="{D65C8E48-B7B0-4FD5-8EFB-6B76395EE550}" type="pres">
      <dgm:prSet presAssocID="{274E68D2-700B-4989-A8B2-7F8F8CDA4EFE}" presName="tx1" presStyleLbl="revTx" presStyleIdx="6" presStyleCnt="16"/>
      <dgm:spPr/>
    </dgm:pt>
    <dgm:pt modelId="{B37CCF8E-E08E-4418-A211-6AC7153357CA}" type="pres">
      <dgm:prSet presAssocID="{274E68D2-700B-4989-A8B2-7F8F8CDA4EFE}" presName="vert1" presStyleCnt="0"/>
      <dgm:spPr/>
    </dgm:pt>
    <dgm:pt modelId="{6A5D806B-3A31-43A8-92A9-00BBD76FBDCE}" type="pres">
      <dgm:prSet presAssocID="{64D593BA-B47C-4E19-8466-2C5768E5CBCB}" presName="thickLine" presStyleLbl="alignNode1" presStyleIdx="7" presStyleCnt="16"/>
      <dgm:spPr/>
    </dgm:pt>
    <dgm:pt modelId="{34E793AA-2AB5-4AFE-9781-CDD4A624C0B3}" type="pres">
      <dgm:prSet presAssocID="{64D593BA-B47C-4E19-8466-2C5768E5CBCB}" presName="horz1" presStyleCnt="0"/>
      <dgm:spPr/>
    </dgm:pt>
    <dgm:pt modelId="{86549348-CA24-48AC-B29C-8137E861EFEA}" type="pres">
      <dgm:prSet presAssocID="{64D593BA-B47C-4E19-8466-2C5768E5CBCB}" presName="tx1" presStyleLbl="revTx" presStyleIdx="7" presStyleCnt="16"/>
      <dgm:spPr/>
    </dgm:pt>
    <dgm:pt modelId="{16C0BA9C-4015-488B-9070-D856FCBB1BF5}" type="pres">
      <dgm:prSet presAssocID="{64D593BA-B47C-4E19-8466-2C5768E5CBCB}" presName="vert1" presStyleCnt="0"/>
      <dgm:spPr/>
    </dgm:pt>
    <dgm:pt modelId="{5A4F17B8-C9D5-4E30-8BFA-945B88CB68B3}" type="pres">
      <dgm:prSet presAssocID="{EF097BCB-36EC-41CF-876F-B736F032AFF1}" presName="thickLine" presStyleLbl="alignNode1" presStyleIdx="8" presStyleCnt="16"/>
      <dgm:spPr/>
    </dgm:pt>
    <dgm:pt modelId="{FDFACD4C-EF23-4BCC-B3E6-FF8DC4107EA4}" type="pres">
      <dgm:prSet presAssocID="{EF097BCB-36EC-41CF-876F-B736F032AFF1}" presName="horz1" presStyleCnt="0"/>
      <dgm:spPr/>
    </dgm:pt>
    <dgm:pt modelId="{8D027F16-B3F0-426F-B7D6-24A089C78190}" type="pres">
      <dgm:prSet presAssocID="{EF097BCB-36EC-41CF-876F-B736F032AFF1}" presName="tx1" presStyleLbl="revTx" presStyleIdx="8" presStyleCnt="16"/>
      <dgm:spPr/>
    </dgm:pt>
    <dgm:pt modelId="{AA4F91E2-6278-44B6-AC44-8D5C0B862A50}" type="pres">
      <dgm:prSet presAssocID="{EF097BCB-36EC-41CF-876F-B736F032AFF1}" presName="vert1" presStyleCnt="0"/>
      <dgm:spPr/>
    </dgm:pt>
    <dgm:pt modelId="{545D72F2-CAD9-42E9-B314-1E772FCDDDE0}" type="pres">
      <dgm:prSet presAssocID="{99CD8B1A-A1F5-4220-952A-23D9BE9FB92A}" presName="thickLine" presStyleLbl="alignNode1" presStyleIdx="9" presStyleCnt="16"/>
      <dgm:spPr/>
    </dgm:pt>
    <dgm:pt modelId="{728A783A-78EE-4406-BFA2-13A6DBD30FE4}" type="pres">
      <dgm:prSet presAssocID="{99CD8B1A-A1F5-4220-952A-23D9BE9FB92A}" presName="horz1" presStyleCnt="0"/>
      <dgm:spPr/>
    </dgm:pt>
    <dgm:pt modelId="{7C8B6EEE-CD12-4CF0-8895-B54B0779A7B9}" type="pres">
      <dgm:prSet presAssocID="{99CD8B1A-A1F5-4220-952A-23D9BE9FB92A}" presName="tx1" presStyleLbl="revTx" presStyleIdx="9" presStyleCnt="16"/>
      <dgm:spPr/>
    </dgm:pt>
    <dgm:pt modelId="{A3366B87-1014-461C-AFC1-DD0E40BD94B0}" type="pres">
      <dgm:prSet presAssocID="{99CD8B1A-A1F5-4220-952A-23D9BE9FB92A}" presName="vert1" presStyleCnt="0"/>
      <dgm:spPr/>
    </dgm:pt>
    <dgm:pt modelId="{792EF561-A355-43AE-AF24-6A79DB252E31}" type="pres">
      <dgm:prSet presAssocID="{AD2DDB92-6B83-4A05-A520-8CFFBCB65893}" presName="thickLine" presStyleLbl="alignNode1" presStyleIdx="10" presStyleCnt="16"/>
      <dgm:spPr/>
    </dgm:pt>
    <dgm:pt modelId="{9BF753D5-1FB2-4BA9-8FB1-815C909D7A59}" type="pres">
      <dgm:prSet presAssocID="{AD2DDB92-6B83-4A05-A520-8CFFBCB65893}" presName="horz1" presStyleCnt="0"/>
      <dgm:spPr/>
    </dgm:pt>
    <dgm:pt modelId="{1549F471-5896-4D08-ACCB-A90C92276EFA}" type="pres">
      <dgm:prSet presAssocID="{AD2DDB92-6B83-4A05-A520-8CFFBCB65893}" presName="tx1" presStyleLbl="revTx" presStyleIdx="10" presStyleCnt="16"/>
      <dgm:spPr/>
    </dgm:pt>
    <dgm:pt modelId="{9913808E-A8C1-4E4F-9158-06A77A51FD64}" type="pres">
      <dgm:prSet presAssocID="{AD2DDB92-6B83-4A05-A520-8CFFBCB65893}" presName="vert1" presStyleCnt="0"/>
      <dgm:spPr/>
    </dgm:pt>
    <dgm:pt modelId="{D9689AB1-6E89-48AB-878D-B656AE0543C0}" type="pres">
      <dgm:prSet presAssocID="{77973E9E-7793-44F4-8F2D-BD2615D132C0}" presName="thickLine" presStyleLbl="alignNode1" presStyleIdx="11" presStyleCnt="16"/>
      <dgm:spPr/>
    </dgm:pt>
    <dgm:pt modelId="{41463949-3E9E-474C-87B1-1FF79AFFD5BF}" type="pres">
      <dgm:prSet presAssocID="{77973E9E-7793-44F4-8F2D-BD2615D132C0}" presName="horz1" presStyleCnt="0"/>
      <dgm:spPr/>
    </dgm:pt>
    <dgm:pt modelId="{BDB4F9D9-27B7-453D-8EF2-28B9BE4A5F2D}" type="pres">
      <dgm:prSet presAssocID="{77973E9E-7793-44F4-8F2D-BD2615D132C0}" presName="tx1" presStyleLbl="revTx" presStyleIdx="11" presStyleCnt="16"/>
      <dgm:spPr/>
    </dgm:pt>
    <dgm:pt modelId="{B3B2FAC8-8DAA-413F-9D1F-3FEF9817499B}" type="pres">
      <dgm:prSet presAssocID="{77973E9E-7793-44F4-8F2D-BD2615D132C0}" presName="vert1" presStyleCnt="0"/>
      <dgm:spPr/>
    </dgm:pt>
    <dgm:pt modelId="{9C7AC630-4019-4790-9DAB-693A10A8644A}" type="pres">
      <dgm:prSet presAssocID="{F911F8D1-C769-4D71-A57E-14A9F21ADED8}" presName="thickLine" presStyleLbl="alignNode1" presStyleIdx="12" presStyleCnt="16"/>
      <dgm:spPr/>
    </dgm:pt>
    <dgm:pt modelId="{56980B6F-7852-4F77-BC62-7A8583EA9A74}" type="pres">
      <dgm:prSet presAssocID="{F911F8D1-C769-4D71-A57E-14A9F21ADED8}" presName="horz1" presStyleCnt="0"/>
      <dgm:spPr/>
    </dgm:pt>
    <dgm:pt modelId="{A2E9A839-FBE7-48F6-AB04-88DE8988A52F}" type="pres">
      <dgm:prSet presAssocID="{F911F8D1-C769-4D71-A57E-14A9F21ADED8}" presName="tx1" presStyleLbl="revTx" presStyleIdx="12" presStyleCnt="16"/>
      <dgm:spPr/>
    </dgm:pt>
    <dgm:pt modelId="{90A3DC6F-180B-4ECF-B85C-7FE6BC0E43C0}" type="pres">
      <dgm:prSet presAssocID="{F911F8D1-C769-4D71-A57E-14A9F21ADED8}" presName="vert1" presStyleCnt="0"/>
      <dgm:spPr/>
    </dgm:pt>
    <dgm:pt modelId="{613EB996-4D49-4BA3-A212-2C2BBC78B0BF}" type="pres">
      <dgm:prSet presAssocID="{72BA4928-DEAF-4563-A9E1-1F2688A84A4B}" presName="thickLine" presStyleLbl="alignNode1" presStyleIdx="13" presStyleCnt="16"/>
      <dgm:spPr/>
    </dgm:pt>
    <dgm:pt modelId="{1B0C3501-FDF8-4DE1-8348-2F38660F08B0}" type="pres">
      <dgm:prSet presAssocID="{72BA4928-DEAF-4563-A9E1-1F2688A84A4B}" presName="horz1" presStyleCnt="0"/>
      <dgm:spPr/>
    </dgm:pt>
    <dgm:pt modelId="{F7552D76-210D-4D84-8B98-9D5A9E7D9132}" type="pres">
      <dgm:prSet presAssocID="{72BA4928-DEAF-4563-A9E1-1F2688A84A4B}" presName="tx1" presStyleLbl="revTx" presStyleIdx="13" presStyleCnt="16"/>
      <dgm:spPr/>
    </dgm:pt>
    <dgm:pt modelId="{F72FFB07-1801-429A-8473-261256ECA4C9}" type="pres">
      <dgm:prSet presAssocID="{72BA4928-DEAF-4563-A9E1-1F2688A84A4B}" presName="vert1" presStyleCnt="0"/>
      <dgm:spPr/>
    </dgm:pt>
    <dgm:pt modelId="{5358F1E1-36D1-4D98-8C69-3AF4BCAFAC42}" type="pres">
      <dgm:prSet presAssocID="{0140F0AB-2C46-4572-9B43-86D186C9B156}" presName="thickLine" presStyleLbl="alignNode1" presStyleIdx="14" presStyleCnt="16"/>
      <dgm:spPr/>
    </dgm:pt>
    <dgm:pt modelId="{E98563EC-33AC-45AC-B6F6-B72EA3A54B79}" type="pres">
      <dgm:prSet presAssocID="{0140F0AB-2C46-4572-9B43-86D186C9B156}" presName="horz1" presStyleCnt="0"/>
      <dgm:spPr/>
    </dgm:pt>
    <dgm:pt modelId="{A010FC7E-F94F-444F-BFD7-4C2FD9216685}" type="pres">
      <dgm:prSet presAssocID="{0140F0AB-2C46-4572-9B43-86D186C9B156}" presName="tx1" presStyleLbl="revTx" presStyleIdx="14" presStyleCnt="16"/>
      <dgm:spPr/>
    </dgm:pt>
    <dgm:pt modelId="{217A4515-DC8B-498A-9C5E-D51B1AB2738D}" type="pres">
      <dgm:prSet presAssocID="{0140F0AB-2C46-4572-9B43-86D186C9B156}" presName="vert1" presStyleCnt="0"/>
      <dgm:spPr/>
    </dgm:pt>
    <dgm:pt modelId="{404B2F82-E563-4E16-82A8-F61B376C0397}" type="pres">
      <dgm:prSet presAssocID="{BE92D378-4769-43E1-ADD1-E32506FD623A}" presName="thickLine" presStyleLbl="alignNode1" presStyleIdx="15" presStyleCnt="16"/>
      <dgm:spPr/>
    </dgm:pt>
    <dgm:pt modelId="{73B87984-ECBF-4F90-AB27-AA96B4B84EE4}" type="pres">
      <dgm:prSet presAssocID="{BE92D378-4769-43E1-ADD1-E32506FD623A}" presName="horz1" presStyleCnt="0"/>
      <dgm:spPr/>
    </dgm:pt>
    <dgm:pt modelId="{1E1E0EB2-A587-4A85-88C4-B829300AE759}" type="pres">
      <dgm:prSet presAssocID="{BE92D378-4769-43E1-ADD1-E32506FD623A}" presName="tx1" presStyleLbl="revTx" presStyleIdx="15" presStyleCnt="16"/>
      <dgm:spPr/>
    </dgm:pt>
    <dgm:pt modelId="{01B0A271-4645-4EB2-AB54-8F3D41F23DF9}" type="pres">
      <dgm:prSet presAssocID="{BE92D378-4769-43E1-ADD1-E32506FD623A}" presName="vert1" presStyleCnt="0"/>
      <dgm:spPr/>
    </dgm:pt>
  </dgm:ptLst>
  <dgm:cxnLst>
    <dgm:cxn modelId="{A78BEF04-F64C-4077-8400-B7E507C8C723}" srcId="{D8EA1AAB-E4B8-4198-BB5F-273BFB6691DA}" destId="{77973E9E-7793-44F4-8F2D-BD2615D132C0}" srcOrd="11" destOrd="0" parTransId="{7C83D4F4-2A1C-4127-9299-68A014D383D3}" sibTransId="{A305856D-E8AF-4636-B9BC-2BBD3078689A}"/>
    <dgm:cxn modelId="{91EDBC05-BA57-461F-9B01-CD64D90F19E9}" srcId="{D8EA1AAB-E4B8-4198-BB5F-273BFB6691DA}" destId="{BE92D378-4769-43E1-ADD1-E32506FD623A}" srcOrd="15" destOrd="0" parTransId="{E84DD367-AAD2-42DA-85DA-B860EB73F64A}" sibTransId="{35A4364D-91A4-4547-B8E3-11E17EE87AE6}"/>
    <dgm:cxn modelId="{2E871F09-9191-4083-A860-9768EAA447F4}" srcId="{D8EA1AAB-E4B8-4198-BB5F-273BFB6691DA}" destId="{72BA4928-DEAF-4563-A9E1-1F2688A84A4B}" srcOrd="13" destOrd="0" parTransId="{B6F57FC9-A84E-4DFA-8F61-2AB638B4C5F6}" sibTransId="{CED33BF4-5121-47B9-AC72-D03C7B4B71E9}"/>
    <dgm:cxn modelId="{C6711E0D-59FD-4D30-AB9D-68146CDFD5C5}" type="presOf" srcId="{BE92D378-4769-43E1-ADD1-E32506FD623A}" destId="{1E1E0EB2-A587-4A85-88C4-B829300AE759}" srcOrd="0" destOrd="0" presId="urn:microsoft.com/office/officeart/2008/layout/LinedList"/>
    <dgm:cxn modelId="{2136BE17-4A95-428A-A2E5-4E0D68E2E754}" srcId="{D8EA1AAB-E4B8-4198-BB5F-273BFB6691DA}" destId="{25C97BDC-2C04-473C-8C4C-848E794E468D}" srcOrd="0" destOrd="0" parTransId="{C295C181-C5AE-472D-962A-627651731D40}" sibTransId="{CC59D9E9-6371-41C9-8D94-6BE148FA9F26}"/>
    <dgm:cxn modelId="{DE1ABA19-2B2A-4495-902D-8FB269718BF6}" type="presOf" srcId="{274E68D2-700B-4989-A8B2-7F8F8CDA4EFE}" destId="{D65C8E48-B7B0-4FD5-8EFB-6B76395EE550}" srcOrd="0" destOrd="0" presId="urn:microsoft.com/office/officeart/2008/layout/LinedList"/>
    <dgm:cxn modelId="{44448E1E-DC9D-45A2-98DB-216978CBCD50}" srcId="{D8EA1AAB-E4B8-4198-BB5F-273BFB6691DA}" destId="{9276EA92-DBEB-4CE8-AFC0-C19EEB2F3A82}" srcOrd="2" destOrd="0" parTransId="{34052C3D-24DC-4A5D-8E17-3E0EDC2ED893}" sibTransId="{A1DC5F01-D335-45D4-92E9-9BB368ADB88A}"/>
    <dgm:cxn modelId="{064CB922-5D13-4ADC-AB02-7032AF52A993}" srcId="{D8EA1AAB-E4B8-4198-BB5F-273BFB6691DA}" destId="{F911F8D1-C769-4D71-A57E-14A9F21ADED8}" srcOrd="12" destOrd="0" parTransId="{2CCFC64C-6A0E-4CE4-B9A0-5553BB676BB8}" sibTransId="{0E301CCE-CC9D-4FDC-BC72-BAA3A9174C5C}"/>
    <dgm:cxn modelId="{B6B6292E-CF85-4E96-B143-CE6934722FCD}" srcId="{D8EA1AAB-E4B8-4198-BB5F-273BFB6691DA}" destId="{274E68D2-700B-4989-A8B2-7F8F8CDA4EFE}" srcOrd="6" destOrd="0" parTransId="{F81C778C-F6C7-493C-82FB-F5AC990ABFA8}" sibTransId="{42057578-1F1F-4A44-8C87-278D63D0E11C}"/>
    <dgm:cxn modelId="{8EAC0038-BE58-4F7F-AEF3-E86F6022D2FE}" srcId="{D8EA1AAB-E4B8-4198-BB5F-273BFB6691DA}" destId="{AD2DDB92-6B83-4A05-A520-8CFFBCB65893}" srcOrd="10" destOrd="0" parTransId="{20B357E8-0CBE-49EE-A076-C4BE78B498B5}" sibTransId="{7CBFD3C5-E719-4AAB-A6D7-2DB23B2BF327}"/>
    <dgm:cxn modelId="{6F0FE55C-A8E9-4CA2-B507-8762EB3550B8}" srcId="{D8EA1AAB-E4B8-4198-BB5F-273BFB6691DA}" destId="{76112547-5DC8-40BF-9D49-51B945204A2A}" srcOrd="4" destOrd="0" parTransId="{7B74208B-77D5-4A2D-BD02-C641E75F74A0}" sibTransId="{B0457EC1-837F-4BF0-B36A-CD158CFC0088}"/>
    <dgm:cxn modelId="{EDD84C56-1720-4111-A481-8BDFE4FAFA6C}" type="presOf" srcId="{99CD8B1A-A1F5-4220-952A-23D9BE9FB92A}" destId="{7C8B6EEE-CD12-4CF0-8895-B54B0779A7B9}" srcOrd="0" destOrd="0" presId="urn:microsoft.com/office/officeart/2008/layout/LinedList"/>
    <dgm:cxn modelId="{23E0CC77-B74B-4853-8398-FE414D234D23}" srcId="{D8EA1AAB-E4B8-4198-BB5F-273BFB6691DA}" destId="{99CD8B1A-A1F5-4220-952A-23D9BE9FB92A}" srcOrd="9" destOrd="0" parTransId="{7F03644D-6E6D-4A2C-99C5-87D0E58C1DFE}" sibTransId="{E118BFBE-19C2-4C8A-99FF-3ABFB360438A}"/>
    <dgm:cxn modelId="{613B2680-CC5F-411D-BE44-0BE8C81D5C47}" type="presOf" srcId="{77973E9E-7793-44F4-8F2D-BD2615D132C0}" destId="{BDB4F9D9-27B7-453D-8EF2-28B9BE4A5F2D}" srcOrd="0" destOrd="0" presId="urn:microsoft.com/office/officeart/2008/layout/LinedList"/>
    <dgm:cxn modelId="{517CE688-9BDF-4F7A-9691-D1A6B04EC310}" type="presOf" srcId="{F911F8D1-C769-4D71-A57E-14A9F21ADED8}" destId="{A2E9A839-FBE7-48F6-AB04-88DE8988A52F}" srcOrd="0" destOrd="0" presId="urn:microsoft.com/office/officeart/2008/layout/LinedList"/>
    <dgm:cxn modelId="{F74C2689-F691-4BD6-B57C-7164AD05EA39}" type="presOf" srcId="{AD2DDB92-6B83-4A05-A520-8CFFBCB65893}" destId="{1549F471-5896-4D08-ACCB-A90C92276EFA}" srcOrd="0" destOrd="0" presId="urn:microsoft.com/office/officeart/2008/layout/LinedList"/>
    <dgm:cxn modelId="{4C3CB98A-0337-4670-B9B5-1F253CEF3E81}" type="presOf" srcId="{0140F0AB-2C46-4572-9B43-86D186C9B156}" destId="{A010FC7E-F94F-444F-BFD7-4C2FD9216685}" srcOrd="0" destOrd="0" presId="urn:microsoft.com/office/officeart/2008/layout/LinedList"/>
    <dgm:cxn modelId="{AFAABC8C-F064-41BC-AA72-203120A3EB2F}" srcId="{D8EA1AAB-E4B8-4198-BB5F-273BFB6691DA}" destId="{64D593BA-B47C-4E19-8466-2C5768E5CBCB}" srcOrd="7" destOrd="0" parTransId="{6291C8D0-55E1-4980-AA94-047513F3C37C}" sibTransId="{B5D76599-8D59-41D9-807B-E1D8DA4F9EA8}"/>
    <dgm:cxn modelId="{33C7619C-A98A-4A28-8871-CC01739B104B}" srcId="{D8EA1AAB-E4B8-4198-BB5F-273BFB6691DA}" destId="{27454BD1-91AA-4AA8-AA2E-6F11AEB8E192}" srcOrd="5" destOrd="0" parTransId="{701D13D1-7EE8-46FF-8440-F079FA34F6E3}" sibTransId="{71BE5E7E-74F1-4590-992F-30808AD48975}"/>
    <dgm:cxn modelId="{B1A2AD9C-07DB-4497-B2EC-42CFE1CEBA01}" srcId="{D8EA1AAB-E4B8-4198-BB5F-273BFB6691DA}" destId="{0140F0AB-2C46-4572-9B43-86D186C9B156}" srcOrd="14" destOrd="0" parTransId="{5B1F6969-2074-4EB4-9539-03C77D930A68}" sibTransId="{70E0655C-7B82-4AB6-8928-9B7EFF008B28}"/>
    <dgm:cxn modelId="{0AF24D9D-4720-4AAF-A1F8-3C3284CB36EF}" type="presOf" srcId="{EF097BCB-36EC-41CF-876F-B736F032AFF1}" destId="{8D027F16-B3F0-426F-B7D6-24A089C78190}" srcOrd="0" destOrd="0" presId="urn:microsoft.com/office/officeart/2008/layout/LinedList"/>
    <dgm:cxn modelId="{6554E6A2-1190-453C-91F9-DD945835759F}" type="presOf" srcId="{25C97BDC-2C04-473C-8C4C-848E794E468D}" destId="{E0722626-0EE8-4768-902B-B1504B067FA7}" srcOrd="0" destOrd="0" presId="urn:microsoft.com/office/officeart/2008/layout/LinedList"/>
    <dgm:cxn modelId="{6F3FFAA2-AE84-44F2-B2C6-C3A0FE41E697}" srcId="{D8EA1AAB-E4B8-4198-BB5F-273BFB6691DA}" destId="{EF097BCB-36EC-41CF-876F-B736F032AFF1}" srcOrd="8" destOrd="0" parTransId="{B73AE8C6-22F1-466D-8F41-D8504798DE5D}" sibTransId="{5193FBA1-A933-4F42-B026-4BF367AD3DFD}"/>
    <dgm:cxn modelId="{76DFDBA3-1810-4415-9818-30E34B1750C6}" type="presOf" srcId="{FD0DFB0F-5F6F-4300-B2B2-C1BC9066DC09}" destId="{153A194B-D6E3-4050-884F-6EE54EDC3CE4}" srcOrd="0" destOrd="0" presId="urn:microsoft.com/office/officeart/2008/layout/LinedList"/>
    <dgm:cxn modelId="{17AD36A7-5CEA-456C-BFE6-135472E77FCA}" srcId="{D8EA1AAB-E4B8-4198-BB5F-273BFB6691DA}" destId="{9C4C0F87-4FE0-49AA-9C98-ED8918F6D676}" srcOrd="3" destOrd="0" parTransId="{2AB0B1ED-254A-4FD6-AD94-77EBB4118F27}" sibTransId="{C9FB6358-D707-40DD-955B-1E03437FB13E}"/>
    <dgm:cxn modelId="{736A98AB-7C62-4E07-AA63-BA7696DC5B34}" type="presOf" srcId="{27454BD1-91AA-4AA8-AA2E-6F11AEB8E192}" destId="{6FA362A1-81DD-418E-B8ED-1D04AE306014}" srcOrd="0" destOrd="0" presId="urn:microsoft.com/office/officeart/2008/layout/LinedList"/>
    <dgm:cxn modelId="{47B956AE-3D3C-42A1-A658-01FEFAFD790D}" srcId="{D8EA1AAB-E4B8-4198-BB5F-273BFB6691DA}" destId="{FD0DFB0F-5F6F-4300-B2B2-C1BC9066DC09}" srcOrd="1" destOrd="0" parTransId="{8604E778-170D-43BE-B20C-764A726F1DE0}" sibTransId="{7140A2F6-3857-4206-A00B-FEF8384DE9BB}"/>
    <dgm:cxn modelId="{AF8DEFBD-7DD4-42AF-AB4A-7430839D911B}" type="presOf" srcId="{64D593BA-B47C-4E19-8466-2C5768E5CBCB}" destId="{86549348-CA24-48AC-B29C-8137E861EFEA}" srcOrd="0" destOrd="0" presId="urn:microsoft.com/office/officeart/2008/layout/LinedList"/>
    <dgm:cxn modelId="{A7C3A0CD-05F2-44A2-BF2F-DB9BEB196DA3}" type="presOf" srcId="{9276EA92-DBEB-4CE8-AFC0-C19EEB2F3A82}" destId="{2BBB43FA-FFEC-4B90-A9BC-27C3F3B8EFC1}" srcOrd="0" destOrd="0" presId="urn:microsoft.com/office/officeart/2008/layout/LinedList"/>
    <dgm:cxn modelId="{9D765AE8-5123-4F1B-A7DE-754696B29DB7}" type="presOf" srcId="{76112547-5DC8-40BF-9D49-51B945204A2A}" destId="{8E8954E0-A596-44EE-B78F-50F28AF9B56D}" srcOrd="0" destOrd="0" presId="urn:microsoft.com/office/officeart/2008/layout/LinedList"/>
    <dgm:cxn modelId="{D444F0EA-AB08-4716-B9B4-8AB51BB16285}" type="presOf" srcId="{72BA4928-DEAF-4563-A9E1-1F2688A84A4B}" destId="{F7552D76-210D-4D84-8B98-9D5A9E7D9132}" srcOrd="0" destOrd="0" presId="urn:microsoft.com/office/officeart/2008/layout/LinedList"/>
    <dgm:cxn modelId="{9397A7EC-CACC-42EE-9D29-D47D88667DA3}" type="presOf" srcId="{9C4C0F87-4FE0-49AA-9C98-ED8918F6D676}" destId="{C44A59CD-432B-4FA0-99F9-BF8069178F80}" srcOrd="0" destOrd="0" presId="urn:microsoft.com/office/officeart/2008/layout/LinedList"/>
    <dgm:cxn modelId="{01CFE4F2-FC72-4BEC-9EAA-6A4B0AF920D1}" type="presOf" srcId="{D8EA1AAB-E4B8-4198-BB5F-273BFB6691DA}" destId="{7B71771F-FD3E-405B-922E-8958C5BBFA8D}" srcOrd="0" destOrd="0" presId="urn:microsoft.com/office/officeart/2008/layout/LinedList"/>
    <dgm:cxn modelId="{33D07B1A-A453-4610-873E-C38AB3763D52}" type="presParOf" srcId="{7B71771F-FD3E-405B-922E-8958C5BBFA8D}" destId="{BC9D7A74-8F0B-49F8-BDE2-610C7E2FA9F6}" srcOrd="0" destOrd="0" presId="urn:microsoft.com/office/officeart/2008/layout/LinedList"/>
    <dgm:cxn modelId="{514F6029-FAC7-4CEF-A6D5-222A69C7F958}" type="presParOf" srcId="{7B71771F-FD3E-405B-922E-8958C5BBFA8D}" destId="{95969BBF-97A5-4A21-A9C0-FF3273A5FB93}" srcOrd="1" destOrd="0" presId="urn:microsoft.com/office/officeart/2008/layout/LinedList"/>
    <dgm:cxn modelId="{8F1928F0-0A81-4F68-AC0D-324DBA70684D}" type="presParOf" srcId="{95969BBF-97A5-4A21-A9C0-FF3273A5FB93}" destId="{E0722626-0EE8-4768-902B-B1504B067FA7}" srcOrd="0" destOrd="0" presId="urn:microsoft.com/office/officeart/2008/layout/LinedList"/>
    <dgm:cxn modelId="{75A77087-123F-4CC1-B11E-D00BFF93495E}" type="presParOf" srcId="{95969BBF-97A5-4A21-A9C0-FF3273A5FB93}" destId="{EE2B0D47-8A10-4B8E-B57E-39EDEA67520E}" srcOrd="1" destOrd="0" presId="urn:microsoft.com/office/officeart/2008/layout/LinedList"/>
    <dgm:cxn modelId="{9C8B6BAC-6F0A-4559-A4C5-905BCA4AC511}" type="presParOf" srcId="{7B71771F-FD3E-405B-922E-8958C5BBFA8D}" destId="{9D343D98-D40E-443D-BD34-CFAEAB809FCF}" srcOrd="2" destOrd="0" presId="urn:microsoft.com/office/officeart/2008/layout/LinedList"/>
    <dgm:cxn modelId="{1A58C8D3-07AF-4A7B-AFC3-AC635AA160C1}" type="presParOf" srcId="{7B71771F-FD3E-405B-922E-8958C5BBFA8D}" destId="{7AA77176-A5B7-4E79-A39B-E4434FBEC3D1}" srcOrd="3" destOrd="0" presId="urn:microsoft.com/office/officeart/2008/layout/LinedList"/>
    <dgm:cxn modelId="{B4A610E2-EFE1-4EFC-9582-C509FF74F6A8}" type="presParOf" srcId="{7AA77176-A5B7-4E79-A39B-E4434FBEC3D1}" destId="{153A194B-D6E3-4050-884F-6EE54EDC3CE4}" srcOrd="0" destOrd="0" presId="urn:microsoft.com/office/officeart/2008/layout/LinedList"/>
    <dgm:cxn modelId="{778381FD-E5CB-4852-9FC4-0D12958555A6}" type="presParOf" srcId="{7AA77176-A5B7-4E79-A39B-E4434FBEC3D1}" destId="{0984F01A-6758-4709-8006-BE2E79C60A56}" srcOrd="1" destOrd="0" presId="urn:microsoft.com/office/officeart/2008/layout/LinedList"/>
    <dgm:cxn modelId="{CEDCBDC5-1DBE-406C-A7E6-E66760F39667}" type="presParOf" srcId="{7B71771F-FD3E-405B-922E-8958C5BBFA8D}" destId="{9BC5801A-3E6A-43CC-BA71-97905AFB7CEA}" srcOrd="4" destOrd="0" presId="urn:microsoft.com/office/officeart/2008/layout/LinedList"/>
    <dgm:cxn modelId="{F44DE1E6-62FE-4BF7-84E0-51800AC7A161}" type="presParOf" srcId="{7B71771F-FD3E-405B-922E-8958C5BBFA8D}" destId="{763CC035-0F64-48ED-B19C-B1BC424C55D8}" srcOrd="5" destOrd="0" presId="urn:microsoft.com/office/officeart/2008/layout/LinedList"/>
    <dgm:cxn modelId="{C81F2AB7-94CB-4876-BBCD-63ED5F7457AC}" type="presParOf" srcId="{763CC035-0F64-48ED-B19C-B1BC424C55D8}" destId="{2BBB43FA-FFEC-4B90-A9BC-27C3F3B8EFC1}" srcOrd="0" destOrd="0" presId="urn:microsoft.com/office/officeart/2008/layout/LinedList"/>
    <dgm:cxn modelId="{085DF1CC-88C6-40A3-8866-CA0315F3C8E4}" type="presParOf" srcId="{763CC035-0F64-48ED-B19C-B1BC424C55D8}" destId="{233B823A-58C6-47BE-99F8-80B615F40058}" srcOrd="1" destOrd="0" presId="urn:microsoft.com/office/officeart/2008/layout/LinedList"/>
    <dgm:cxn modelId="{00EF1219-A64D-4427-8765-AAE13D097DFA}" type="presParOf" srcId="{7B71771F-FD3E-405B-922E-8958C5BBFA8D}" destId="{E26A5655-FF9B-40A6-8EFE-5D2FE17D22EA}" srcOrd="6" destOrd="0" presId="urn:microsoft.com/office/officeart/2008/layout/LinedList"/>
    <dgm:cxn modelId="{6D3CA779-6B4D-4FE6-B747-ACB2EBB1DBA4}" type="presParOf" srcId="{7B71771F-FD3E-405B-922E-8958C5BBFA8D}" destId="{4040C36E-FBF0-4C40-BA88-FCB33A16EEF7}" srcOrd="7" destOrd="0" presId="urn:microsoft.com/office/officeart/2008/layout/LinedList"/>
    <dgm:cxn modelId="{41A65EFD-7A34-4B1F-9727-B3846F0BE9F3}" type="presParOf" srcId="{4040C36E-FBF0-4C40-BA88-FCB33A16EEF7}" destId="{C44A59CD-432B-4FA0-99F9-BF8069178F80}" srcOrd="0" destOrd="0" presId="urn:microsoft.com/office/officeart/2008/layout/LinedList"/>
    <dgm:cxn modelId="{AC5B73D1-D87C-4045-8240-BF86A15CF540}" type="presParOf" srcId="{4040C36E-FBF0-4C40-BA88-FCB33A16EEF7}" destId="{3D8C27B4-7E85-49A0-BF04-37C790A68828}" srcOrd="1" destOrd="0" presId="urn:microsoft.com/office/officeart/2008/layout/LinedList"/>
    <dgm:cxn modelId="{2F45DCB2-4216-4199-A990-83779A399479}" type="presParOf" srcId="{7B71771F-FD3E-405B-922E-8958C5BBFA8D}" destId="{B18D1764-265E-48DF-8715-BA456780D2C0}" srcOrd="8" destOrd="0" presId="urn:microsoft.com/office/officeart/2008/layout/LinedList"/>
    <dgm:cxn modelId="{E0AB4A60-2BF4-4C84-97C8-BB660B348601}" type="presParOf" srcId="{7B71771F-FD3E-405B-922E-8958C5BBFA8D}" destId="{6D490CA3-F072-409C-B0B0-D78BB51920D6}" srcOrd="9" destOrd="0" presId="urn:microsoft.com/office/officeart/2008/layout/LinedList"/>
    <dgm:cxn modelId="{D0FA50F4-F811-4BD5-A3AC-B594677CDFA4}" type="presParOf" srcId="{6D490CA3-F072-409C-B0B0-D78BB51920D6}" destId="{8E8954E0-A596-44EE-B78F-50F28AF9B56D}" srcOrd="0" destOrd="0" presId="urn:microsoft.com/office/officeart/2008/layout/LinedList"/>
    <dgm:cxn modelId="{6D0911B9-158A-44A7-AF46-2B72EAC0864F}" type="presParOf" srcId="{6D490CA3-F072-409C-B0B0-D78BB51920D6}" destId="{AAC994E4-FD71-47A2-A929-31F62EAEA50C}" srcOrd="1" destOrd="0" presId="urn:microsoft.com/office/officeart/2008/layout/LinedList"/>
    <dgm:cxn modelId="{244BCD46-DE5B-4D91-8037-B29C03C99AB1}" type="presParOf" srcId="{7B71771F-FD3E-405B-922E-8958C5BBFA8D}" destId="{3CC0D4A8-957E-4ADA-B250-6A946F85E154}" srcOrd="10" destOrd="0" presId="urn:microsoft.com/office/officeart/2008/layout/LinedList"/>
    <dgm:cxn modelId="{92D19920-E38E-43D6-8C17-B710DFBA6615}" type="presParOf" srcId="{7B71771F-FD3E-405B-922E-8958C5BBFA8D}" destId="{C8296825-90BD-49FE-A8E2-2AEC2A948BF6}" srcOrd="11" destOrd="0" presId="urn:microsoft.com/office/officeart/2008/layout/LinedList"/>
    <dgm:cxn modelId="{579B6648-E9B8-4842-BD35-FB34AA60EE43}" type="presParOf" srcId="{C8296825-90BD-49FE-A8E2-2AEC2A948BF6}" destId="{6FA362A1-81DD-418E-B8ED-1D04AE306014}" srcOrd="0" destOrd="0" presId="urn:microsoft.com/office/officeart/2008/layout/LinedList"/>
    <dgm:cxn modelId="{6AB5437C-7976-48A4-9667-C3AFD9524811}" type="presParOf" srcId="{C8296825-90BD-49FE-A8E2-2AEC2A948BF6}" destId="{927C2377-6D33-404B-B23B-670A20497156}" srcOrd="1" destOrd="0" presId="urn:microsoft.com/office/officeart/2008/layout/LinedList"/>
    <dgm:cxn modelId="{836B2BEE-A7CE-405A-9814-ACE2D847F7D9}" type="presParOf" srcId="{7B71771F-FD3E-405B-922E-8958C5BBFA8D}" destId="{532B07C5-FC2A-4913-8C0B-177761C74AA3}" srcOrd="12" destOrd="0" presId="urn:microsoft.com/office/officeart/2008/layout/LinedList"/>
    <dgm:cxn modelId="{B1B990F1-EC52-4C3E-AE1F-24DE81ECD7CB}" type="presParOf" srcId="{7B71771F-FD3E-405B-922E-8958C5BBFA8D}" destId="{AD7CBB97-4C6E-41E3-86F9-6A3AC153A65D}" srcOrd="13" destOrd="0" presId="urn:microsoft.com/office/officeart/2008/layout/LinedList"/>
    <dgm:cxn modelId="{B2868D55-CD32-4437-B2B0-C559FAF72AC9}" type="presParOf" srcId="{AD7CBB97-4C6E-41E3-86F9-6A3AC153A65D}" destId="{D65C8E48-B7B0-4FD5-8EFB-6B76395EE550}" srcOrd="0" destOrd="0" presId="urn:microsoft.com/office/officeart/2008/layout/LinedList"/>
    <dgm:cxn modelId="{59BCD462-2092-4A26-B6A0-285BA3C54D24}" type="presParOf" srcId="{AD7CBB97-4C6E-41E3-86F9-6A3AC153A65D}" destId="{B37CCF8E-E08E-4418-A211-6AC7153357CA}" srcOrd="1" destOrd="0" presId="urn:microsoft.com/office/officeart/2008/layout/LinedList"/>
    <dgm:cxn modelId="{36C5864A-1AA6-4C22-8F91-443B88A184B9}" type="presParOf" srcId="{7B71771F-FD3E-405B-922E-8958C5BBFA8D}" destId="{6A5D806B-3A31-43A8-92A9-00BBD76FBDCE}" srcOrd="14" destOrd="0" presId="urn:microsoft.com/office/officeart/2008/layout/LinedList"/>
    <dgm:cxn modelId="{A8E31393-2FD9-4357-A0DC-7AD877C7B7EC}" type="presParOf" srcId="{7B71771F-FD3E-405B-922E-8958C5BBFA8D}" destId="{34E793AA-2AB5-4AFE-9781-CDD4A624C0B3}" srcOrd="15" destOrd="0" presId="urn:microsoft.com/office/officeart/2008/layout/LinedList"/>
    <dgm:cxn modelId="{EA6C6034-EE2F-4FF4-9A09-CDB0D110D0E5}" type="presParOf" srcId="{34E793AA-2AB5-4AFE-9781-CDD4A624C0B3}" destId="{86549348-CA24-48AC-B29C-8137E861EFEA}" srcOrd="0" destOrd="0" presId="urn:microsoft.com/office/officeart/2008/layout/LinedList"/>
    <dgm:cxn modelId="{72CBC6EA-CC89-445C-9F36-626CA6942EF7}" type="presParOf" srcId="{34E793AA-2AB5-4AFE-9781-CDD4A624C0B3}" destId="{16C0BA9C-4015-488B-9070-D856FCBB1BF5}" srcOrd="1" destOrd="0" presId="urn:microsoft.com/office/officeart/2008/layout/LinedList"/>
    <dgm:cxn modelId="{DD718188-6BCE-4169-BAA8-0B11431BF3E7}" type="presParOf" srcId="{7B71771F-FD3E-405B-922E-8958C5BBFA8D}" destId="{5A4F17B8-C9D5-4E30-8BFA-945B88CB68B3}" srcOrd="16" destOrd="0" presId="urn:microsoft.com/office/officeart/2008/layout/LinedList"/>
    <dgm:cxn modelId="{985B1EBD-1BAF-4435-88FA-E46B9FFD638B}" type="presParOf" srcId="{7B71771F-FD3E-405B-922E-8958C5BBFA8D}" destId="{FDFACD4C-EF23-4BCC-B3E6-FF8DC4107EA4}" srcOrd="17" destOrd="0" presId="urn:microsoft.com/office/officeart/2008/layout/LinedList"/>
    <dgm:cxn modelId="{E1801E8A-3FC0-4B4D-A3DF-F4491F847666}" type="presParOf" srcId="{FDFACD4C-EF23-4BCC-B3E6-FF8DC4107EA4}" destId="{8D027F16-B3F0-426F-B7D6-24A089C78190}" srcOrd="0" destOrd="0" presId="urn:microsoft.com/office/officeart/2008/layout/LinedList"/>
    <dgm:cxn modelId="{67E7A9E3-D433-46CF-A528-0ABD29C08F86}" type="presParOf" srcId="{FDFACD4C-EF23-4BCC-B3E6-FF8DC4107EA4}" destId="{AA4F91E2-6278-44B6-AC44-8D5C0B862A50}" srcOrd="1" destOrd="0" presId="urn:microsoft.com/office/officeart/2008/layout/LinedList"/>
    <dgm:cxn modelId="{AF9691C5-5FF1-41BE-9876-BCADC2DAD405}" type="presParOf" srcId="{7B71771F-FD3E-405B-922E-8958C5BBFA8D}" destId="{545D72F2-CAD9-42E9-B314-1E772FCDDDE0}" srcOrd="18" destOrd="0" presId="urn:microsoft.com/office/officeart/2008/layout/LinedList"/>
    <dgm:cxn modelId="{38883AA2-50C2-4372-9555-F64A98B96152}" type="presParOf" srcId="{7B71771F-FD3E-405B-922E-8958C5BBFA8D}" destId="{728A783A-78EE-4406-BFA2-13A6DBD30FE4}" srcOrd="19" destOrd="0" presId="urn:microsoft.com/office/officeart/2008/layout/LinedList"/>
    <dgm:cxn modelId="{08E21909-829E-4EB9-B7EC-609A91743AFB}" type="presParOf" srcId="{728A783A-78EE-4406-BFA2-13A6DBD30FE4}" destId="{7C8B6EEE-CD12-4CF0-8895-B54B0779A7B9}" srcOrd="0" destOrd="0" presId="urn:microsoft.com/office/officeart/2008/layout/LinedList"/>
    <dgm:cxn modelId="{1F2803BF-3476-4D65-A436-4DC1C918185E}" type="presParOf" srcId="{728A783A-78EE-4406-BFA2-13A6DBD30FE4}" destId="{A3366B87-1014-461C-AFC1-DD0E40BD94B0}" srcOrd="1" destOrd="0" presId="urn:microsoft.com/office/officeart/2008/layout/LinedList"/>
    <dgm:cxn modelId="{89662A1D-A272-46A1-9455-7868DAC37885}" type="presParOf" srcId="{7B71771F-FD3E-405B-922E-8958C5BBFA8D}" destId="{792EF561-A355-43AE-AF24-6A79DB252E31}" srcOrd="20" destOrd="0" presId="urn:microsoft.com/office/officeart/2008/layout/LinedList"/>
    <dgm:cxn modelId="{2DF8EB9E-508E-4002-A6E3-881F594D588B}" type="presParOf" srcId="{7B71771F-FD3E-405B-922E-8958C5BBFA8D}" destId="{9BF753D5-1FB2-4BA9-8FB1-815C909D7A59}" srcOrd="21" destOrd="0" presId="urn:microsoft.com/office/officeart/2008/layout/LinedList"/>
    <dgm:cxn modelId="{0ED8118C-F0BB-4581-8817-5A92EFFF4461}" type="presParOf" srcId="{9BF753D5-1FB2-4BA9-8FB1-815C909D7A59}" destId="{1549F471-5896-4D08-ACCB-A90C92276EFA}" srcOrd="0" destOrd="0" presId="urn:microsoft.com/office/officeart/2008/layout/LinedList"/>
    <dgm:cxn modelId="{C7393179-0CE0-4863-9BA5-92E853485081}" type="presParOf" srcId="{9BF753D5-1FB2-4BA9-8FB1-815C909D7A59}" destId="{9913808E-A8C1-4E4F-9158-06A77A51FD64}" srcOrd="1" destOrd="0" presId="urn:microsoft.com/office/officeart/2008/layout/LinedList"/>
    <dgm:cxn modelId="{A70DE08C-7845-41EE-B455-F428F84AB6F7}" type="presParOf" srcId="{7B71771F-FD3E-405B-922E-8958C5BBFA8D}" destId="{D9689AB1-6E89-48AB-878D-B656AE0543C0}" srcOrd="22" destOrd="0" presId="urn:microsoft.com/office/officeart/2008/layout/LinedList"/>
    <dgm:cxn modelId="{5AC7B372-7983-4379-A5E5-BEB265E63115}" type="presParOf" srcId="{7B71771F-FD3E-405B-922E-8958C5BBFA8D}" destId="{41463949-3E9E-474C-87B1-1FF79AFFD5BF}" srcOrd="23" destOrd="0" presId="urn:microsoft.com/office/officeart/2008/layout/LinedList"/>
    <dgm:cxn modelId="{48827044-6B80-45A4-A249-0FAB928EE3D6}" type="presParOf" srcId="{41463949-3E9E-474C-87B1-1FF79AFFD5BF}" destId="{BDB4F9D9-27B7-453D-8EF2-28B9BE4A5F2D}" srcOrd="0" destOrd="0" presId="urn:microsoft.com/office/officeart/2008/layout/LinedList"/>
    <dgm:cxn modelId="{7F3B9A0C-0EC7-4C23-99D2-E343B08C9046}" type="presParOf" srcId="{41463949-3E9E-474C-87B1-1FF79AFFD5BF}" destId="{B3B2FAC8-8DAA-413F-9D1F-3FEF9817499B}" srcOrd="1" destOrd="0" presId="urn:microsoft.com/office/officeart/2008/layout/LinedList"/>
    <dgm:cxn modelId="{2981A369-BE39-405A-ABD1-F4BC409C9702}" type="presParOf" srcId="{7B71771F-FD3E-405B-922E-8958C5BBFA8D}" destId="{9C7AC630-4019-4790-9DAB-693A10A8644A}" srcOrd="24" destOrd="0" presId="urn:microsoft.com/office/officeart/2008/layout/LinedList"/>
    <dgm:cxn modelId="{A271DB21-C057-4BC8-AC01-E03FB499A60F}" type="presParOf" srcId="{7B71771F-FD3E-405B-922E-8958C5BBFA8D}" destId="{56980B6F-7852-4F77-BC62-7A8583EA9A74}" srcOrd="25" destOrd="0" presId="urn:microsoft.com/office/officeart/2008/layout/LinedList"/>
    <dgm:cxn modelId="{66F7FA60-8A32-4D71-B939-44C3ACBA9135}" type="presParOf" srcId="{56980B6F-7852-4F77-BC62-7A8583EA9A74}" destId="{A2E9A839-FBE7-48F6-AB04-88DE8988A52F}" srcOrd="0" destOrd="0" presId="urn:microsoft.com/office/officeart/2008/layout/LinedList"/>
    <dgm:cxn modelId="{7CB54A31-D2F2-4DE9-BC0F-4C6A7CA2CA76}" type="presParOf" srcId="{56980B6F-7852-4F77-BC62-7A8583EA9A74}" destId="{90A3DC6F-180B-4ECF-B85C-7FE6BC0E43C0}" srcOrd="1" destOrd="0" presId="urn:microsoft.com/office/officeart/2008/layout/LinedList"/>
    <dgm:cxn modelId="{789DDB2B-FC5C-4939-9909-AEC274B14947}" type="presParOf" srcId="{7B71771F-FD3E-405B-922E-8958C5BBFA8D}" destId="{613EB996-4D49-4BA3-A212-2C2BBC78B0BF}" srcOrd="26" destOrd="0" presId="urn:microsoft.com/office/officeart/2008/layout/LinedList"/>
    <dgm:cxn modelId="{36D82D28-24D9-4AA6-AEA8-2B1B9173293C}" type="presParOf" srcId="{7B71771F-FD3E-405B-922E-8958C5BBFA8D}" destId="{1B0C3501-FDF8-4DE1-8348-2F38660F08B0}" srcOrd="27" destOrd="0" presId="urn:microsoft.com/office/officeart/2008/layout/LinedList"/>
    <dgm:cxn modelId="{B5EFD1ED-0D7F-4D0E-B356-9E7AB7F1227C}" type="presParOf" srcId="{1B0C3501-FDF8-4DE1-8348-2F38660F08B0}" destId="{F7552D76-210D-4D84-8B98-9D5A9E7D9132}" srcOrd="0" destOrd="0" presId="urn:microsoft.com/office/officeart/2008/layout/LinedList"/>
    <dgm:cxn modelId="{59C3363F-0AEC-4C1F-8325-C3D8CD14407F}" type="presParOf" srcId="{1B0C3501-FDF8-4DE1-8348-2F38660F08B0}" destId="{F72FFB07-1801-429A-8473-261256ECA4C9}" srcOrd="1" destOrd="0" presId="urn:microsoft.com/office/officeart/2008/layout/LinedList"/>
    <dgm:cxn modelId="{E0F368E5-95F9-4CAF-8004-402908FE9645}" type="presParOf" srcId="{7B71771F-FD3E-405B-922E-8958C5BBFA8D}" destId="{5358F1E1-36D1-4D98-8C69-3AF4BCAFAC42}" srcOrd="28" destOrd="0" presId="urn:microsoft.com/office/officeart/2008/layout/LinedList"/>
    <dgm:cxn modelId="{7AC2DD55-6D8F-402B-AE39-A7F616B327F2}" type="presParOf" srcId="{7B71771F-FD3E-405B-922E-8958C5BBFA8D}" destId="{E98563EC-33AC-45AC-B6F6-B72EA3A54B79}" srcOrd="29" destOrd="0" presId="urn:microsoft.com/office/officeart/2008/layout/LinedList"/>
    <dgm:cxn modelId="{0434FFA3-25E1-4495-AD6E-5AB0DCF2AE3B}" type="presParOf" srcId="{E98563EC-33AC-45AC-B6F6-B72EA3A54B79}" destId="{A010FC7E-F94F-444F-BFD7-4C2FD9216685}" srcOrd="0" destOrd="0" presId="urn:microsoft.com/office/officeart/2008/layout/LinedList"/>
    <dgm:cxn modelId="{6E53FCFD-22C9-4174-B4E8-F6577A379BE5}" type="presParOf" srcId="{E98563EC-33AC-45AC-B6F6-B72EA3A54B79}" destId="{217A4515-DC8B-498A-9C5E-D51B1AB2738D}" srcOrd="1" destOrd="0" presId="urn:microsoft.com/office/officeart/2008/layout/LinedList"/>
    <dgm:cxn modelId="{BCAB9749-168B-4755-BD5B-658B1782DCA3}" type="presParOf" srcId="{7B71771F-FD3E-405B-922E-8958C5BBFA8D}" destId="{404B2F82-E563-4E16-82A8-F61B376C0397}" srcOrd="30" destOrd="0" presId="urn:microsoft.com/office/officeart/2008/layout/LinedList"/>
    <dgm:cxn modelId="{26AED2F1-D321-493C-BC9C-56452D56CF16}" type="presParOf" srcId="{7B71771F-FD3E-405B-922E-8958C5BBFA8D}" destId="{73B87984-ECBF-4F90-AB27-AA96B4B84EE4}" srcOrd="31" destOrd="0" presId="urn:microsoft.com/office/officeart/2008/layout/LinedList"/>
    <dgm:cxn modelId="{8709D4F9-D00B-4AD4-9A3A-B18AFE5D7B20}" type="presParOf" srcId="{73B87984-ECBF-4F90-AB27-AA96B4B84EE4}" destId="{1E1E0EB2-A587-4A85-88C4-B829300AE759}" srcOrd="0" destOrd="0" presId="urn:microsoft.com/office/officeart/2008/layout/LinedList"/>
    <dgm:cxn modelId="{74DAA1CD-9AA4-466A-B7B1-5552A622C687}" type="presParOf" srcId="{73B87984-ECBF-4F90-AB27-AA96B4B84EE4}" destId="{01B0A271-4645-4EB2-AB54-8F3D41F23DF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D7A74-8F0B-49F8-BDE2-610C7E2FA9F6}">
      <dsp:nvSpPr>
        <dsp:cNvPr id="0" name=""/>
        <dsp:cNvSpPr/>
      </dsp:nvSpPr>
      <dsp:spPr>
        <a:xfrm>
          <a:off x="0" y="0"/>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722626-0EE8-4768-902B-B1504B067FA7}">
      <dsp:nvSpPr>
        <dsp:cNvPr id="0" name=""/>
        <dsp:cNvSpPr/>
      </dsp:nvSpPr>
      <dsp:spPr>
        <a:xfrm>
          <a:off x="0" y="0"/>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6">
                  <a:lumMod val="60000"/>
                  <a:lumOff val="40000"/>
                </a:schemeClr>
              </a:solidFill>
            </a:rPr>
            <a:t>Dublin Mountains Visitor Centre</a:t>
          </a:r>
          <a:endParaRPr lang="en-US" sz="1800" kern="1200" dirty="0">
            <a:solidFill>
              <a:schemeClr val="accent6">
                <a:lumMod val="60000"/>
                <a:lumOff val="40000"/>
              </a:schemeClr>
            </a:solidFill>
          </a:endParaRPr>
        </a:p>
      </dsp:txBody>
      <dsp:txXfrm>
        <a:off x="0" y="0"/>
        <a:ext cx="3830686" cy="282769"/>
      </dsp:txXfrm>
    </dsp:sp>
    <dsp:sp modelId="{9D343D98-D40E-443D-BD34-CFAEAB809FCF}">
      <dsp:nvSpPr>
        <dsp:cNvPr id="0" name=""/>
        <dsp:cNvSpPr/>
      </dsp:nvSpPr>
      <dsp:spPr>
        <a:xfrm>
          <a:off x="0" y="282769"/>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3A194B-D6E3-4050-884F-6EE54EDC3CE4}">
      <dsp:nvSpPr>
        <dsp:cNvPr id="0" name=""/>
        <dsp:cNvSpPr/>
      </dsp:nvSpPr>
      <dsp:spPr>
        <a:xfrm>
          <a:off x="0" y="282769"/>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2">
                  <a:lumMod val="60000"/>
                  <a:lumOff val="40000"/>
                </a:schemeClr>
              </a:solidFill>
            </a:rPr>
            <a:t>Rathfarnham Stables &amp; Courtyards</a:t>
          </a:r>
          <a:endParaRPr lang="en-US" sz="1800" kern="1200" dirty="0">
            <a:solidFill>
              <a:schemeClr val="accent2">
                <a:lumMod val="60000"/>
                <a:lumOff val="40000"/>
              </a:schemeClr>
            </a:solidFill>
          </a:endParaRPr>
        </a:p>
      </dsp:txBody>
      <dsp:txXfrm>
        <a:off x="0" y="282769"/>
        <a:ext cx="3830686" cy="282769"/>
      </dsp:txXfrm>
    </dsp:sp>
    <dsp:sp modelId="{9BC5801A-3E6A-43CC-BA71-97905AFB7CEA}">
      <dsp:nvSpPr>
        <dsp:cNvPr id="0" name=""/>
        <dsp:cNvSpPr/>
      </dsp:nvSpPr>
      <dsp:spPr>
        <a:xfrm>
          <a:off x="0" y="565539"/>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BB43FA-FFEC-4B90-A9BC-27C3F3B8EFC1}">
      <dsp:nvSpPr>
        <dsp:cNvPr id="0" name=""/>
        <dsp:cNvSpPr/>
      </dsp:nvSpPr>
      <dsp:spPr>
        <a:xfrm>
          <a:off x="0" y="565539"/>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1">
                  <a:lumMod val="60000"/>
                  <a:lumOff val="40000"/>
                </a:schemeClr>
              </a:solidFill>
            </a:rPr>
            <a:t>Cycle South Dublin</a:t>
          </a:r>
          <a:endParaRPr lang="en-US" sz="1800" kern="1200" dirty="0">
            <a:solidFill>
              <a:schemeClr val="accent1">
                <a:lumMod val="60000"/>
                <a:lumOff val="40000"/>
              </a:schemeClr>
            </a:solidFill>
          </a:endParaRPr>
        </a:p>
      </dsp:txBody>
      <dsp:txXfrm>
        <a:off x="0" y="565539"/>
        <a:ext cx="3830686" cy="282769"/>
      </dsp:txXfrm>
    </dsp:sp>
    <dsp:sp modelId="{E26A5655-FF9B-40A6-8EFE-5D2FE17D22EA}">
      <dsp:nvSpPr>
        <dsp:cNvPr id="0" name=""/>
        <dsp:cNvSpPr/>
      </dsp:nvSpPr>
      <dsp:spPr>
        <a:xfrm>
          <a:off x="0" y="848309"/>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A59CD-432B-4FA0-99F9-BF8069178F80}">
      <dsp:nvSpPr>
        <dsp:cNvPr id="0" name=""/>
        <dsp:cNvSpPr/>
      </dsp:nvSpPr>
      <dsp:spPr>
        <a:xfrm>
          <a:off x="0" y="848309"/>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err="1">
              <a:solidFill>
                <a:schemeClr val="accent6">
                  <a:lumMod val="60000"/>
                  <a:lumOff val="40000"/>
                </a:schemeClr>
              </a:solidFill>
            </a:rPr>
            <a:t>Camac</a:t>
          </a:r>
          <a:r>
            <a:rPr lang="en-GB" sz="1800" b="1" kern="1200" dirty="0">
              <a:solidFill>
                <a:schemeClr val="accent6">
                  <a:lumMod val="60000"/>
                  <a:lumOff val="40000"/>
                </a:schemeClr>
              </a:solidFill>
            </a:rPr>
            <a:t> Valley Masterplan</a:t>
          </a:r>
          <a:endParaRPr lang="en-US" sz="1800" kern="1200" dirty="0">
            <a:solidFill>
              <a:schemeClr val="accent6">
                <a:lumMod val="60000"/>
                <a:lumOff val="40000"/>
              </a:schemeClr>
            </a:solidFill>
          </a:endParaRPr>
        </a:p>
      </dsp:txBody>
      <dsp:txXfrm>
        <a:off x="0" y="848309"/>
        <a:ext cx="3830686" cy="282769"/>
      </dsp:txXfrm>
    </dsp:sp>
    <dsp:sp modelId="{B18D1764-265E-48DF-8715-BA456780D2C0}">
      <dsp:nvSpPr>
        <dsp:cNvPr id="0" name=""/>
        <dsp:cNvSpPr/>
      </dsp:nvSpPr>
      <dsp:spPr>
        <a:xfrm>
          <a:off x="0" y="1131078"/>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954E0-A596-44EE-B78F-50F28AF9B56D}">
      <dsp:nvSpPr>
        <dsp:cNvPr id="0" name=""/>
        <dsp:cNvSpPr/>
      </dsp:nvSpPr>
      <dsp:spPr>
        <a:xfrm>
          <a:off x="0" y="1131078"/>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2">
                  <a:lumMod val="60000"/>
                  <a:lumOff val="40000"/>
                </a:schemeClr>
              </a:solidFill>
            </a:rPr>
            <a:t>12 Lock Masterplan</a:t>
          </a:r>
          <a:endParaRPr lang="en-US" sz="1800" kern="1200" dirty="0">
            <a:solidFill>
              <a:schemeClr val="accent2">
                <a:lumMod val="60000"/>
                <a:lumOff val="40000"/>
              </a:schemeClr>
            </a:solidFill>
          </a:endParaRPr>
        </a:p>
      </dsp:txBody>
      <dsp:txXfrm>
        <a:off x="0" y="1131078"/>
        <a:ext cx="3830686" cy="282769"/>
      </dsp:txXfrm>
    </dsp:sp>
    <dsp:sp modelId="{3CC0D4A8-957E-4ADA-B250-6A946F85E154}">
      <dsp:nvSpPr>
        <dsp:cNvPr id="0" name=""/>
        <dsp:cNvSpPr/>
      </dsp:nvSpPr>
      <dsp:spPr>
        <a:xfrm>
          <a:off x="0" y="1413848"/>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A362A1-81DD-418E-B8ED-1D04AE306014}">
      <dsp:nvSpPr>
        <dsp:cNvPr id="0" name=""/>
        <dsp:cNvSpPr/>
      </dsp:nvSpPr>
      <dsp:spPr>
        <a:xfrm>
          <a:off x="0" y="1413848"/>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1">
                  <a:lumMod val="60000"/>
                  <a:lumOff val="40000"/>
                </a:schemeClr>
              </a:solidFill>
            </a:rPr>
            <a:t>Destination Lucan</a:t>
          </a:r>
          <a:endParaRPr lang="en-US" sz="1800" kern="1200" dirty="0">
            <a:solidFill>
              <a:schemeClr val="accent1">
                <a:lumMod val="60000"/>
                <a:lumOff val="40000"/>
              </a:schemeClr>
            </a:solidFill>
          </a:endParaRPr>
        </a:p>
      </dsp:txBody>
      <dsp:txXfrm>
        <a:off x="0" y="1413848"/>
        <a:ext cx="3830686" cy="282769"/>
      </dsp:txXfrm>
    </dsp:sp>
    <dsp:sp modelId="{532B07C5-FC2A-4913-8C0B-177761C74AA3}">
      <dsp:nvSpPr>
        <dsp:cNvPr id="0" name=""/>
        <dsp:cNvSpPr/>
      </dsp:nvSpPr>
      <dsp:spPr>
        <a:xfrm>
          <a:off x="0" y="1696618"/>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C8E48-B7B0-4FD5-8EFB-6B76395EE550}">
      <dsp:nvSpPr>
        <dsp:cNvPr id="0" name=""/>
        <dsp:cNvSpPr/>
      </dsp:nvSpPr>
      <dsp:spPr>
        <a:xfrm>
          <a:off x="0" y="1696618"/>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6">
                  <a:lumMod val="60000"/>
                  <a:lumOff val="40000"/>
                </a:schemeClr>
              </a:solidFill>
            </a:rPr>
            <a:t>Outdoor Markets</a:t>
          </a:r>
          <a:endParaRPr lang="en-US" sz="1800" kern="1200" dirty="0">
            <a:solidFill>
              <a:schemeClr val="accent6">
                <a:lumMod val="60000"/>
                <a:lumOff val="40000"/>
              </a:schemeClr>
            </a:solidFill>
          </a:endParaRPr>
        </a:p>
      </dsp:txBody>
      <dsp:txXfrm>
        <a:off x="0" y="1696618"/>
        <a:ext cx="3830686" cy="282769"/>
      </dsp:txXfrm>
    </dsp:sp>
    <dsp:sp modelId="{6A5D806B-3A31-43A8-92A9-00BBD76FBDCE}">
      <dsp:nvSpPr>
        <dsp:cNvPr id="0" name=""/>
        <dsp:cNvSpPr/>
      </dsp:nvSpPr>
      <dsp:spPr>
        <a:xfrm>
          <a:off x="0" y="1979387"/>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49348-CA24-48AC-B29C-8137E861EFEA}">
      <dsp:nvSpPr>
        <dsp:cNvPr id="0" name=""/>
        <dsp:cNvSpPr/>
      </dsp:nvSpPr>
      <dsp:spPr>
        <a:xfrm>
          <a:off x="0" y="1979387"/>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2">
                  <a:lumMod val="60000"/>
                  <a:lumOff val="40000"/>
                </a:schemeClr>
              </a:solidFill>
            </a:rPr>
            <a:t>Dodder Valley Greenway</a:t>
          </a:r>
          <a:endParaRPr lang="en-US" sz="1800" kern="1200" dirty="0">
            <a:solidFill>
              <a:schemeClr val="accent2">
                <a:lumMod val="60000"/>
                <a:lumOff val="40000"/>
              </a:schemeClr>
            </a:solidFill>
          </a:endParaRPr>
        </a:p>
      </dsp:txBody>
      <dsp:txXfrm>
        <a:off x="0" y="1979387"/>
        <a:ext cx="3830686" cy="282769"/>
      </dsp:txXfrm>
    </dsp:sp>
    <dsp:sp modelId="{5A4F17B8-C9D5-4E30-8BFA-945B88CB68B3}">
      <dsp:nvSpPr>
        <dsp:cNvPr id="0" name=""/>
        <dsp:cNvSpPr/>
      </dsp:nvSpPr>
      <dsp:spPr>
        <a:xfrm>
          <a:off x="0" y="2262157"/>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027F16-B3F0-426F-B7D6-24A089C78190}">
      <dsp:nvSpPr>
        <dsp:cNvPr id="0" name=""/>
        <dsp:cNvSpPr/>
      </dsp:nvSpPr>
      <dsp:spPr>
        <a:xfrm>
          <a:off x="0" y="2262157"/>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1">
                  <a:lumMod val="60000"/>
                  <a:lumOff val="40000"/>
                </a:schemeClr>
              </a:solidFill>
            </a:rPr>
            <a:t>Liffey Valley Greenway</a:t>
          </a:r>
          <a:endParaRPr lang="en-US" sz="1800" kern="1200" dirty="0">
            <a:solidFill>
              <a:schemeClr val="accent1">
                <a:lumMod val="60000"/>
                <a:lumOff val="40000"/>
              </a:schemeClr>
            </a:solidFill>
          </a:endParaRPr>
        </a:p>
      </dsp:txBody>
      <dsp:txXfrm>
        <a:off x="0" y="2262157"/>
        <a:ext cx="3830686" cy="282769"/>
      </dsp:txXfrm>
    </dsp:sp>
    <dsp:sp modelId="{545D72F2-CAD9-42E9-B314-1E772FCDDDE0}">
      <dsp:nvSpPr>
        <dsp:cNvPr id="0" name=""/>
        <dsp:cNvSpPr/>
      </dsp:nvSpPr>
      <dsp:spPr>
        <a:xfrm>
          <a:off x="0" y="2544927"/>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B6EEE-CD12-4CF0-8895-B54B0779A7B9}">
      <dsp:nvSpPr>
        <dsp:cNvPr id="0" name=""/>
        <dsp:cNvSpPr/>
      </dsp:nvSpPr>
      <dsp:spPr>
        <a:xfrm>
          <a:off x="0" y="2544927"/>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6">
                  <a:lumMod val="60000"/>
                  <a:lumOff val="40000"/>
                </a:schemeClr>
              </a:solidFill>
            </a:rPr>
            <a:t>Grand Canal Greenway</a:t>
          </a:r>
          <a:endParaRPr lang="en-US" sz="1800" kern="1200" dirty="0">
            <a:solidFill>
              <a:schemeClr val="accent6">
                <a:lumMod val="60000"/>
                <a:lumOff val="40000"/>
              </a:schemeClr>
            </a:solidFill>
          </a:endParaRPr>
        </a:p>
      </dsp:txBody>
      <dsp:txXfrm>
        <a:off x="0" y="2544927"/>
        <a:ext cx="3830686" cy="282769"/>
      </dsp:txXfrm>
    </dsp:sp>
    <dsp:sp modelId="{792EF561-A355-43AE-AF24-6A79DB252E31}">
      <dsp:nvSpPr>
        <dsp:cNvPr id="0" name=""/>
        <dsp:cNvSpPr/>
      </dsp:nvSpPr>
      <dsp:spPr>
        <a:xfrm>
          <a:off x="0" y="2827696"/>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9F471-5896-4D08-ACCB-A90C92276EFA}">
      <dsp:nvSpPr>
        <dsp:cNvPr id="0" name=""/>
        <dsp:cNvSpPr/>
      </dsp:nvSpPr>
      <dsp:spPr>
        <a:xfrm>
          <a:off x="0" y="2827696"/>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2">
                  <a:lumMod val="60000"/>
                  <a:lumOff val="40000"/>
                </a:schemeClr>
              </a:solidFill>
            </a:rPr>
            <a:t>Tallaght Public Realm</a:t>
          </a:r>
          <a:endParaRPr lang="en-US" sz="1800" kern="1200" dirty="0">
            <a:solidFill>
              <a:schemeClr val="accent2">
                <a:lumMod val="60000"/>
                <a:lumOff val="40000"/>
              </a:schemeClr>
            </a:solidFill>
          </a:endParaRPr>
        </a:p>
      </dsp:txBody>
      <dsp:txXfrm>
        <a:off x="0" y="2827696"/>
        <a:ext cx="3830686" cy="282769"/>
      </dsp:txXfrm>
    </dsp:sp>
    <dsp:sp modelId="{D9689AB1-6E89-48AB-878D-B656AE0543C0}">
      <dsp:nvSpPr>
        <dsp:cNvPr id="0" name=""/>
        <dsp:cNvSpPr/>
      </dsp:nvSpPr>
      <dsp:spPr>
        <a:xfrm>
          <a:off x="0" y="3110466"/>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4F9D9-27B7-453D-8EF2-28B9BE4A5F2D}">
      <dsp:nvSpPr>
        <dsp:cNvPr id="0" name=""/>
        <dsp:cNvSpPr/>
      </dsp:nvSpPr>
      <dsp:spPr>
        <a:xfrm>
          <a:off x="0" y="3110466"/>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1">
                  <a:lumMod val="60000"/>
                  <a:lumOff val="40000"/>
                </a:schemeClr>
              </a:solidFill>
            </a:rPr>
            <a:t>Tallaght Stadium</a:t>
          </a:r>
          <a:endParaRPr lang="en-US" sz="1800" kern="1200" dirty="0">
            <a:solidFill>
              <a:schemeClr val="accent1">
                <a:lumMod val="60000"/>
                <a:lumOff val="40000"/>
              </a:schemeClr>
            </a:solidFill>
          </a:endParaRPr>
        </a:p>
      </dsp:txBody>
      <dsp:txXfrm>
        <a:off x="0" y="3110466"/>
        <a:ext cx="3830686" cy="282769"/>
      </dsp:txXfrm>
    </dsp:sp>
    <dsp:sp modelId="{9C7AC630-4019-4790-9DAB-693A10A8644A}">
      <dsp:nvSpPr>
        <dsp:cNvPr id="0" name=""/>
        <dsp:cNvSpPr/>
      </dsp:nvSpPr>
      <dsp:spPr>
        <a:xfrm>
          <a:off x="0" y="3393236"/>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9A839-FBE7-48F6-AB04-88DE8988A52F}">
      <dsp:nvSpPr>
        <dsp:cNvPr id="0" name=""/>
        <dsp:cNvSpPr/>
      </dsp:nvSpPr>
      <dsp:spPr>
        <a:xfrm>
          <a:off x="0" y="3393236"/>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6">
                  <a:lumMod val="60000"/>
                  <a:lumOff val="40000"/>
                </a:schemeClr>
              </a:solidFill>
            </a:rPr>
            <a:t>Tallaght Heritage Centre</a:t>
          </a:r>
          <a:endParaRPr lang="en-US" sz="1800" kern="1200" dirty="0">
            <a:solidFill>
              <a:schemeClr val="accent6">
                <a:lumMod val="60000"/>
                <a:lumOff val="40000"/>
              </a:schemeClr>
            </a:solidFill>
          </a:endParaRPr>
        </a:p>
      </dsp:txBody>
      <dsp:txXfrm>
        <a:off x="0" y="3393236"/>
        <a:ext cx="3830686" cy="282769"/>
      </dsp:txXfrm>
    </dsp:sp>
    <dsp:sp modelId="{613EB996-4D49-4BA3-A212-2C2BBC78B0BF}">
      <dsp:nvSpPr>
        <dsp:cNvPr id="0" name=""/>
        <dsp:cNvSpPr/>
      </dsp:nvSpPr>
      <dsp:spPr>
        <a:xfrm>
          <a:off x="0" y="3676005"/>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52D76-210D-4D84-8B98-9D5A9E7D9132}">
      <dsp:nvSpPr>
        <dsp:cNvPr id="0" name=""/>
        <dsp:cNvSpPr/>
      </dsp:nvSpPr>
      <dsp:spPr>
        <a:xfrm>
          <a:off x="0" y="3676005"/>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2">
                  <a:lumMod val="60000"/>
                  <a:lumOff val="40000"/>
                </a:schemeClr>
              </a:solidFill>
            </a:rPr>
            <a:t>Intergenerational Centre</a:t>
          </a:r>
          <a:endParaRPr lang="en-US" sz="1800" kern="1200" dirty="0">
            <a:solidFill>
              <a:schemeClr val="accent2">
                <a:lumMod val="60000"/>
                <a:lumOff val="40000"/>
              </a:schemeClr>
            </a:solidFill>
          </a:endParaRPr>
        </a:p>
      </dsp:txBody>
      <dsp:txXfrm>
        <a:off x="0" y="3676005"/>
        <a:ext cx="3830686" cy="282769"/>
      </dsp:txXfrm>
    </dsp:sp>
    <dsp:sp modelId="{5358F1E1-36D1-4D98-8C69-3AF4BCAFAC42}">
      <dsp:nvSpPr>
        <dsp:cNvPr id="0" name=""/>
        <dsp:cNvSpPr/>
      </dsp:nvSpPr>
      <dsp:spPr>
        <a:xfrm>
          <a:off x="0" y="3958775"/>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0FC7E-F94F-444F-BFD7-4C2FD9216685}">
      <dsp:nvSpPr>
        <dsp:cNvPr id="0" name=""/>
        <dsp:cNvSpPr/>
      </dsp:nvSpPr>
      <dsp:spPr>
        <a:xfrm>
          <a:off x="0" y="3958775"/>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1">
                  <a:lumMod val="60000"/>
                  <a:lumOff val="40000"/>
                </a:schemeClr>
              </a:solidFill>
            </a:rPr>
            <a:t>Digital Tourism Trails </a:t>
          </a:r>
          <a:endParaRPr lang="en-US" sz="1800" kern="1200" dirty="0">
            <a:solidFill>
              <a:schemeClr val="accent1">
                <a:lumMod val="60000"/>
                <a:lumOff val="40000"/>
              </a:schemeClr>
            </a:solidFill>
          </a:endParaRPr>
        </a:p>
      </dsp:txBody>
      <dsp:txXfrm>
        <a:off x="0" y="3958775"/>
        <a:ext cx="3830686" cy="282769"/>
      </dsp:txXfrm>
    </dsp:sp>
    <dsp:sp modelId="{404B2F82-E563-4E16-82A8-F61B376C0397}">
      <dsp:nvSpPr>
        <dsp:cNvPr id="0" name=""/>
        <dsp:cNvSpPr/>
      </dsp:nvSpPr>
      <dsp:spPr>
        <a:xfrm>
          <a:off x="0" y="4241545"/>
          <a:ext cx="3830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1E0EB2-A587-4A85-88C4-B829300AE759}">
      <dsp:nvSpPr>
        <dsp:cNvPr id="0" name=""/>
        <dsp:cNvSpPr/>
      </dsp:nvSpPr>
      <dsp:spPr>
        <a:xfrm>
          <a:off x="0" y="4241545"/>
          <a:ext cx="3830686" cy="282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chemeClr val="accent6">
                  <a:lumMod val="60000"/>
                  <a:lumOff val="40000"/>
                </a:schemeClr>
              </a:solidFill>
            </a:rPr>
            <a:t>Round Tower Visitor Centre</a:t>
          </a:r>
          <a:endParaRPr lang="en-US" sz="1800" kern="1200" dirty="0">
            <a:solidFill>
              <a:schemeClr val="accent6">
                <a:lumMod val="60000"/>
                <a:lumOff val="40000"/>
              </a:schemeClr>
            </a:solidFill>
          </a:endParaRPr>
        </a:p>
      </dsp:txBody>
      <dsp:txXfrm>
        <a:off x="0" y="4241545"/>
        <a:ext cx="3830686" cy="2827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D0CD-366A-8348-45F1-20DEABED90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0D25BAD-78B5-E471-CD3E-3527F54E6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7EE1EEC-BCF9-5D2E-5095-C54CF7E0DC47}"/>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5" name="Footer Placeholder 4">
            <a:extLst>
              <a:ext uri="{FF2B5EF4-FFF2-40B4-BE49-F238E27FC236}">
                <a16:creationId xmlns:a16="http://schemas.microsoft.com/office/drawing/2014/main" id="{43F8D427-9F26-787A-4149-9B0DF1B5FA5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8164173-015E-5E50-47D5-00F0326A6C46}"/>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405831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12FD-4C1D-0067-5430-AD5D8046C7F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C3751EC-897E-43F3-A9F7-DD38B5E36C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B91B1BE-DE9F-6E42-19AA-02D17CC9996F}"/>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5" name="Footer Placeholder 4">
            <a:extLst>
              <a:ext uri="{FF2B5EF4-FFF2-40B4-BE49-F238E27FC236}">
                <a16:creationId xmlns:a16="http://schemas.microsoft.com/office/drawing/2014/main" id="{4C5D5E9D-795F-038D-D488-E4AD6136618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E95DC2B-570B-8DC7-8D2A-92883F9203F8}"/>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409737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A9E0D0-AC30-0445-D78E-EEBCA5168C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FD27936-7126-72B7-A304-2A1A4544B9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1815399-C36F-2355-1FCB-40BB0EDE462D}"/>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5" name="Footer Placeholder 4">
            <a:extLst>
              <a:ext uri="{FF2B5EF4-FFF2-40B4-BE49-F238E27FC236}">
                <a16:creationId xmlns:a16="http://schemas.microsoft.com/office/drawing/2014/main" id="{6A6960E5-7373-3C97-88DE-031527287C6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828AC0D-A707-7445-DB83-00887AD4C850}"/>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352321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9412-20D0-8863-651A-AEBCC1D9095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A54FE2B-A9ED-5895-7F6E-B22775F3C5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B270810-DC68-B4EB-EDDF-A26CB79BEF18}"/>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5" name="Footer Placeholder 4">
            <a:extLst>
              <a:ext uri="{FF2B5EF4-FFF2-40B4-BE49-F238E27FC236}">
                <a16:creationId xmlns:a16="http://schemas.microsoft.com/office/drawing/2014/main" id="{38DBC3A8-63DE-D872-C232-218B5BD1A0D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1B564E4-40BA-152D-C6DA-CF42D1117535}"/>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2244455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9CC1-D743-E09A-4E06-3BE4E8BA44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F77FD58-7645-FC44-DC9D-999CBC007D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3201C0-24B8-F133-46E2-0F67FD70AFC0}"/>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5" name="Footer Placeholder 4">
            <a:extLst>
              <a:ext uri="{FF2B5EF4-FFF2-40B4-BE49-F238E27FC236}">
                <a16:creationId xmlns:a16="http://schemas.microsoft.com/office/drawing/2014/main" id="{F6E84886-41E3-D216-7411-217C8B17E0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3B74885-D04B-3A09-FD7D-A58FD4BBFBAC}"/>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380587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5843-9022-E4C9-ED7C-F420E3FA127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93004F6-07D6-A4AF-EB36-D69F2917C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4E6C6A2-223B-EB60-593C-E45B616418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573F8BD-ADC5-A2F5-C8F7-DD75BB0F0B78}"/>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6" name="Footer Placeholder 5">
            <a:extLst>
              <a:ext uri="{FF2B5EF4-FFF2-40B4-BE49-F238E27FC236}">
                <a16:creationId xmlns:a16="http://schemas.microsoft.com/office/drawing/2014/main" id="{7017E30E-01A9-E4E5-D510-6C718476EA9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3230AD1-C217-6CFB-07D0-B0EFFA051D87}"/>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314989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94B9-0ABD-7C27-CDDE-C66EA00101B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E6E34A6-3FA1-DC54-C6A5-9A38AA2C4F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D22069-EA65-99CD-793C-7942072BD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25F22FB-5C9E-A36F-A779-31637610C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54850-E3C0-B335-0753-C2D7C75FF2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2430D905-F6EB-9E90-0863-DD21D4F65090}"/>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8" name="Footer Placeholder 7">
            <a:extLst>
              <a:ext uri="{FF2B5EF4-FFF2-40B4-BE49-F238E27FC236}">
                <a16:creationId xmlns:a16="http://schemas.microsoft.com/office/drawing/2014/main" id="{0FB7F148-E92D-0A69-0DD2-2504C45475C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7121FE5-F8D3-B14A-9DF4-FCA8373AC3AA}"/>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301089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FC20-D2A0-7074-430E-ACB1C3698630}"/>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646A86A-5612-C912-9D83-E95D5A7AF004}"/>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4" name="Footer Placeholder 3">
            <a:extLst>
              <a:ext uri="{FF2B5EF4-FFF2-40B4-BE49-F238E27FC236}">
                <a16:creationId xmlns:a16="http://schemas.microsoft.com/office/drawing/2014/main" id="{100D533F-51DD-F904-DA50-640AD00CCD5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7AFAAD6-C996-633D-B1E7-0B7F50C8C67E}"/>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543759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11B0F-169B-8962-8398-9E49BB619A37}"/>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3" name="Footer Placeholder 2">
            <a:extLst>
              <a:ext uri="{FF2B5EF4-FFF2-40B4-BE49-F238E27FC236}">
                <a16:creationId xmlns:a16="http://schemas.microsoft.com/office/drawing/2014/main" id="{7F24CBB3-EF8C-E6F8-447D-9FD50B20032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860DADA5-8891-5993-B81E-E263A8537FCB}"/>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261786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51F0-C135-59C9-2FDA-E44D0547D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0FDC944-7D83-07C0-D2A5-6AF167C1F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7AA3D1AE-E4E2-782D-174D-C598D4CC8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F5FF61-D2B1-E2B6-3CA8-63B97020BA41}"/>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6" name="Footer Placeholder 5">
            <a:extLst>
              <a:ext uri="{FF2B5EF4-FFF2-40B4-BE49-F238E27FC236}">
                <a16:creationId xmlns:a16="http://schemas.microsoft.com/office/drawing/2014/main" id="{6B857EF9-39CC-25FC-68EA-C8595BF8FB1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8A08535-1C66-0D72-CA7B-F0273CC93018}"/>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73728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A26-C1F2-13A6-391D-88D14A505F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14869B88-648E-DD23-CAD9-3BFA09C5B2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529A87C-824E-2B7B-D3BC-1883A8423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634DF-7AD2-A7B8-1BC8-2EB0A83F15F0}"/>
              </a:ext>
            </a:extLst>
          </p:cNvPr>
          <p:cNvSpPr>
            <a:spLocks noGrp="1"/>
          </p:cNvSpPr>
          <p:nvPr>
            <p:ph type="dt" sz="half" idx="10"/>
          </p:nvPr>
        </p:nvSpPr>
        <p:spPr/>
        <p:txBody>
          <a:bodyPr/>
          <a:lstStyle/>
          <a:p>
            <a:fld id="{CF837EC8-46C9-44EC-B472-9F24BE005064}" type="datetimeFigureOut">
              <a:rPr lang="en-IE" smtClean="0"/>
              <a:t>06/12/2023</a:t>
            </a:fld>
            <a:endParaRPr lang="en-IE"/>
          </a:p>
        </p:txBody>
      </p:sp>
      <p:sp>
        <p:nvSpPr>
          <p:cNvPr id="6" name="Footer Placeholder 5">
            <a:extLst>
              <a:ext uri="{FF2B5EF4-FFF2-40B4-BE49-F238E27FC236}">
                <a16:creationId xmlns:a16="http://schemas.microsoft.com/office/drawing/2014/main" id="{5E0DA155-61B3-E5CD-614D-A67BFB44EF0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76B5FC8-F7B0-30EF-8B33-59A0518E252A}"/>
              </a:ext>
            </a:extLst>
          </p:cNvPr>
          <p:cNvSpPr>
            <a:spLocks noGrp="1"/>
          </p:cNvSpPr>
          <p:nvPr>
            <p:ph type="sldNum" sz="quarter" idx="12"/>
          </p:nvPr>
        </p:nvSpPr>
        <p:spPr/>
        <p:txBody>
          <a:bodyPr/>
          <a:lstStyle/>
          <a:p>
            <a:fld id="{E7307C49-44AC-4428-B662-F36A00D86130}" type="slidenum">
              <a:rPr lang="en-IE" smtClean="0"/>
              <a:t>‹#›</a:t>
            </a:fld>
            <a:endParaRPr lang="en-IE"/>
          </a:p>
        </p:txBody>
      </p:sp>
    </p:spTree>
    <p:extLst>
      <p:ext uri="{BB962C8B-B14F-4D97-AF65-F5344CB8AC3E}">
        <p14:creationId xmlns:p14="http://schemas.microsoft.com/office/powerpoint/2010/main" val="25976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04815-B097-EAF4-7BA9-10C38637CE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B507359-73C4-38C4-B947-4292A526C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64E5B05-C5A0-C4AF-2F5F-C1303707CA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37EC8-46C9-44EC-B472-9F24BE005064}" type="datetimeFigureOut">
              <a:rPr lang="en-IE" smtClean="0"/>
              <a:t>06/12/2023</a:t>
            </a:fld>
            <a:endParaRPr lang="en-IE"/>
          </a:p>
        </p:txBody>
      </p:sp>
      <p:sp>
        <p:nvSpPr>
          <p:cNvPr id="5" name="Footer Placeholder 4">
            <a:extLst>
              <a:ext uri="{FF2B5EF4-FFF2-40B4-BE49-F238E27FC236}">
                <a16:creationId xmlns:a16="http://schemas.microsoft.com/office/drawing/2014/main" id="{2A6B6055-B519-8B9E-D741-D1A5FA6819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6546EE2F-1946-226C-AC3A-617F71BDD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07C49-44AC-4428-B662-F36A00D86130}" type="slidenum">
              <a:rPr lang="en-IE" smtClean="0"/>
              <a:t>‹#›</a:t>
            </a:fld>
            <a:endParaRPr lang="en-IE"/>
          </a:p>
        </p:txBody>
      </p:sp>
    </p:spTree>
    <p:extLst>
      <p:ext uri="{BB962C8B-B14F-4D97-AF65-F5344CB8AC3E}">
        <p14:creationId xmlns:p14="http://schemas.microsoft.com/office/powerpoint/2010/main" val="4260549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Lucan Weir - Ian Hennessy Photography">
            <a:extLst>
              <a:ext uri="{FF2B5EF4-FFF2-40B4-BE49-F238E27FC236}">
                <a16:creationId xmlns:a16="http://schemas.microsoft.com/office/drawing/2014/main" id="{E7723BF9-76F2-0909-8830-40DE4D292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1B7535-7518-B73F-D0E8-1FE942ECB45C}"/>
              </a:ext>
            </a:extLst>
          </p:cNvPr>
          <p:cNvSpPr txBox="1"/>
          <p:nvPr/>
        </p:nvSpPr>
        <p:spPr>
          <a:xfrm>
            <a:off x="507999" y="330200"/>
            <a:ext cx="5588001" cy="461665"/>
          </a:xfrm>
          <a:prstGeom prst="rect">
            <a:avLst/>
          </a:prstGeom>
          <a:noFill/>
        </p:spPr>
        <p:txBody>
          <a:bodyPr wrap="square" rtlCol="0">
            <a:spAutoFit/>
          </a:bodyPr>
          <a:lstStyle/>
          <a:p>
            <a:r>
              <a:rPr lang="en-GB" sz="2400" b="1" dirty="0">
                <a:solidFill>
                  <a:schemeClr val="bg1"/>
                </a:solidFill>
              </a:rPr>
              <a:t>South Dublin </a:t>
            </a:r>
          </a:p>
        </p:txBody>
      </p:sp>
      <p:sp>
        <p:nvSpPr>
          <p:cNvPr id="6" name="TextBox 5">
            <a:extLst>
              <a:ext uri="{FF2B5EF4-FFF2-40B4-BE49-F238E27FC236}">
                <a16:creationId xmlns:a16="http://schemas.microsoft.com/office/drawing/2014/main" id="{473702DC-E4F7-F486-CF8A-B9D1843F4A66}"/>
              </a:ext>
            </a:extLst>
          </p:cNvPr>
          <p:cNvSpPr txBox="1"/>
          <p:nvPr/>
        </p:nvSpPr>
        <p:spPr>
          <a:xfrm>
            <a:off x="506857" y="791865"/>
            <a:ext cx="4652284" cy="461665"/>
          </a:xfrm>
          <a:prstGeom prst="rect">
            <a:avLst/>
          </a:prstGeom>
          <a:noFill/>
        </p:spPr>
        <p:txBody>
          <a:bodyPr wrap="square" rtlCol="0">
            <a:spAutoFit/>
          </a:bodyPr>
          <a:lstStyle/>
          <a:p>
            <a:r>
              <a:rPr lang="en-GB" sz="2400" b="1" dirty="0">
                <a:solidFill>
                  <a:schemeClr val="accent2">
                    <a:lumMod val="60000"/>
                    <a:lumOff val="40000"/>
                  </a:schemeClr>
                </a:solidFill>
              </a:rPr>
              <a:t>Draft Tourism Strategy 2024 - 2029</a:t>
            </a:r>
          </a:p>
        </p:txBody>
      </p:sp>
      <p:pic>
        <p:nvPicPr>
          <p:cNvPr id="7" name="Picture 6" descr="Logo, company name&#10;&#10;Description automatically generated">
            <a:extLst>
              <a:ext uri="{FF2B5EF4-FFF2-40B4-BE49-F238E27FC236}">
                <a16:creationId xmlns:a16="http://schemas.microsoft.com/office/drawing/2014/main" id="{3BD4E15B-D1B4-54A7-CB42-C4B96490E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58" y="5877955"/>
            <a:ext cx="1382651" cy="649845"/>
          </a:xfrm>
          <a:prstGeom prst="rect">
            <a:avLst/>
          </a:prstGeom>
        </p:spPr>
      </p:pic>
      <p:cxnSp>
        <p:nvCxnSpPr>
          <p:cNvPr id="10" name="Straight Connector 9">
            <a:extLst>
              <a:ext uri="{FF2B5EF4-FFF2-40B4-BE49-F238E27FC236}">
                <a16:creationId xmlns:a16="http://schemas.microsoft.com/office/drawing/2014/main" id="{C5ECB4C0-9F31-1F2E-F438-8D41B77E7DD0}"/>
              </a:ext>
            </a:extLst>
          </p:cNvPr>
          <p:cNvCxnSpPr>
            <a:cxnSpLocks/>
          </p:cNvCxnSpPr>
          <p:nvPr/>
        </p:nvCxnSpPr>
        <p:spPr>
          <a:xfrm>
            <a:off x="11821705" y="0"/>
            <a:ext cx="0" cy="6858000"/>
          </a:xfrm>
          <a:prstGeom prst="line">
            <a:avLst/>
          </a:prstGeom>
          <a:ln w="2540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73AEBC-B784-7870-D7C5-63F7F4B03162}"/>
              </a:ext>
            </a:extLst>
          </p:cNvPr>
          <p:cNvCxnSpPr>
            <a:cxnSpLocks/>
          </p:cNvCxnSpPr>
          <p:nvPr/>
        </p:nvCxnSpPr>
        <p:spPr>
          <a:xfrm>
            <a:off x="11632078" y="0"/>
            <a:ext cx="0" cy="6858000"/>
          </a:xfrm>
          <a:prstGeom prst="line">
            <a:avLst/>
          </a:prstGeom>
          <a:ln w="1270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3A3A9D-C67E-F9AF-0A75-329E8A30E75D}"/>
              </a:ext>
            </a:extLst>
          </p:cNvPr>
          <p:cNvCxnSpPr>
            <a:cxnSpLocks/>
          </p:cNvCxnSpPr>
          <p:nvPr/>
        </p:nvCxnSpPr>
        <p:spPr>
          <a:xfrm>
            <a:off x="12071792" y="0"/>
            <a:ext cx="0" cy="6858000"/>
          </a:xfrm>
          <a:prstGeom prst="line">
            <a:avLst/>
          </a:prstGeom>
          <a:ln w="254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74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A487F14-DF74-1469-73B2-9A13831D6FF1}"/>
              </a:ext>
            </a:extLst>
          </p:cNvPr>
          <p:cNvCxnSpPr>
            <a:cxnSpLocks/>
          </p:cNvCxnSpPr>
          <p:nvPr/>
        </p:nvCxnSpPr>
        <p:spPr>
          <a:xfrm>
            <a:off x="11821705" y="0"/>
            <a:ext cx="0" cy="6858000"/>
          </a:xfrm>
          <a:prstGeom prst="line">
            <a:avLst/>
          </a:prstGeom>
          <a:ln w="2540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0DAFC88-7BBF-3FD7-8D31-3E5CCC5A6F30}"/>
              </a:ext>
            </a:extLst>
          </p:cNvPr>
          <p:cNvCxnSpPr>
            <a:cxnSpLocks/>
          </p:cNvCxnSpPr>
          <p:nvPr/>
        </p:nvCxnSpPr>
        <p:spPr>
          <a:xfrm>
            <a:off x="11632078" y="0"/>
            <a:ext cx="0" cy="6858000"/>
          </a:xfrm>
          <a:prstGeom prst="line">
            <a:avLst/>
          </a:prstGeom>
          <a:ln w="1270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FC67F36-31EA-5FD7-B711-4C00441C7D17}"/>
              </a:ext>
            </a:extLst>
          </p:cNvPr>
          <p:cNvCxnSpPr>
            <a:cxnSpLocks/>
          </p:cNvCxnSpPr>
          <p:nvPr/>
        </p:nvCxnSpPr>
        <p:spPr>
          <a:xfrm>
            <a:off x="12071792" y="0"/>
            <a:ext cx="0" cy="6858000"/>
          </a:xfrm>
          <a:prstGeom prst="line">
            <a:avLst/>
          </a:prstGeom>
          <a:ln w="254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7ED6CD0-5963-1343-1AB8-31D2E5DB646D}"/>
              </a:ext>
            </a:extLst>
          </p:cNvPr>
          <p:cNvSpPr txBox="1"/>
          <p:nvPr/>
        </p:nvSpPr>
        <p:spPr>
          <a:xfrm>
            <a:off x="555624" y="196850"/>
            <a:ext cx="5588001" cy="461665"/>
          </a:xfrm>
          <a:prstGeom prst="rect">
            <a:avLst/>
          </a:prstGeom>
          <a:noFill/>
        </p:spPr>
        <p:txBody>
          <a:bodyPr wrap="square" rtlCol="0">
            <a:spAutoFit/>
          </a:bodyPr>
          <a:lstStyle/>
          <a:p>
            <a:r>
              <a:rPr lang="en-GB" sz="2400" b="1" dirty="0">
                <a:solidFill>
                  <a:schemeClr val="accent1">
                    <a:lumMod val="60000"/>
                    <a:lumOff val="40000"/>
                  </a:schemeClr>
                </a:solidFill>
              </a:rPr>
              <a:t>South Dublin Draft Tourism Strategy </a:t>
            </a:r>
          </a:p>
        </p:txBody>
      </p:sp>
      <p:sp>
        <p:nvSpPr>
          <p:cNvPr id="6" name="TextBox 5">
            <a:extLst>
              <a:ext uri="{FF2B5EF4-FFF2-40B4-BE49-F238E27FC236}">
                <a16:creationId xmlns:a16="http://schemas.microsoft.com/office/drawing/2014/main" id="{9C74A5F8-AFF5-4BC6-FF65-2AC106FB7C91}"/>
              </a:ext>
            </a:extLst>
          </p:cNvPr>
          <p:cNvSpPr txBox="1"/>
          <p:nvPr/>
        </p:nvSpPr>
        <p:spPr>
          <a:xfrm>
            <a:off x="629060" y="676630"/>
            <a:ext cx="3714340" cy="461665"/>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rPr>
              <a:t>Strategic Vision &amp; Priorities</a:t>
            </a:r>
          </a:p>
        </p:txBody>
      </p:sp>
      <p:pic>
        <p:nvPicPr>
          <p:cNvPr id="7" name="Picture 2" descr="Dodder Greenway Route - SDCC">
            <a:extLst>
              <a:ext uri="{FF2B5EF4-FFF2-40B4-BE49-F238E27FC236}">
                <a16:creationId xmlns:a16="http://schemas.microsoft.com/office/drawing/2014/main" id="{B1F74059-7B5F-41A2-51F0-F26FEEF315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638" b="19328"/>
          <a:stretch/>
        </p:blipFill>
        <p:spPr bwMode="auto">
          <a:xfrm>
            <a:off x="1306385" y="2311179"/>
            <a:ext cx="2774717" cy="2063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ky, tree, screenshot, plant&#10;&#10;Description automatically generated">
            <a:extLst>
              <a:ext uri="{FF2B5EF4-FFF2-40B4-BE49-F238E27FC236}">
                <a16:creationId xmlns:a16="http://schemas.microsoft.com/office/drawing/2014/main" id="{AF4C1313-5C02-ADF3-4FC1-F15A40CFAA71}"/>
              </a:ext>
            </a:extLst>
          </p:cNvPr>
          <p:cNvPicPr>
            <a:picLocks noChangeAspect="1"/>
          </p:cNvPicPr>
          <p:nvPr/>
        </p:nvPicPr>
        <p:blipFill rotWithShape="1">
          <a:blip r:embed="rId3">
            <a:extLst>
              <a:ext uri="{28A0092B-C50C-407E-A947-70E740481C1C}">
                <a14:useLocalDpi xmlns:a14="http://schemas.microsoft.com/office/drawing/2010/main" val="0"/>
              </a:ext>
            </a:extLst>
          </a:blip>
          <a:srcRect l="10658" t="7743" r="13715" b="13046"/>
          <a:stretch/>
        </p:blipFill>
        <p:spPr>
          <a:xfrm>
            <a:off x="7164606" y="4543074"/>
            <a:ext cx="2774711" cy="2105020"/>
          </a:xfrm>
          <a:prstGeom prst="rect">
            <a:avLst/>
          </a:prstGeom>
        </p:spPr>
      </p:pic>
      <p:pic>
        <p:nvPicPr>
          <p:cNvPr id="9" name="Picture 8">
            <a:extLst>
              <a:ext uri="{FF2B5EF4-FFF2-40B4-BE49-F238E27FC236}">
                <a16:creationId xmlns:a16="http://schemas.microsoft.com/office/drawing/2014/main" id="{F056E73E-3CA0-A7C9-3141-6417291F4FC6}"/>
              </a:ext>
            </a:extLst>
          </p:cNvPr>
          <p:cNvPicPr>
            <a:picLocks noChangeAspect="1"/>
          </p:cNvPicPr>
          <p:nvPr/>
        </p:nvPicPr>
        <p:blipFill rotWithShape="1">
          <a:blip r:embed="rId4"/>
          <a:srcRect r="35550"/>
          <a:stretch/>
        </p:blipFill>
        <p:spPr>
          <a:xfrm>
            <a:off x="7164605" y="2311177"/>
            <a:ext cx="2774715" cy="2063404"/>
          </a:xfrm>
          <a:prstGeom prst="rect">
            <a:avLst/>
          </a:prstGeom>
        </p:spPr>
      </p:pic>
      <p:pic>
        <p:nvPicPr>
          <p:cNvPr id="1026" name="Picture 2" descr="A group of people playing in a courtyard&#10;&#10;Description automatically generated">
            <a:extLst>
              <a:ext uri="{FF2B5EF4-FFF2-40B4-BE49-F238E27FC236}">
                <a16:creationId xmlns:a16="http://schemas.microsoft.com/office/drawing/2014/main" id="{0C1D94BE-0244-00CA-5E4B-FB7CCA42F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385" y="4543074"/>
            <a:ext cx="5739060" cy="2105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opening Zipit Forest Adventures | Dublin's Outdoors">
            <a:extLst>
              <a:ext uri="{FF2B5EF4-FFF2-40B4-BE49-F238E27FC236}">
                <a16:creationId xmlns:a16="http://schemas.microsoft.com/office/drawing/2014/main" id="{4B5FA405-F96E-3785-E1EF-25B192BB45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04" r="7057" b="2"/>
          <a:stretch/>
        </p:blipFill>
        <p:spPr bwMode="auto">
          <a:xfrm>
            <a:off x="4177364" y="2311177"/>
            <a:ext cx="2844775" cy="20634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CD48E32-86AB-10ED-508F-77E5AC054DBF}"/>
              </a:ext>
            </a:extLst>
          </p:cNvPr>
          <p:cNvSpPr txBox="1"/>
          <p:nvPr/>
        </p:nvSpPr>
        <p:spPr>
          <a:xfrm>
            <a:off x="1306384" y="4036026"/>
            <a:ext cx="2774717" cy="338554"/>
          </a:xfrm>
          <a:prstGeom prst="rect">
            <a:avLst/>
          </a:prstGeom>
          <a:solidFill>
            <a:schemeClr val="accent2">
              <a:lumMod val="60000"/>
              <a:lumOff val="40000"/>
            </a:schemeClr>
          </a:solidFill>
        </p:spPr>
        <p:txBody>
          <a:bodyPr wrap="square" rtlCol="0">
            <a:spAutoFit/>
          </a:bodyPr>
          <a:lstStyle/>
          <a:p>
            <a:pPr algn="ctr"/>
            <a:r>
              <a:rPr lang="en-GB" sz="1600" b="1" dirty="0">
                <a:solidFill>
                  <a:schemeClr val="bg1"/>
                </a:solidFill>
              </a:rPr>
              <a:t>Reinforce Connectivity</a:t>
            </a:r>
          </a:p>
        </p:txBody>
      </p:sp>
      <p:sp>
        <p:nvSpPr>
          <p:cNvPr id="12" name="TextBox 11">
            <a:extLst>
              <a:ext uri="{FF2B5EF4-FFF2-40B4-BE49-F238E27FC236}">
                <a16:creationId xmlns:a16="http://schemas.microsoft.com/office/drawing/2014/main" id="{6E2E7EA3-039B-851C-672F-BD88564E2EE2}"/>
              </a:ext>
            </a:extLst>
          </p:cNvPr>
          <p:cNvSpPr txBox="1"/>
          <p:nvPr/>
        </p:nvSpPr>
        <p:spPr>
          <a:xfrm>
            <a:off x="4177364" y="2311176"/>
            <a:ext cx="2844774" cy="340483"/>
          </a:xfrm>
          <a:prstGeom prst="rect">
            <a:avLst/>
          </a:prstGeom>
          <a:solidFill>
            <a:schemeClr val="accent1">
              <a:lumMod val="60000"/>
              <a:lumOff val="40000"/>
            </a:schemeClr>
          </a:solidFill>
        </p:spPr>
        <p:txBody>
          <a:bodyPr wrap="square" rtlCol="0">
            <a:spAutoFit/>
          </a:bodyPr>
          <a:lstStyle/>
          <a:p>
            <a:pPr algn="ctr"/>
            <a:r>
              <a:rPr lang="en-GB" sz="1600" b="1" dirty="0">
                <a:solidFill>
                  <a:schemeClr val="bg1"/>
                </a:solidFill>
              </a:rPr>
              <a:t>Realise Our Potential</a:t>
            </a:r>
          </a:p>
        </p:txBody>
      </p:sp>
      <p:sp>
        <p:nvSpPr>
          <p:cNvPr id="13" name="TextBox 12">
            <a:extLst>
              <a:ext uri="{FF2B5EF4-FFF2-40B4-BE49-F238E27FC236}">
                <a16:creationId xmlns:a16="http://schemas.microsoft.com/office/drawing/2014/main" id="{0D4B4C59-DB00-BA13-C135-D6434B8F252B}"/>
              </a:ext>
            </a:extLst>
          </p:cNvPr>
          <p:cNvSpPr txBox="1"/>
          <p:nvPr/>
        </p:nvSpPr>
        <p:spPr>
          <a:xfrm>
            <a:off x="7164606" y="4036026"/>
            <a:ext cx="2774715" cy="338554"/>
          </a:xfrm>
          <a:prstGeom prst="rect">
            <a:avLst/>
          </a:prstGeom>
          <a:solidFill>
            <a:schemeClr val="accent2">
              <a:lumMod val="60000"/>
              <a:lumOff val="40000"/>
            </a:schemeClr>
          </a:solidFill>
        </p:spPr>
        <p:txBody>
          <a:bodyPr wrap="square" rtlCol="0">
            <a:spAutoFit/>
          </a:bodyPr>
          <a:lstStyle/>
          <a:p>
            <a:pPr algn="ctr"/>
            <a:r>
              <a:rPr lang="en-GB" sz="1600" b="1" dirty="0">
                <a:solidFill>
                  <a:schemeClr val="bg1"/>
                </a:solidFill>
              </a:rPr>
              <a:t>Regenerate our Natural Spaces</a:t>
            </a:r>
          </a:p>
        </p:txBody>
      </p:sp>
      <p:sp>
        <p:nvSpPr>
          <p:cNvPr id="14" name="TextBox 13">
            <a:extLst>
              <a:ext uri="{FF2B5EF4-FFF2-40B4-BE49-F238E27FC236}">
                <a16:creationId xmlns:a16="http://schemas.microsoft.com/office/drawing/2014/main" id="{39348DD0-E357-CAB8-A359-8EA2B4698A4B}"/>
              </a:ext>
            </a:extLst>
          </p:cNvPr>
          <p:cNvSpPr txBox="1"/>
          <p:nvPr/>
        </p:nvSpPr>
        <p:spPr>
          <a:xfrm>
            <a:off x="7164604" y="4543073"/>
            <a:ext cx="2774707" cy="338554"/>
          </a:xfrm>
          <a:prstGeom prst="rect">
            <a:avLst/>
          </a:prstGeom>
          <a:solidFill>
            <a:schemeClr val="accent1">
              <a:lumMod val="60000"/>
              <a:lumOff val="40000"/>
            </a:schemeClr>
          </a:solidFill>
        </p:spPr>
        <p:txBody>
          <a:bodyPr wrap="square" rtlCol="0">
            <a:spAutoFit/>
          </a:bodyPr>
          <a:lstStyle/>
          <a:p>
            <a:pPr algn="ctr"/>
            <a:r>
              <a:rPr lang="en-GB" sz="1600" b="1" dirty="0">
                <a:solidFill>
                  <a:schemeClr val="bg1"/>
                </a:solidFill>
              </a:rPr>
              <a:t>Refresh Partnership Working</a:t>
            </a:r>
          </a:p>
        </p:txBody>
      </p:sp>
      <p:sp>
        <p:nvSpPr>
          <p:cNvPr id="15" name="TextBox 14">
            <a:extLst>
              <a:ext uri="{FF2B5EF4-FFF2-40B4-BE49-F238E27FC236}">
                <a16:creationId xmlns:a16="http://schemas.microsoft.com/office/drawing/2014/main" id="{771F7B7C-2782-04AE-AEF6-9731EA718829}"/>
              </a:ext>
            </a:extLst>
          </p:cNvPr>
          <p:cNvSpPr txBox="1"/>
          <p:nvPr/>
        </p:nvSpPr>
        <p:spPr>
          <a:xfrm>
            <a:off x="1306383" y="6309540"/>
            <a:ext cx="5739060" cy="338554"/>
          </a:xfrm>
          <a:prstGeom prst="rect">
            <a:avLst/>
          </a:prstGeom>
          <a:solidFill>
            <a:schemeClr val="accent2">
              <a:lumMod val="60000"/>
              <a:lumOff val="40000"/>
            </a:schemeClr>
          </a:solidFill>
        </p:spPr>
        <p:txBody>
          <a:bodyPr wrap="square" rtlCol="0">
            <a:spAutoFit/>
          </a:bodyPr>
          <a:lstStyle/>
          <a:p>
            <a:pPr algn="ctr"/>
            <a:r>
              <a:rPr lang="en-GB" sz="1600" b="1" dirty="0">
                <a:solidFill>
                  <a:schemeClr val="bg1"/>
                </a:solidFill>
              </a:rPr>
              <a:t>Redefine Our Reputation</a:t>
            </a:r>
          </a:p>
        </p:txBody>
      </p:sp>
      <p:pic>
        <p:nvPicPr>
          <p:cNvPr id="16" name="Picture 15" descr="Logo, company name&#10;&#10;Description automatically generated">
            <a:extLst>
              <a:ext uri="{FF2B5EF4-FFF2-40B4-BE49-F238E27FC236}">
                <a16:creationId xmlns:a16="http://schemas.microsoft.com/office/drawing/2014/main" id="{993318A5-00EE-8EAD-0D83-D0E7B9D5FB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1942" y="351707"/>
            <a:ext cx="1382651" cy="649845"/>
          </a:xfrm>
          <a:prstGeom prst="rect">
            <a:avLst/>
          </a:prstGeom>
        </p:spPr>
      </p:pic>
      <p:sp>
        <p:nvSpPr>
          <p:cNvPr id="17" name="TextBox 16">
            <a:extLst>
              <a:ext uri="{FF2B5EF4-FFF2-40B4-BE49-F238E27FC236}">
                <a16:creationId xmlns:a16="http://schemas.microsoft.com/office/drawing/2014/main" id="{7272DAC8-EC0E-FEE5-F167-0D57EFA74BF3}"/>
              </a:ext>
            </a:extLst>
          </p:cNvPr>
          <p:cNvSpPr txBox="1"/>
          <p:nvPr/>
        </p:nvSpPr>
        <p:spPr>
          <a:xfrm>
            <a:off x="1199201" y="1287032"/>
            <a:ext cx="8801100" cy="738664"/>
          </a:xfrm>
          <a:prstGeom prst="rect">
            <a:avLst/>
          </a:prstGeom>
          <a:noFill/>
        </p:spPr>
        <p:txBody>
          <a:bodyPr wrap="square" rtlCol="0">
            <a:spAutoFit/>
          </a:bodyPr>
          <a:lstStyle/>
          <a:p>
            <a:pPr algn="just"/>
            <a:r>
              <a:rPr lang="en-GB" sz="1400" b="1" dirty="0">
                <a:solidFill>
                  <a:srgbClr val="445F8F"/>
                </a:solidFill>
              </a:rPr>
              <a:t>“South Dublin is a welcoming, vibrant and thriving place to live, work and visit with a wealth of natural, built and cultural heritage celebrating the beauty and diversity of our County. We are the gateway to the Dublin Mountains, seamlessly connected to the city centre and packed full of exceptional and enriching visitor experiences.”</a:t>
            </a:r>
            <a:endParaRPr lang="en-IE" sz="1400" b="1" dirty="0">
              <a:solidFill>
                <a:srgbClr val="445F8F"/>
              </a:solidFill>
            </a:endParaRPr>
          </a:p>
        </p:txBody>
      </p:sp>
    </p:spTree>
    <p:extLst>
      <p:ext uri="{BB962C8B-B14F-4D97-AF65-F5344CB8AC3E}">
        <p14:creationId xmlns:p14="http://schemas.microsoft.com/office/powerpoint/2010/main" val="276847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94CAE7-2FDC-2164-1391-942939A9A5F4}"/>
              </a:ext>
            </a:extLst>
          </p:cNvPr>
          <p:cNvPicPr>
            <a:picLocks noChangeAspect="1"/>
          </p:cNvPicPr>
          <p:nvPr/>
        </p:nvPicPr>
        <p:blipFill rotWithShape="1">
          <a:blip r:embed="rId2"/>
          <a:srcRect l="16057" t="-1" r="19193" b="-1"/>
          <a:stretch/>
        </p:blipFill>
        <p:spPr>
          <a:xfrm>
            <a:off x="0" y="1282"/>
            <a:ext cx="7892716" cy="6856718"/>
          </a:xfrm>
          <a:prstGeom prst="rect">
            <a:avLst/>
          </a:prstGeom>
        </p:spPr>
      </p:pic>
      <p:cxnSp>
        <p:nvCxnSpPr>
          <p:cNvPr id="29" name="Straight Connector 28">
            <a:extLst>
              <a:ext uri="{FF2B5EF4-FFF2-40B4-BE49-F238E27FC236}">
                <a16:creationId xmlns:a16="http://schemas.microsoft.com/office/drawing/2014/main" id="{4E413F87-0E1C-34D5-9A77-CE552D02F84C}"/>
              </a:ext>
            </a:extLst>
          </p:cNvPr>
          <p:cNvCxnSpPr>
            <a:cxnSpLocks/>
          </p:cNvCxnSpPr>
          <p:nvPr/>
        </p:nvCxnSpPr>
        <p:spPr>
          <a:xfrm>
            <a:off x="367641" y="0"/>
            <a:ext cx="0" cy="6858000"/>
          </a:xfrm>
          <a:prstGeom prst="line">
            <a:avLst/>
          </a:prstGeom>
          <a:ln w="2540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D39AE2F-4FBE-8C82-7B5E-88369AF92001}"/>
              </a:ext>
            </a:extLst>
          </p:cNvPr>
          <p:cNvCxnSpPr>
            <a:cxnSpLocks/>
          </p:cNvCxnSpPr>
          <p:nvPr/>
        </p:nvCxnSpPr>
        <p:spPr>
          <a:xfrm>
            <a:off x="534149" y="0"/>
            <a:ext cx="0" cy="6858000"/>
          </a:xfrm>
          <a:prstGeom prst="line">
            <a:avLst/>
          </a:prstGeom>
          <a:ln w="1270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F736F73-6B6D-A94A-440D-B0CE36F40824}"/>
              </a:ext>
            </a:extLst>
          </p:cNvPr>
          <p:cNvCxnSpPr>
            <a:cxnSpLocks/>
          </p:cNvCxnSpPr>
          <p:nvPr/>
        </p:nvCxnSpPr>
        <p:spPr>
          <a:xfrm>
            <a:off x="117215" y="0"/>
            <a:ext cx="0" cy="6858000"/>
          </a:xfrm>
          <a:prstGeom prst="line">
            <a:avLst/>
          </a:prstGeom>
          <a:ln w="254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2" name="Picture 31" descr="Logo, company name&#10;&#10;Description automatically generated">
            <a:extLst>
              <a:ext uri="{FF2B5EF4-FFF2-40B4-BE49-F238E27FC236}">
                <a16:creationId xmlns:a16="http://schemas.microsoft.com/office/drawing/2014/main" id="{DBA6CE92-499B-4336-A3D9-A78DA21E1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77" y="216564"/>
            <a:ext cx="1382651" cy="649845"/>
          </a:xfrm>
          <a:prstGeom prst="rect">
            <a:avLst/>
          </a:prstGeom>
        </p:spPr>
      </p:pic>
      <p:sp>
        <p:nvSpPr>
          <p:cNvPr id="33" name="TextBox 32">
            <a:extLst>
              <a:ext uri="{FF2B5EF4-FFF2-40B4-BE49-F238E27FC236}">
                <a16:creationId xmlns:a16="http://schemas.microsoft.com/office/drawing/2014/main" id="{D386C40E-B50C-D609-E020-6187B34330F8}"/>
              </a:ext>
            </a:extLst>
          </p:cNvPr>
          <p:cNvSpPr txBox="1"/>
          <p:nvPr/>
        </p:nvSpPr>
        <p:spPr>
          <a:xfrm>
            <a:off x="5256706" y="342175"/>
            <a:ext cx="2260626" cy="461665"/>
          </a:xfrm>
          <a:prstGeom prst="rect">
            <a:avLst/>
          </a:prstGeom>
          <a:solidFill>
            <a:schemeClr val="accent2">
              <a:lumMod val="60000"/>
              <a:lumOff val="40000"/>
            </a:schemeClr>
          </a:solidFill>
        </p:spPr>
        <p:txBody>
          <a:bodyPr wrap="square" rtlCol="0">
            <a:spAutoFit/>
          </a:bodyPr>
          <a:lstStyle/>
          <a:p>
            <a:r>
              <a:rPr lang="en-GB" sz="2400" b="1">
                <a:solidFill>
                  <a:schemeClr val="bg1"/>
                </a:solidFill>
              </a:rPr>
              <a:t>Current Activity</a:t>
            </a:r>
            <a:endParaRPr lang="en-GB" sz="2400" b="1" dirty="0">
              <a:solidFill>
                <a:schemeClr val="bg1"/>
              </a:solidFill>
            </a:endParaRPr>
          </a:p>
        </p:txBody>
      </p:sp>
      <p:graphicFrame>
        <p:nvGraphicFramePr>
          <p:cNvPr id="36" name="TextBox 33">
            <a:extLst>
              <a:ext uri="{FF2B5EF4-FFF2-40B4-BE49-F238E27FC236}">
                <a16:creationId xmlns:a16="http://schemas.microsoft.com/office/drawing/2014/main" id="{6ED81C32-223D-8AED-E050-446B19A680E3}"/>
              </a:ext>
            </a:extLst>
          </p:cNvPr>
          <p:cNvGraphicFramePr/>
          <p:nvPr>
            <p:extLst>
              <p:ext uri="{D42A27DB-BD31-4B8C-83A1-F6EECF244321}">
                <p14:modId xmlns:p14="http://schemas.microsoft.com/office/powerpoint/2010/main" val="292231748"/>
              </p:ext>
            </p:extLst>
          </p:nvPr>
        </p:nvGraphicFramePr>
        <p:xfrm>
          <a:off x="8143141" y="1159976"/>
          <a:ext cx="3830686"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6301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226CC78-668B-E794-7DDA-0D07F892E214}"/>
              </a:ext>
            </a:extLst>
          </p:cNvPr>
          <p:cNvPicPr>
            <a:picLocks noChangeAspect="1"/>
          </p:cNvPicPr>
          <p:nvPr/>
        </p:nvPicPr>
        <p:blipFill rotWithShape="1">
          <a:blip r:embed="rId2"/>
          <a:srcRect l="13100" t="11203" r="12901" b="14761"/>
          <a:stretch/>
        </p:blipFill>
        <p:spPr>
          <a:xfrm>
            <a:off x="457200" y="473075"/>
            <a:ext cx="3349625" cy="1852613"/>
          </a:xfrm>
          <a:prstGeom prst="rect">
            <a:avLst/>
          </a:prstGeom>
        </p:spPr>
      </p:pic>
      <p:pic>
        <p:nvPicPr>
          <p:cNvPr id="4" name="Picture 2" descr="COUNTDOWN OUT OF LOCKDOWN 4 - My Bike Or Hike">
            <a:extLst>
              <a:ext uri="{FF2B5EF4-FFF2-40B4-BE49-F238E27FC236}">
                <a16:creationId xmlns:a16="http://schemas.microsoft.com/office/drawing/2014/main" id="{89A1770E-CBEE-FD89-4B3A-A9D91E6EC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01888"/>
            <a:ext cx="3349625" cy="1854200"/>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Regeneration of large site in west Dublin could take decades | Business Post">
            <a:extLst>
              <a:ext uri="{FF2B5EF4-FFF2-40B4-BE49-F238E27FC236}">
                <a16:creationId xmlns:a16="http://schemas.microsoft.com/office/drawing/2014/main" id="{470923D6-0643-4340-957C-FC332A80FD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9" t="12228" r="18894" b="15356"/>
          <a:stretch/>
        </p:blipFill>
        <p:spPr bwMode="auto">
          <a:xfrm>
            <a:off x="457200" y="4332288"/>
            <a:ext cx="3349625" cy="2052638"/>
          </a:xfrm>
          <a:prstGeom prst="rect">
            <a:avLst/>
          </a:prstGeom>
          <a:extLst>
            <a:ext uri="{909E8E84-426E-40DD-AFC4-6F175D3DCCD1}">
              <a14:hiddenFill xmlns:a14="http://schemas.microsoft.com/office/drawing/2010/main">
                <a:solidFill>
                  <a:srgbClr val="FFFFFF"/>
                </a:solidFill>
              </a14:hiddenFill>
            </a:ext>
          </a:extLst>
        </p:spPr>
      </p:pic>
      <p:pic>
        <p:nvPicPr>
          <p:cNvPr id="3" name="Picture 4" descr="1772 – Lucan House, Lucan, Co. Dublin | Archiseek - Irish Architecture">
            <a:extLst>
              <a:ext uri="{FF2B5EF4-FFF2-40B4-BE49-F238E27FC236}">
                <a16:creationId xmlns:a16="http://schemas.microsoft.com/office/drawing/2014/main" id="{4005FAD3-C97B-65AE-AC5D-91885488F6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740"/>
          <a:stretch/>
        </p:blipFill>
        <p:spPr bwMode="auto">
          <a:xfrm>
            <a:off x="3884613" y="473075"/>
            <a:ext cx="4256088" cy="2659063"/>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A group of women's football team standing in a line&#10;&#10;Description automatically generated with medium confidence">
            <a:extLst>
              <a:ext uri="{FF2B5EF4-FFF2-40B4-BE49-F238E27FC236}">
                <a16:creationId xmlns:a16="http://schemas.microsoft.com/office/drawing/2014/main" id="{98EE3638-067E-E8E4-A789-CCDB2C28FB31}"/>
              </a:ext>
            </a:extLst>
          </p:cNvPr>
          <p:cNvPicPr>
            <a:picLocks noChangeAspect="1"/>
          </p:cNvPicPr>
          <p:nvPr/>
        </p:nvPicPr>
        <p:blipFill rotWithShape="1">
          <a:blip r:embed="rId6">
            <a:extLst>
              <a:ext uri="{28A0092B-C50C-407E-A947-70E740481C1C}">
                <a14:useLocalDpi xmlns:a14="http://schemas.microsoft.com/office/drawing/2010/main" val="0"/>
              </a:ext>
            </a:extLst>
          </a:blip>
          <a:srcRect l="7525" r="4791" b="-1"/>
          <a:stretch/>
        </p:blipFill>
        <p:spPr>
          <a:xfrm>
            <a:off x="3884613" y="3209925"/>
            <a:ext cx="4256088" cy="3175000"/>
          </a:xfrm>
          <a:prstGeom prst="rect">
            <a:avLst/>
          </a:prstGeom>
        </p:spPr>
      </p:pic>
      <p:pic>
        <p:nvPicPr>
          <p:cNvPr id="2050" name="Picture 2" descr="Rua Red | LinkedIn">
            <a:extLst>
              <a:ext uri="{FF2B5EF4-FFF2-40B4-BE49-F238E27FC236}">
                <a16:creationId xmlns:a16="http://schemas.microsoft.com/office/drawing/2014/main" id="{1E2B4752-0061-A4AA-859E-10A309A2C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6900" y="473075"/>
            <a:ext cx="3519488" cy="3519488"/>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It would be transformative': Liffey crossing Farmleigh Bridge has been  restored, but will it ever be reused? – The Irish Times">
            <a:extLst>
              <a:ext uri="{FF2B5EF4-FFF2-40B4-BE49-F238E27FC236}">
                <a16:creationId xmlns:a16="http://schemas.microsoft.com/office/drawing/2014/main" id="{3E274BA8-37A4-B495-5EEC-99B3B64FBB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6900" y="4068763"/>
            <a:ext cx="3519488" cy="2314575"/>
          </a:xfrm>
          <a:prstGeom prst="rect">
            <a:avLst/>
          </a:prstGeom>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FA3A3E9-15B5-E444-545F-8E580CBF76E2}"/>
              </a:ext>
            </a:extLst>
          </p:cNvPr>
          <p:cNvSpPr/>
          <p:nvPr/>
        </p:nvSpPr>
        <p:spPr>
          <a:xfrm>
            <a:off x="0" y="6689557"/>
            <a:ext cx="12192000" cy="216138"/>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64E5E3DB-3522-9AFC-BAD9-73F1C20A6495}"/>
              </a:ext>
            </a:extLst>
          </p:cNvPr>
          <p:cNvSpPr/>
          <p:nvPr/>
        </p:nvSpPr>
        <p:spPr>
          <a:xfrm>
            <a:off x="12033081" y="-429"/>
            <a:ext cx="158916" cy="183988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B8711A6D-81E4-63CE-78BA-5CB35C9D96D8}"/>
              </a:ext>
            </a:extLst>
          </p:cNvPr>
          <p:cNvSpPr/>
          <p:nvPr/>
        </p:nvSpPr>
        <p:spPr>
          <a:xfrm>
            <a:off x="4030477" y="-9982"/>
            <a:ext cx="8169644" cy="17683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C6C01FEB-BAD9-9A20-7A4D-5A12A6D01ADC}"/>
              </a:ext>
            </a:extLst>
          </p:cNvPr>
          <p:cNvSpPr txBox="1"/>
          <p:nvPr/>
        </p:nvSpPr>
        <p:spPr>
          <a:xfrm>
            <a:off x="3863564" y="3192213"/>
            <a:ext cx="4263459" cy="369332"/>
          </a:xfrm>
          <a:prstGeom prst="rect">
            <a:avLst/>
          </a:prstGeom>
          <a:noFill/>
        </p:spPr>
        <p:txBody>
          <a:bodyPr wrap="square" rtlCol="0">
            <a:spAutoFit/>
          </a:bodyPr>
          <a:lstStyle/>
          <a:p>
            <a:pPr algn="ctr"/>
            <a:r>
              <a:rPr lang="en-GB" b="1" dirty="0">
                <a:solidFill>
                  <a:schemeClr val="bg1"/>
                </a:solidFill>
              </a:rPr>
              <a:t>Events &amp; Festivals</a:t>
            </a:r>
            <a:endParaRPr lang="en-IE" b="1" dirty="0">
              <a:solidFill>
                <a:schemeClr val="bg1"/>
              </a:solidFill>
            </a:endParaRPr>
          </a:p>
        </p:txBody>
      </p:sp>
      <p:sp>
        <p:nvSpPr>
          <p:cNvPr id="12" name="TextBox 11">
            <a:extLst>
              <a:ext uri="{FF2B5EF4-FFF2-40B4-BE49-F238E27FC236}">
                <a16:creationId xmlns:a16="http://schemas.microsoft.com/office/drawing/2014/main" id="{558C24F6-F42D-E554-CB34-4996478BF33F}"/>
              </a:ext>
            </a:extLst>
          </p:cNvPr>
          <p:cNvSpPr txBox="1"/>
          <p:nvPr/>
        </p:nvSpPr>
        <p:spPr>
          <a:xfrm>
            <a:off x="3883024" y="473993"/>
            <a:ext cx="4256088" cy="369332"/>
          </a:xfrm>
          <a:prstGeom prst="rect">
            <a:avLst/>
          </a:prstGeom>
          <a:noFill/>
        </p:spPr>
        <p:txBody>
          <a:bodyPr wrap="square" rtlCol="0">
            <a:spAutoFit/>
          </a:bodyPr>
          <a:lstStyle/>
          <a:p>
            <a:pPr algn="ctr"/>
            <a:r>
              <a:rPr lang="en-GB" b="1" dirty="0">
                <a:solidFill>
                  <a:schemeClr val="bg1"/>
                </a:solidFill>
              </a:rPr>
              <a:t>Lucan House </a:t>
            </a:r>
            <a:endParaRPr lang="en-IE" b="1" dirty="0">
              <a:solidFill>
                <a:schemeClr val="bg1"/>
              </a:solidFill>
            </a:endParaRPr>
          </a:p>
        </p:txBody>
      </p:sp>
      <p:sp>
        <p:nvSpPr>
          <p:cNvPr id="13" name="TextBox 12">
            <a:extLst>
              <a:ext uri="{FF2B5EF4-FFF2-40B4-BE49-F238E27FC236}">
                <a16:creationId xmlns:a16="http://schemas.microsoft.com/office/drawing/2014/main" id="{03C1F301-7E89-C3CF-DBE7-F24E312C2C72}"/>
              </a:ext>
            </a:extLst>
          </p:cNvPr>
          <p:cNvSpPr txBox="1"/>
          <p:nvPr/>
        </p:nvSpPr>
        <p:spPr>
          <a:xfrm>
            <a:off x="474358" y="1956356"/>
            <a:ext cx="3349625" cy="369332"/>
          </a:xfrm>
          <a:prstGeom prst="rect">
            <a:avLst/>
          </a:prstGeom>
          <a:noFill/>
        </p:spPr>
        <p:txBody>
          <a:bodyPr wrap="square" rtlCol="0">
            <a:spAutoFit/>
          </a:bodyPr>
          <a:lstStyle/>
          <a:p>
            <a:pPr algn="ctr"/>
            <a:r>
              <a:rPr lang="en-GB" b="1" dirty="0">
                <a:solidFill>
                  <a:schemeClr val="bg1"/>
                </a:solidFill>
              </a:rPr>
              <a:t>Tourism Development Cohesion</a:t>
            </a:r>
            <a:endParaRPr lang="en-IE" b="1" dirty="0">
              <a:solidFill>
                <a:schemeClr val="bg1"/>
              </a:solidFill>
            </a:endParaRPr>
          </a:p>
        </p:txBody>
      </p:sp>
      <p:sp>
        <p:nvSpPr>
          <p:cNvPr id="14" name="TextBox 13">
            <a:extLst>
              <a:ext uri="{FF2B5EF4-FFF2-40B4-BE49-F238E27FC236}">
                <a16:creationId xmlns:a16="http://schemas.microsoft.com/office/drawing/2014/main" id="{538DE977-560D-1C68-269B-4024A04759F3}"/>
              </a:ext>
            </a:extLst>
          </p:cNvPr>
          <p:cNvSpPr txBox="1"/>
          <p:nvPr/>
        </p:nvSpPr>
        <p:spPr>
          <a:xfrm>
            <a:off x="8160161" y="483816"/>
            <a:ext cx="3574639" cy="369332"/>
          </a:xfrm>
          <a:prstGeom prst="rect">
            <a:avLst/>
          </a:prstGeom>
          <a:noFill/>
        </p:spPr>
        <p:txBody>
          <a:bodyPr wrap="square" rtlCol="0">
            <a:spAutoFit/>
          </a:bodyPr>
          <a:lstStyle/>
          <a:p>
            <a:pPr algn="ctr"/>
            <a:r>
              <a:rPr lang="en-GB" b="1" dirty="0">
                <a:solidFill>
                  <a:schemeClr val="bg1"/>
                </a:solidFill>
              </a:rPr>
              <a:t>Night-time Economy</a:t>
            </a:r>
            <a:endParaRPr lang="en-IE" b="1" dirty="0">
              <a:solidFill>
                <a:schemeClr val="bg1"/>
              </a:solidFill>
            </a:endParaRPr>
          </a:p>
        </p:txBody>
      </p:sp>
      <p:sp>
        <p:nvSpPr>
          <p:cNvPr id="15" name="TextBox 14">
            <a:extLst>
              <a:ext uri="{FF2B5EF4-FFF2-40B4-BE49-F238E27FC236}">
                <a16:creationId xmlns:a16="http://schemas.microsoft.com/office/drawing/2014/main" id="{12F43416-7D00-AC74-5116-8570177EB689}"/>
              </a:ext>
            </a:extLst>
          </p:cNvPr>
          <p:cNvSpPr txBox="1"/>
          <p:nvPr/>
        </p:nvSpPr>
        <p:spPr>
          <a:xfrm>
            <a:off x="8216900" y="3668674"/>
            <a:ext cx="3527611" cy="369332"/>
          </a:xfrm>
          <a:prstGeom prst="rect">
            <a:avLst/>
          </a:prstGeom>
          <a:solidFill>
            <a:srgbClr val="445F8F"/>
          </a:solidFill>
        </p:spPr>
        <p:txBody>
          <a:bodyPr wrap="square" rtlCol="0">
            <a:spAutoFit/>
          </a:bodyPr>
          <a:lstStyle/>
          <a:p>
            <a:pPr algn="ctr"/>
            <a:r>
              <a:rPr lang="en-GB" b="1" dirty="0">
                <a:solidFill>
                  <a:schemeClr val="bg1"/>
                </a:solidFill>
              </a:rPr>
              <a:t>Business Tourism</a:t>
            </a:r>
            <a:endParaRPr lang="en-IE" b="1" dirty="0">
              <a:solidFill>
                <a:schemeClr val="bg1"/>
              </a:solidFill>
            </a:endParaRPr>
          </a:p>
        </p:txBody>
      </p:sp>
      <p:sp>
        <p:nvSpPr>
          <p:cNvPr id="16" name="TextBox 15">
            <a:extLst>
              <a:ext uri="{FF2B5EF4-FFF2-40B4-BE49-F238E27FC236}">
                <a16:creationId xmlns:a16="http://schemas.microsoft.com/office/drawing/2014/main" id="{195A3CF9-6BD7-C080-B90F-1DCCFEC0C2CF}"/>
              </a:ext>
            </a:extLst>
          </p:cNvPr>
          <p:cNvSpPr txBox="1"/>
          <p:nvPr/>
        </p:nvSpPr>
        <p:spPr>
          <a:xfrm>
            <a:off x="457113" y="3887113"/>
            <a:ext cx="3349625" cy="368975"/>
          </a:xfrm>
          <a:prstGeom prst="rect">
            <a:avLst/>
          </a:prstGeom>
          <a:noFill/>
        </p:spPr>
        <p:txBody>
          <a:bodyPr wrap="square" rtlCol="0">
            <a:spAutoFit/>
          </a:bodyPr>
          <a:lstStyle/>
          <a:p>
            <a:pPr algn="ctr"/>
            <a:r>
              <a:rPr lang="en-GB" b="1" dirty="0">
                <a:solidFill>
                  <a:schemeClr val="bg1"/>
                </a:solidFill>
              </a:rPr>
              <a:t>Feasibility Studies</a:t>
            </a:r>
            <a:endParaRPr lang="en-IE" b="1" dirty="0">
              <a:solidFill>
                <a:schemeClr val="bg1"/>
              </a:solidFill>
            </a:endParaRPr>
          </a:p>
        </p:txBody>
      </p:sp>
      <p:sp>
        <p:nvSpPr>
          <p:cNvPr id="17" name="TextBox 16">
            <a:extLst>
              <a:ext uri="{FF2B5EF4-FFF2-40B4-BE49-F238E27FC236}">
                <a16:creationId xmlns:a16="http://schemas.microsoft.com/office/drawing/2014/main" id="{05F9EC0D-5BFB-F69F-A75D-5F01CD3831B3}"/>
              </a:ext>
            </a:extLst>
          </p:cNvPr>
          <p:cNvSpPr txBox="1"/>
          <p:nvPr/>
        </p:nvSpPr>
        <p:spPr>
          <a:xfrm>
            <a:off x="453137" y="6010708"/>
            <a:ext cx="3353601" cy="368974"/>
          </a:xfrm>
          <a:prstGeom prst="rect">
            <a:avLst/>
          </a:prstGeom>
          <a:noFill/>
        </p:spPr>
        <p:txBody>
          <a:bodyPr wrap="square" rtlCol="0">
            <a:spAutoFit/>
          </a:bodyPr>
          <a:lstStyle/>
          <a:p>
            <a:pPr algn="ctr"/>
            <a:r>
              <a:rPr lang="en-GB" b="1" dirty="0">
                <a:solidFill>
                  <a:schemeClr val="bg1"/>
                </a:solidFill>
              </a:rPr>
              <a:t>City Edge Tourism Opportunities </a:t>
            </a:r>
            <a:endParaRPr lang="en-IE" b="1" dirty="0">
              <a:solidFill>
                <a:schemeClr val="bg1"/>
              </a:solidFill>
            </a:endParaRPr>
          </a:p>
        </p:txBody>
      </p:sp>
      <p:sp>
        <p:nvSpPr>
          <p:cNvPr id="18" name="TextBox 17">
            <a:extLst>
              <a:ext uri="{FF2B5EF4-FFF2-40B4-BE49-F238E27FC236}">
                <a16:creationId xmlns:a16="http://schemas.microsoft.com/office/drawing/2014/main" id="{D9B0D874-1822-B800-2BC3-8E4CA799879D}"/>
              </a:ext>
            </a:extLst>
          </p:cNvPr>
          <p:cNvSpPr txBox="1"/>
          <p:nvPr/>
        </p:nvSpPr>
        <p:spPr>
          <a:xfrm>
            <a:off x="8215313" y="6010708"/>
            <a:ext cx="3519488" cy="369332"/>
          </a:xfrm>
          <a:prstGeom prst="rect">
            <a:avLst/>
          </a:prstGeom>
          <a:noFill/>
        </p:spPr>
        <p:txBody>
          <a:bodyPr wrap="square" rtlCol="0">
            <a:spAutoFit/>
          </a:bodyPr>
          <a:lstStyle/>
          <a:p>
            <a:pPr algn="ctr"/>
            <a:r>
              <a:rPr lang="en-GB" b="1" dirty="0">
                <a:solidFill>
                  <a:schemeClr val="bg1"/>
                </a:solidFill>
              </a:rPr>
              <a:t>Future Tourism Opportunities </a:t>
            </a:r>
            <a:endParaRPr lang="en-IE" b="1" dirty="0">
              <a:solidFill>
                <a:schemeClr val="bg1"/>
              </a:solidFill>
            </a:endParaRPr>
          </a:p>
        </p:txBody>
      </p:sp>
    </p:spTree>
    <p:extLst>
      <p:ext uri="{BB962C8B-B14F-4D97-AF65-F5344CB8AC3E}">
        <p14:creationId xmlns:p14="http://schemas.microsoft.com/office/powerpoint/2010/main" val="47544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Round Tower Visitor Centre, Clondalkin | Shaffrey Landscaping">
            <a:extLst>
              <a:ext uri="{FF2B5EF4-FFF2-40B4-BE49-F238E27FC236}">
                <a16:creationId xmlns:a16="http://schemas.microsoft.com/office/drawing/2014/main" id="{5E1729E0-E82D-FAAB-FF32-D06081FD76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t="20945" r="3" b="3"/>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1E703BCB-6FBE-B869-0638-6F3713D49B49}"/>
              </a:ext>
            </a:extLst>
          </p:cNvPr>
          <p:cNvCxnSpPr>
            <a:cxnSpLocks/>
          </p:cNvCxnSpPr>
          <p:nvPr/>
        </p:nvCxnSpPr>
        <p:spPr>
          <a:xfrm>
            <a:off x="367641" y="0"/>
            <a:ext cx="0" cy="6858000"/>
          </a:xfrm>
          <a:prstGeom prst="line">
            <a:avLst/>
          </a:prstGeom>
          <a:ln w="2540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FB42187-9630-31AE-8579-6FE8BF2C38FD}"/>
              </a:ext>
            </a:extLst>
          </p:cNvPr>
          <p:cNvCxnSpPr>
            <a:cxnSpLocks/>
          </p:cNvCxnSpPr>
          <p:nvPr/>
        </p:nvCxnSpPr>
        <p:spPr>
          <a:xfrm>
            <a:off x="534149" y="0"/>
            <a:ext cx="0" cy="6858000"/>
          </a:xfrm>
          <a:prstGeom prst="line">
            <a:avLst/>
          </a:prstGeom>
          <a:ln w="1270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8B16814-2D97-53C4-1A1D-A2C9AB20E81E}"/>
              </a:ext>
            </a:extLst>
          </p:cNvPr>
          <p:cNvCxnSpPr>
            <a:cxnSpLocks/>
          </p:cNvCxnSpPr>
          <p:nvPr/>
        </p:nvCxnSpPr>
        <p:spPr>
          <a:xfrm>
            <a:off x="117215" y="0"/>
            <a:ext cx="0" cy="6858000"/>
          </a:xfrm>
          <a:prstGeom prst="line">
            <a:avLst/>
          </a:prstGeom>
          <a:ln w="254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FA95F55-975F-5FF3-FBC2-B8EC12302C87}"/>
              </a:ext>
            </a:extLst>
          </p:cNvPr>
          <p:cNvSpPr/>
          <p:nvPr/>
        </p:nvSpPr>
        <p:spPr>
          <a:xfrm>
            <a:off x="12033081" y="-429"/>
            <a:ext cx="158916" cy="183988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D92E960F-AFD9-E89E-0D0C-27A70CCE0345}"/>
              </a:ext>
            </a:extLst>
          </p:cNvPr>
          <p:cNvSpPr/>
          <p:nvPr/>
        </p:nvSpPr>
        <p:spPr>
          <a:xfrm>
            <a:off x="4030477" y="-9982"/>
            <a:ext cx="8169644" cy="17683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068EC128-3F61-CDB0-6F0D-F0EB2CD0CB3D}"/>
              </a:ext>
            </a:extLst>
          </p:cNvPr>
          <p:cNvSpPr txBox="1"/>
          <p:nvPr/>
        </p:nvSpPr>
        <p:spPr>
          <a:xfrm>
            <a:off x="832431" y="686877"/>
            <a:ext cx="3448472" cy="461665"/>
          </a:xfrm>
          <a:prstGeom prst="rect">
            <a:avLst/>
          </a:prstGeom>
          <a:solidFill>
            <a:schemeClr val="accent1">
              <a:lumMod val="60000"/>
              <a:lumOff val="40000"/>
            </a:schemeClr>
          </a:solidFill>
        </p:spPr>
        <p:txBody>
          <a:bodyPr wrap="square" rtlCol="0">
            <a:spAutoFit/>
          </a:bodyPr>
          <a:lstStyle/>
          <a:p>
            <a:r>
              <a:rPr lang="en-GB" sz="2400" b="1" dirty="0">
                <a:solidFill>
                  <a:schemeClr val="bg1"/>
                </a:solidFill>
              </a:rPr>
              <a:t>Tourism Economic Impact</a:t>
            </a:r>
            <a:endParaRPr lang="en-IE" sz="2400" b="1" dirty="0">
              <a:solidFill>
                <a:schemeClr val="bg1"/>
              </a:solidFill>
            </a:endParaRPr>
          </a:p>
        </p:txBody>
      </p:sp>
      <p:pic>
        <p:nvPicPr>
          <p:cNvPr id="12" name="Picture 11" descr="Logo, company name&#10;&#10;Description automatically generated">
            <a:extLst>
              <a:ext uri="{FF2B5EF4-FFF2-40B4-BE49-F238E27FC236}">
                <a16:creationId xmlns:a16="http://schemas.microsoft.com/office/drawing/2014/main" id="{09F203E6-E49A-7BA3-0DA8-8687B1AEE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689" y="5506248"/>
            <a:ext cx="1382651" cy="649845"/>
          </a:xfrm>
          <a:prstGeom prst="rect">
            <a:avLst/>
          </a:prstGeom>
        </p:spPr>
      </p:pic>
      <p:sp>
        <p:nvSpPr>
          <p:cNvPr id="17" name="TextBox 16">
            <a:extLst>
              <a:ext uri="{FF2B5EF4-FFF2-40B4-BE49-F238E27FC236}">
                <a16:creationId xmlns:a16="http://schemas.microsoft.com/office/drawing/2014/main" id="{503DF2A4-8E1C-BA8D-8C4B-E072188A6FDC}"/>
              </a:ext>
            </a:extLst>
          </p:cNvPr>
          <p:cNvSpPr txBox="1"/>
          <p:nvPr/>
        </p:nvSpPr>
        <p:spPr>
          <a:xfrm>
            <a:off x="871064" y="2173523"/>
            <a:ext cx="5224936" cy="1015663"/>
          </a:xfrm>
          <a:prstGeom prst="rect">
            <a:avLst/>
          </a:prstGeom>
          <a:solidFill>
            <a:schemeClr val="tx1">
              <a:alpha val="20000"/>
            </a:schemeClr>
          </a:solidFill>
          <a:ln w="28575">
            <a:solidFill>
              <a:schemeClr val="accent2">
                <a:lumMod val="60000"/>
                <a:lumOff val="40000"/>
              </a:schemeClr>
            </a:solidFill>
          </a:ln>
        </p:spPr>
        <p:txBody>
          <a:bodyPr wrap="square" rtlCol="0">
            <a:spAutoFit/>
          </a:bodyPr>
          <a:lstStyle/>
          <a:p>
            <a:pPr marL="342900" indent="-342900">
              <a:buFont typeface="Wingdings" panose="05000000000000000000" pitchFamily="2" charset="2"/>
              <a:buChar char="§"/>
            </a:pPr>
            <a:r>
              <a:rPr lang="en-GB" sz="2000" dirty="0">
                <a:solidFill>
                  <a:schemeClr val="bg1"/>
                </a:solidFill>
              </a:rPr>
              <a:t>Annual Tourism Revenue Generation: €137m </a:t>
            </a:r>
          </a:p>
          <a:p>
            <a:pPr marL="342900" indent="-342900">
              <a:buFont typeface="Wingdings" panose="05000000000000000000" pitchFamily="2" charset="2"/>
              <a:buChar char="§"/>
            </a:pPr>
            <a:r>
              <a:rPr lang="en-GB" sz="2000" dirty="0">
                <a:solidFill>
                  <a:schemeClr val="bg1"/>
                </a:solidFill>
              </a:rPr>
              <a:t>Job Support: 3,600 Tourism Jobs</a:t>
            </a:r>
          </a:p>
          <a:p>
            <a:pPr marL="342900" indent="-342900">
              <a:buFont typeface="Wingdings" panose="05000000000000000000" pitchFamily="2" charset="2"/>
              <a:buChar char="§"/>
            </a:pPr>
            <a:r>
              <a:rPr lang="en-GB" sz="2000" dirty="0">
                <a:solidFill>
                  <a:schemeClr val="bg1"/>
                </a:solidFill>
              </a:rPr>
              <a:t>South Dublin County Tourism Value: €31.5m </a:t>
            </a:r>
            <a:endParaRPr lang="en-IE" sz="2000" dirty="0">
              <a:solidFill>
                <a:schemeClr val="bg1"/>
              </a:solidFill>
            </a:endParaRPr>
          </a:p>
        </p:txBody>
      </p:sp>
      <p:sp>
        <p:nvSpPr>
          <p:cNvPr id="21" name="TextBox 20">
            <a:extLst>
              <a:ext uri="{FF2B5EF4-FFF2-40B4-BE49-F238E27FC236}">
                <a16:creationId xmlns:a16="http://schemas.microsoft.com/office/drawing/2014/main" id="{6FE96735-BF08-4A2E-270E-2BE9EE92C62D}"/>
              </a:ext>
            </a:extLst>
          </p:cNvPr>
          <p:cNvSpPr txBox="1"/>
          <p:nvPr/>
        </p:nvSpPr>
        <p:spPr>
          <a:xfrm>
            <a:off x="864175" y="3437982"/>
            <a:ext cx="384258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Regional Economic Impact: €205m</a:t>
            </a:r>
            <a:endParaRPr lang="en-IE" sz="2000" b="1" dirty="0">
              <a:solidFill>
                <a:schemeClr val="bg1"/>
              </a:solidFill>
            </a:endParaRPr>
          </a:p>
        </p:txBody>
      </p:sp>
      <p:sp>
        <p:nvSpPr>
          <p:cNvPr id="22" name="TextBox 21">
            <a:extLst>
              <a:ext uri="{FF2B5EF4-FFF2-40B4-BE49-F238E27FC236}">
                <a16:creationId xmlns:a16="http://schemas.microsoft.com/office/drawing/2014/main" id="{16177DC8-BF03-29FF-D5F1-D8C68A8B2AC9}"/>
              </a:ext>
            </a:extLst>
          </p:cNvPr>
          <p:cNvSpPr txBox="1"/>
          <p:nvPr/>
        </p:nvSpPr>
        <p:spPr>
          <a:xfrm>
            <a:off x="871063" y="4047214"/>
            <a:ext cx="4653837" cy="400110"/>
          </a:xfrm>
          <a:prstGeom prst="rect">
            <a:avLst/>
          </a:prstGeom>
          <a:solidFill>
            <a:srgbClr val="445F8F"/>
          </a:solidFill>
        </p:spPr>
        <p:txBody>
          <a:bodyPr wrap="square" rtlCol="0">
            <a:spAutoFit/>
          </a:bodyPr>
          <a:lstStyle/>
          <a:p>
            <a:r>
              <a:rPr lang="en-GB" sz="2000" b="1" dirty="0">
                <a:solidFill>
                  <a:schemeClr val="bg1"/>
                </a:solidFill>
              </a:rPr>
              <a:t>Direct &amp; Indirect Economic Impact: €342m</a:t>
            </a:r>
            <a:endParaRPr lang="en-IE" sz="2000" b="1" dirty="0">
              <a:solidFill>
                <a:schemeClr val="bg1"/>
              </a:solidFill>
            </a:endParaRPr>
          </a:p>
        </p:txBody>
      </p:sp>
    </p:spTree>
    <p:extLst>
      <p:ext uri="{BB962C8B-B14F-4D97-AF65-F5344CB8AC3E}">
        <p14:creationId xmlns:p14="http://schemas.microsoft.com/office/powerpoint/2010/main" val="351754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BEFE82-CD1A-C22B-259A-745C2632FB34}"/>
              </a:ext>
            </a:extLst>
          </p:cNvPr>
          <p:cNvPicPr>
            <a:picLocks noChangeAspect="1"/>
          </p:cNvPicPr>
          <p:nvPr/>
        </p:nvPicPr>
        <p:blipFill rotWithShape="1">
          <a:blip r:embed="rId2"/>
          <a:srcRect l="17217"/>
          <a:stretch/>
        </p:blipFill>
        <p:spPr>
          <a:xfrm>
            <a:off x="-1" y="-1282"/>
            <a:ext cx="5246349" cy="6858000"/>
          </a:xfrm>
          <a:prstGeom prst="rect">
            <a:avLst/>
          </a:prstGeom>
        </p:spPr>
      </p:pic>
      <p:cxnSp>
        <p:nvCxnSpPr>
          <p:cNvPr id="3" name="Straight Connector 2">
            <a:extLst>
              <a:ext uri="{FF2B5EF4-FFF2-40B4-BE49-F238E27FC236}">
                <a16:creationId xmlns:a16="http://schemas.microsoft.com/office/drawing/2014/main" id="{256CF6DA-A90C-3B18-4F2C-6155504E01F8}"/>
              </a:ext>
            </a:extLst>
          </p:cNvPr>
          <p:cNvCxnSpPr>
            <a:cxnSpLocks/>
          </p:cNvCxnSpPr>
          <p:nvPr/>
        </p:nvCxnSpPr>
        <p:spPr>
          <a:xfrm>
            <a:off x="11003550" y="-1282"/>
            <a:ext cx="0" cy="6858000"/>
          </a:xfrm>
          <a:prstGeom prst="line">
            <a:avLst/>
          </a:prstGeom>
          <a:ln w="2540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6CD0B93-37D1-8EF2-1A9D-4AE7271F7951}"/>
              </a:ext>
            </a:extLst>
          </p:cNvPr>
          <p:cNvCxnSpPr>
            <a:cxnSpLocks/>
          </p:cNvCxnSpPr>
          <p:nvPr/>
        </p:nvCxnSpPr>
        <p:spPr>
          <a:xfrm>
            <a:off x="10813923" y="-1282"/>
            <a:ext cx="0" cy="6858000"/>
          </a:xfrm>
          <a:prstGeom prst="line">
            <a:avLst/>
          </a:prstGeom>
          <a:ln w="1270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9063C8F-0559-A077-5D75-1FD73A17D480}"/>
              </a:ext>
            </a:extLst>
          </p:cNvPr>
          <p:cNvCxnSpPr>
            <a:cxnSpLocks/>
          </p:cNvCxnSpPr>
          <p:nvPr/>
        </p:nvCxnSpPr>
        <p:spPr>
          <a:xfrm>
            <a:off x="11253637" y="-7778"/>
            <a:ext cx="0" cy="6864496"/>
          </a:xfrm>
          <a:prstGeom prst="line">
            <a:avLst/>
          </a:prstGeom>
          <a:ln w="254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0C92A11-1D76-A0F3-12D3-8121B22437EA}"/>
              </a:ext>
            </a:extLst>
          </p:cNvPr>
          <p:cNvCxnSpPr>
            <a:cxnSpLocks/>
          </p:cNvCxnSpPr>
          <p:nvPr/>
        </p:nvCxnSpPr>
        <p:spPr>
          <a:xfrm>
            <a:off x="5310087" y="-7777"/>
            <a:ext cx="0" cy="6858000"/>
          </a:xfrm>
          <a:prstGeom prst="line">
            <a:avLst/>
          </a:prstGeom>
          <a:ln w="1270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726A800-CB38-081E-7732-17E64EFE00CE}"/>
              </a:ext>
            </a:extLst>
          </p:cNvPr>
          <p:cNvSpPr txBox="1"/>
          <p:nvPr/>
        </p:nvSpPr>
        <p:spPr>
          <a:xfrm>
            <a:off x="355251" y="331603"/>
            <a:ext cx="4738269" cy="461665"/>
          </a:xfrm>
          <a:prstGeom prst="rect">
            <a:avLst/>
          </a:prstGeom>
          <a:solidFill>
            <a:schemeClr val="bg1"/>
          </a:solidFill>
        </p:spPr>
        <p:txBody>
          <a:bodyPr wrap="square" rtlCol="0">
            <a:spAutoFit/>
          </a:bodyPr>
          <a:lstStyle/>
          <a:p>
            <a:r>
              <a:rPr lang="en-GB" sz="2400" b="1" dirty="0">
                <a:solidFill>
                  <a:schemeClr val="accent1">
                    <a:lumMod val="60000"/>
                    <a:lumOff val="40000"/>
                  </a:schemeClr>
                </a:solidFill>
              </a:rPr>
              <a:t>South Dublin Draft Tourism Strategy </a:t>
            </a:r>
          </a:p>
        </p:txBody>
      </p:sp>
      <p:sp>
        <p:nvSpPr>
          <p:cNvPr id="9" name="TextBox 8">
            <a:extLst>
              <a:ext uri="{FF2B5EF4-FFF2-40B4-BE49-F238E27FC236}">
                <a16:creationId xmlns:a16="http://schemas.microsoft.com/office/drawing/2014/main" id="{BAB49618-7EA1-C0B1-629B-3BF9E7F63686}"/>
              </a:ext>
            </a:extLst>
          </p:cNvPr>
          <p:cNvSpPr txBox="1"/>
          <p:nvPr/>
        </p:nvSpPr>
        <p:spPr>
          <a:xfrm>
            <a:off x="355251" y="849884"/>
            <a:ext cx="2749408" cy="461665"/>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rPr>
              <a:t>Public Consultation</a:t>
            </a:r>
          </a:p>
        </p:txBody>
      </p:sp>
      <p:pic>
        <p:nvPicPr>
          <p:cNvPr id="10" name="Picture 9" descr="Logo, company name&#10;&#10;Description automatically generated">
            <a:extLst>
              <a:ext uri="{FF2B5EF4-FFF2-40B4-BE49-F238E27FC236}">
                <a16:creationId xmlns:a16="http://schemas.microsoft.com/office/drawing/2014/main" id="{4E005506-746F-AFF1-497A-BD9F6279A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1186" y="5914082"/>
            <a:ext cx="1382651" cy="649845"/>
          </a:xfrm>
          <a:prstGeom prst="rect">
            <a:avLst/>
          </a:prstGeom>
        </p:spPr>
      </p:pic>
      <p:sp>
        <p:nvSpPr>
          <p:cNvPr id="12" name="Oval 11">
            <a:extLst>
              <a:ext uri="{FF2B5EF4-FFF2-40B4-BE49-F238E27FC236}">
                <a16:creationId xmlns:a16="http://schemas.microsoft.com/office/drawing/2014/main" id="{5D10156A-27E9-D80B-DDC6-FC176FC519D0}"/>
              </a:ext>
            </a:extLst>
          </p:cNvPr>
          <p:cNvSpPr/>
          <p:nvPr/>
        </p:nvSpPr>
        <p:spPr>
          <a:xfrm>
            <a:off x="6103546" y="466642"/>
            <a:ext cx="1679212" cy="1645952"/>
          </a:xfrm>
          <a:prstGeom prst="ellipse">
            <a:avLst/>
          </a:prstGeom>
          <a:solidFill>
            <a:schemeClr val="bg1">
              <a:alpha val="6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Oval 12">
            <a:extLst>
              <a:ext uri="{FF2B5EF4-FFF2-40B4-BE49-F238E27FC236}">
                <a16:creationId xmlns:a16="http://schemas.microsoft.com/office/drawing/2014/main" id="{7AA814C9-9ACB-156C-9EA0-617BFA32C7D1}"/>
              </a:ext>
            </a:extLst>
          </p:cNvPr>
          <p:cNvSpPr/>
          <p:nvPr/>
        </p:nvSpPr>
        <p:spPr>
          <a:xfrm>
            <a:off x="6083108" y="2309639"/>
            <a:ext cx="1679212" cy="1645952"/>
          </a:xfrm>
          <a:prstGeom prst="ellipse">
            <a:avLst/>
          </a:prstGeom>
          <a:solidFill>
            <a:schemeClr val="accent1">
              <a:lumMod val="60000"/>
              <a:lumOff val="40000"/>
              <a:alpha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a16="http://schemas.microsoft.com/office/drawing/2014/main" id="{B8E25F30-C6CD-C548-71E6-B33919AC3E27}"/>
              </a:ext>
            </a:extLst>
          </p:cNvPr>
          <p:cNvSpPr txBox="1"/>
          <p:nvPr/>
        </p:nvSpPr>
        <p:spPr>
          <a:xfrm>
            <a:off x="5988643" y="2836448"/>
            <a:ext cx="1868142" cy="584775"/>
          </a:xfrm>
          <a:prstGeom prst="rect">
            <a:avLst/>
          </a:prstGeom>
          <a:noFill/>
        </p:spPr>
        <p:txBody>
          <a:bodyPr wrap="square" rtlCol="0">
            <a:spAutoFit/>
          </a:bodyPr>
          <a:lstStyle/>
          <a:p>
            <a:pPr algn="ctr"/>
            <a:r>
              <a:rPr lang="en-GB" sz="1600" b="1" dirty="0">
                <a:solidFill>
                  <a:schemeClr val="bg1"/>
                </a:solidFill>
              </a:rPr>
              <a:t>Residents Associations</a:t>
            </a:r>
            <a:endParaRPr lang="en-IE" sz="1600" b="1" dirty="0">
              <a:solidFill>
                <a:schemeClr val="bg1"/>
              </a:solidFill>
            </a:endParaRPr>
          </a:p>
        </p:txBody>
      </p:sp>
      <p:sp>
        <p:nvSpPr>
          <p:cNvPr id="15" name="Oval 14">
            <a:extLst>
              <a:ext uri="{FF2B5EF4-FFF2-40B4-BE49-F238E27FC236}">
                <a16:creationId xmlns:a16="http://schemas.microsoft.com/office/drawing/2014/main" id="{0887945B-CB69-94CA-9BCE-C567CA9FDBC5}"/>
              </a:ext>
            </a:extLst>
          </p:cNvPr>
          <p:cNvSpPr/>
          <p:nvPr/>
        </p:nvSpPr>
        <p:spPr>
          <a:xfrm>
            <a:off x="6145596" y="4152636"/>
            <a:ext cx="1679212" cy="1645952"/>
          </a:xfrm>
          <a:prstGeom prst="ellipse">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2">
                  <a:lumMod val="60000"/>
                  <a:lumOff val="40000"/>
                </a:schemeClr>
              </a:solidFill>
            </a:endParaRPr>
          </a:p>
        </p:txBody>
      </p:sp>
      <p:sp>
        <p:nvSpPr>
          <p:cNvPr id="16" name="TextBox 15">
            <a:extLst>
              <a:ext uri="{FF2B5EF4-FFF2-40B4-BE49-F238E27FC236}">
                <a16:creationId xmlns:a16="http://schemas.microsoft.com/office/drawing/2014/main" id="{C2873458-E0B9-86C7-51CC-0DA358C8A6E6}"/>
              </a:ext>
            </a:extLst>
          </p:cNvPr>
          <p:cNvSpPr txBox="1"/>
          <p:nvPr/>
        </p:nvSpPr>
        <p:spPr>
          <a:xfrm>
            <a:off x="6233398" y="4591911"/>
            <a:ext cx="1503608" cy="830997"/>
          </a:xfrm>
          <a:prstGeom prst="rect">
            <a:avLst/>
          </a:prstGeom>
          <a:noFill/>
          <a:ln>
            <a:noFill/>
          </a:ln>
        </p:spPr>
        <p:txBody>
          <a:bodyPr wrap="square" rtlCol="0">
            <a:spAutoFit/>
          </a:bodyPr>
          <a:lstStyle/>
          <a:p>
            <a:pPr algn="ctr"/>
            <a:r>
              <a:rPr lang="en-GB" sz="1600" b="1" dirty="0">
                <a:solidFill>
                  <a:schemeClr val="accent2">
                    <a:lumMod val="60000"/>
                    <a:lumOff val="40000"/>
                  </a:schemeClr>
                </a:solidFill>
              </a:rPr>
              <a:t>Active Travel &amp; Associated Infrastructure</a:t>
            </a:r>
          </a:p>
        </p:txBody>
      </p:sp>
      <p:sp>
        <p:nvSpPr>
          <p:cNvPr id="17" name="TextBox 16">
            <a:extLst>
              <a:ext uri="{FF2B5EF4-FFF2-40B4-BE49-F238E27FC236}">
                <a16:creationId xmlns:a16="http://schemas.microsoft.com/office/drawing/2014/main" id="{AD72D04F-A105-344A-3130-CDF5FF524D67}"/>
              </a:ext>
            </a:extLst>
          </p:cNvPr>
          <p:cNvSpPr txBox="1"/>
          <p:nvPr/>
        </p:nvSpPr>
        <p:spPr>
          <a:xfrm>
            <a:off x="6009081" y="946126"/>
            <a:ext cx="1868142" cy="584775"/>
          </a:xfrm>
          <a:prstGeom prst="rect">
            <a:avLst/>
          </a:prstGeom>
          <a:noFill/>
        </p:spPr>
        <p:txBody>
          <a:bodyPr wrap="square" rtlCol="0">
            <a:spAutoFit/>
          </a:bodyPr>
          <a:lstStyle/>
          <a:p>
            <a:pPr algn="ctr"/>
            <a:r>
              <a:rPr lang="en-GB" sz="1600" b="1" dirty="0">
                <a:solidFill>
                  <a:schemeClr val="accent2">
                    <a:lumMod val="60000"/>
                    <a:lumOff val="40000"/>
                  </a:schemeClr>
                </a:solidFill>
              </a:rPr>
              <a:t>13 </a:t>
            </a:r>
          </a:p>
          <a:p>
            <a:pPr algn="ctr"/>
            <a:r>
              <a:rPr lang="en-GB" sz="1600" b="1" dirty="0">
                <a:solidFill>
                  <a:schemeClr val="accent2">
                    <a:lumMod val="60000"/>
                    <a:lumOff val="40000"/>
                  </a:schemeClr>
                </a:solidFill>
              </a:rPr>
              <a:t>Submissions</a:t>
            </a:r>
            <a:endParaRPr lang="en-IE" sz="1600" b="1" dirty="0">
              <a:solidFill>
                <a:schemeClr val="accent2">
                  <a:lumMod val="60000"/>
                  <a:lumOff val="40000"/>
                </a:schemeClr>
              </a:solidFill>
            </a:endParaRPr>
          </a:p>
        </p:txBody>
      </p:sp>
      <p:sp>
        <p:nvSpPr>
          <p:cNvPr id="18" name="Oval 17">
            <a:extLst>
              <a:ext uri="{FF2B5EF4-FFF2-40B4-BE49-F238E27FC236}">
                <a16:creationId xmlns:a16="http://schemas.microsoft.com/office/drawing/2014/main" id="{A308B5B7-860D-8DE4-4ABB-DD96D8C3FD4B}"/>
              </a:ext>
            </a:extLst>
          </p:cNvPr>
          <p:cNvSpPr/>
          <p:nvPr/>
        </p:nvSpPr>
        <p:spPr>
          <a:xfrm>
            <a:off x="8430238" y="466642"/>
            <a:ext cx="1679212" cy="1645952"/>
          </a:xfrm>
          <a:prstGeom prst="ellipse">
            <a:avLst/>
          </a:prstGeom>
          <a:solidFill>
            <a:schemeClr val="bg1">
              <a:alpha val="60000"/>
            </a:schemeClr>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Oval 18">
            <a:extLst>
              <a:ext uri="{FF2B5EF4-FFF2-40B4-BE49-F238E27FC236}">
                <a16:creationId xmlns:a16="http://schemas.microsoft.com/office/drawing/2014/main" id="{26CF28EB-4446-CC4E-E2AC-8BBE649D0C02}"/>
              </a:ext>
            </a:extLst>
          </p:cNvPr>
          <p:cNvSpPr/>
          <p:nvPr/>
        </p:nvSpPr>
        <p:spPr>
          <a:xfrm>
            <a:off x="8409800" y="2309639"/>
            <a:ext cx="1679212" cy="1645952"/>
          </a:xfrm>
          <a:prstGeom prst="ellipse">
            <a:avLst/>
          </a:prstGeom>
          <a:solidFill>
            <a:schemeClr val="accent2">
              <a:lumMod val="60000"/>
              <a:lumOff val="40000"/>
              <a:alpha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a:extLst>
              <a:ext uri="{FF2B5EF4-FFF2-40B4-BE49-F238E27FC236}">
                <a16:creationId xmlns:a16="http://schemas.microsoft.com/office/drawing/2014/main" id="{BF2CC967-C3A5-1F31-86C3-12BC7C5AD101}"/>
              </a:ext>
            </a:extLst>
          </p:cNvPr>
          <p:cNvSpPr txBox="1"/>
          <p:nvPr/>
        </p:nvSpPr>
        <p:spPr>
          <a:xfrm>
            <a:off x="8315335" y="2836448"/>
            <a:ext cx="1868142" cy="584775"/>
          </a:xfrm>
          <a:prstGeom prst="rect">
            <a:avLst/>
          </a:prstGeom>
          <a:noFill/>
        </p:spPr>
        <p:txBody>
          <a:bodyPr wrap="square" rtlCol="0">
            <a:spAutoFit/>
          </a:bodyPr>
          <a:lstStyle/>
          <a:p>
            <a:pPr algn="ctr"/>
            <a:r>
              <a:rPr lang="en-GB" sz="1600" b="1" dirty="0">
                <a:solidFill>
                  <a:schemeClr val="bg1"/>
                </a:solidFill>
              </a:rPr>
              <a:t>Public Open </a:t>
            </a:r>
          </a:p>
          <a:p>
            <a:pPr algn="ctr"/>
            <a:r>
              <a:rPr lang="en-GB" sz="1600" b="1" dirty="0">
                <a:solidFill>
                  <a:schemeClr val="bg1"/>
                </a:solidFill>
              </a:rPr>
              <a:t>Space</a:t>
            </a:r>
            <a:endParaRPr lang="en-IE" sz="1600" b="1" dirty="0">
              <a:solidFill>
                <a:schemeClr val="bg1"/>
              </a:solidFill>
            </a:endParaRPr>
          </a:p>
        </p:txBody>
      </p:sp>
      <p:sp>
        <p:nvSpPr>
          <p:cNvPr id="21" name="Oval 20">
            <a:extLst>
              <a:ext uri="{FF2B5EF4-FFF2-40B4-BE49-F238E27FC236}">
                <a16:creationId xmlns:a16="http://schemas.microsoft.com/office/drawing/2014/main" id="{2B341748-51AF-A89F-85D0-449A2CC34207}"/>
              </a:ext>
            </a:extLst>
          </p:cNvPr>
          <p:cNvSpPr/>
          <p:nvPr/>
        </p:nvSpPr>
        <p:spPr>
          <a:xfrm>
            <a:off x="8472288" y="4152636"/>
            <a:ext cx="1679212" cy="1645952"/>
          </a:xfrm>
          <a:prstGeom prst="ellipse">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1">
                  <a:lumMod val="60000"/>
                  <a:lumOff val="40000"/>
                </a:schemeClr>
              </a:solidFill>
            </a:endParaRPr>
          </a:p>
        </p:txBody>
      </p:sp>
      <p:sp>
        <p:nvSpPr>
          <p:cNvPr id="22" name="TextBox 21">
            <a:extLst>
              <a:ext uri="{FF2B5EF4-FFF2-40B4-BE49-F238E27FC236}">
                <a16:creationId xmlns:a16="http://schemas.microsoft.com/office/drawing/2014/main" id="{B715656A-330F-EB76-1762-1695C56A94D0}"/>
              </a:ext>
            </a:extLst>
          </p:cNvPr>
          <p:cNvSpPr txBox="1"/>
          <p:nvPr/>
        </p:nvSpPr>
        <p:spPr>
          <a:xfrm>
            <a:off x="8569101" y="4679445"/>
            <a:ext cx="1503608" cy="584775"/>
          </a:xfrm>
          <a:prstGeom prst="rect">
            <a:avLst/>
          </a:prstGeom>
          <a:noFill/>
          <a:ln>
            <a:noFill/>
          </a:ln>
        </p:spPr>
        <p:txBody>
          <a:bodyPr wrap="square" rtlCol="0">
            <a:spAutoFit/>
          </a:bodyPr>
          <a:lstStyle/>
          <a:p>
            <a:pPr algn="ctr"/>
            <a:r>
              <a:rPr lang="en-GB" sz="1600" b="1" dirty="0">
                <a:solidFill>
                  <a:schemeClr val="accent1">
                    <a:lumMod val="60000"/>
                    <a:lumOff val="40000"/>
                  </a:schemeClr>
                </a:solidFill>
              </a:rPr>
              <a:t>Nature Based Approach</a:t>
            </a:r>
          </a:p>
        </p:txBody>
      </p:sp>
      <p:sp>
        <p:nvSpPr>
          <p:cNvPr id="23" name="TextBox 22">
            <a:extLst>
              <a:ext uri="{FF2B5EF4-FFF2-40B4-BE49-F238E27FC236}">
                <a16:creationId xmlns:a16="http://schemas.microsoft.com/office/drawing/2014/main" id="{64A25FAC-F014-FFB9-A0DB-4666712754DF}"/>
              </a:ext>
            </a:extLst>
          </p:cNvPr>
          <p:cNvSpPr txBox="1"/>
          <p:nvPr/>
        </p:nvSpPr>
        <p:spPr>
          <a:xfrm>
            <a:off x="8247147" y="946126"/>
            <a:ext cx="2045393" cy="523220"/>
          </a:xfrm>
          <a:prstGeom prst="rect">
            <a:avLst/>
          </a:prstGeom>
          <a:noFill/>
        </p:spPr>
        <p:txBody>
          <a:bodyPr wrap="square" rtlCol="0">
            <a:spAutoFit/>
          </a:bodyPr>
          <a:lstStyle/>
          <a:p>
            <a:pPr algn="ctr"/>
            <a:r>
              <a:rPr lang="en-GB" sz="1400" b="1" dirty="0">
                <a:solidFill>
                  <a:schemeClr val="accent1">
                    <a:lumMod val="60000"/>
                    <a:lumOff val="40000"/>
                  </a:schemeClr>
                </a:solidFill>
              </a:rPr>
              <a:t>State Agencies</a:t>
            </a:r>
          </a:p>
          <a:p>
            <a:pPr algn="ctr"/>
            <a:r>
              <a:rPr lang="en-GB" sz="1400" b="1" dirty="0">
                <a:solidFill>
                  <a:schemeClr val="accent1">
                    <a:lumMod val="60000"/>
                    <a:lumOff val="40000"/>
                  </a:schemeClr>
                </a:solidFill>
              </a:rPr>
              <a:t>Tourism Businesses</a:t>
            </a:r>
            <a:endParaRPr lang="en-IE" sz="1400" b="1" dirty="0">
              <a:solidFill>
                <a:schemeClr val="accent1">
                  <a:lumMod val="60000"/>
                  <a:lumOff val="40000"/>
                </a:schemeClr>
              </a:solidFill>
            </a:endParaRPr>
          </a:p>
        </p:txBody>
      </p:sp>
      <p:cxnSp>
        <p:nvCxnSpPr>
          <p:cNvPr id="11" name="Straight Connector 10">
            <a:extLst>
              <a:ext uri="{FF2B5EF4-FFF2-40B4-BE49-F238E27FC236}">
                <a16:creationId xmlns:a16="http://schemas.microsoft.com/office/drawing/2014/main" id="{3AE6AB0D-BE31-B195-C0F1-9DB69CA9112A}"/>
              </a:ext>
            </a:extLst>
          </p:cNvPr>
          <p:cNvCxnSpPr>
            <a:cxnSpLocks/>
          </p:cNvCxnSpPr>
          <p:nvPr/>
        </p:nvCxnSpPr>
        <p:spPr>
          <a:xfrm>
            <a:off x="108385" y="-7777"/>
            <a:ext cx="0" cy="6858000"/>
          </a:xfrm>
          <a:prstGeom prst="line">
            <a:avLst/>
          </a:prstGeom>
          <a:ln w="254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E8F8EC1-FFE1-AB9F-0961-89B2660B188D}"/>
              </a:ext>
            </a:extLst>
          </p:cNvPr>
          <p:cNvSpPr/>
          <p:nvPr/>
        </p:nvSpPr>
        <p:spPr>
          <a:xfrm>
            <a:off x="11330165" y="-7778"/>
            <a:ext cx="861835" cy="6865777"/>
          </a:xfrm>
          <a:prstGeom prst="rect">
            <a:avLst/>
          </a:prstGeom>
          <a:solidFill>
            <a:srgbClr val="445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844176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B8834E-1E2B-3EBB-3C02-F67D133A0DE5}"/>
              </a:ext>
            </a:extLst>
          </p:cNvPr>
          <p:cNvPicPr>
            <a:picLocks noChangeAspect="1"/>
          </p:cNvPicPr>
          <p:nvPr/>
        </p:nvPicPr>
        <p:blipFill rotWithShape="1">
          <a:blip r:embed="rId2"/>
          <a:srcRect l="12734" t="11528" r="50961" b="15000"/>
          <a:stretch/>
        </p:blipFill>
        <p:spPr>
          <a:xfrm>
            <a:off x="6253213" y="3604"/>
            <a:ext cx="5938787" cy="6854396"/>
          </a:xfrm>
          <a:prstGeom prst="rect">
            <a:avLst/>
          </a:prstGeom>
        </p:spPr>
      </p:pic>
      <p:sp>
        <p:nvSpPr>
          <p:cNvPr id="2" name="TextBox 1">
            <a:extLst>
              <a:ext uri="{FF2B5EF4-FFF2-40B4-BE49-F238E27FC236}">
                <a16:creationId xmlns:a16="http://schemas.microsoft.com/office/drawing/2014/main" id="{B2C97570-7567-966C-B515-3E898C260A90}"/>
              </a:ext>
            </a:extLst>
          </p:cNvPr>
          <p:cNvSpPr txBox="1"/>
          <p:nvPr/>
        </p:nvSpPr>
        <p:spPr>
          <a:xfrm>
            <a:off x="355251" y="849538"/>
            <a:ext cx="4738269" cy="461665"/>
          </a:xfrm>
          <a:prstGeom prst="rect">
            <a:avLst/>
          </a:prstGeom>
          <a:solidFill>
            <a:schemeClr val="accent1">
              <a:lumMod val="60000"/>
              <a:lumOff val="40000"/>
            </a:schemeClr>
          </a:solidFill>
        </p:spPr>
        <p:txBody>
          <a:bodyPr wrap="square" rtlCol="0">
            <a:spAutoFit/>
          </a:bodyPr>
          <a:lstStyle/>
          <a:p>
            <a:r>
              <a:rPr lang="en-GB" sz="2400" b="1">
                <a:solidFill>
                  <a:schemeClr val="bg1"/>
                </a:solidFill>
              </a:rPr>
              <a:t>Tourism Strategy Recommendations </a:t>
            </a:r>
            <a:endParaRPr lang="en-GB" sz="2400" b="1" dirty="0">
              <a:solidFill>
                <a:schemeClr val="bg1"/>
              </a:solidFill>
            </a:endParaRPr>
          </a:p>
        </p:txBody>
      </p:sp>
      <p:sp>
        <p:nvSpPr>
          <p:cNvPr id="3" name="TextBox 2">
            <a:extLst>
              <a:ext uri="{FF2B5EF4-FFF2-40B4-BE49-F238E27FC236}">
                <a16:creationId xmlns:a16="http://schemas.microsoft.com/office/drawing/2014/main" id="{8F92CD54-E764-7EAF-20E1-55BDE72E6D4B}"/>
              </a:ext>
            </a:extLst>
          </p:cNvPr>
          <p:cNvSpPr txBox="1"/>
          <p:nvPr/>
        </p:nvSpPr>
        <p:spPr>
          <a:xfrm>
            <a:off x="258998" y="358998"/>
            <a:ext cx="2749408" cy="461665"/>
          </a:xfrm>
          <a:prstGeom prst="rect">
            <a:avLst/>
          </a:prstGeom>
          <a:noFill/>
        </p:spPr>
        <p:txBody>
          <a:bodyPr wrap="square" rtlCol="0">
            <a:spAutoFit/>
          </a:bodyPr>
          <a:lstStyle/>
          <a:p>
            <a:r>
              <a:rPr lang="en-GB" sz="2400" b="1" dirty="0">
                <a:solidFill>
                  <a:schemeClr val="accent2">
                    <a:lumMod val="60000"/>
                    <a:lumOff val="40000"/>
                  </a:schemeClr>
                </a:solidFill>
              </a:rPr>
              <a:t>Public Consultation</a:t>
            </a:r>
          </a:p>
        </p:txBody>
      </p:sp>
      <p:sp>
        <p:nvSpPr>
          <p:cNvPr id="4" name="TextBox 3">
            <a:extLst>
              <a:ext uri="{FF2B5EF4-FFF2-40B4-BE49-F238E27FC236}">
                <a16:creationId xmlns:a16="http://schemas.microsoft.com/office/drawing/2014/main" id="{A80219B2-BA29-CD83-A836-4401BA538C0B}"/>
              </a:ext>
            </a:extLst>
          </p:cNvPr>
          <p:cNvSpPr txBox="1"/>
          <p:nvPr/>
        </p:nvSpPr>
        <p:spPr>
          <a:xfrm>
            <a:off x="355251" y="1608329"/>
            <a:ext cx="5814543" cy="4401205"/>
          </a:xfrm>
          <a:prstGeom prst="rect">
            <a:avLst/>
          </a:prstGeom>
          <a:noFill/>
        </p:spPr>
        <p:txBody>
          <a:bodyPr wrap="square" rtlCol="0">
            <a:spAutoFit/>
          </a:bodyPr>
          <a:lstStyle/>
          <a:p>
            <a:pPr marL="342900" indent="-342900">
              <a:buFont typeface="Wingdings" panose="05000000000000000000" pitchFamily="2" charset="2"/>
              <a:buChar char="§"/>
            </a:pPr>
            <a:r>
              <a:rPr lang="en-GB" sz="2000" b="1" dirty="0">
                <a:solidFill>
                  <a:schemeClr val="accent1">
                    <a:lumMod val="60000"/>
                    <a:lumOff val="40000"/>
                  </a:schemeClr>
                </a:solidFill>
              </a:rPr>
              <a:t>Clondalkin &amp; </a:t>
            </a:r>
            <a:r>
              <a:rPr lang="en-GB" sz="2000" b="1" dirty="0" err="1">
                <a:solidFill>
                  <a:schemeClr val="accent1">
                    <a:lumMod val="60000"/>
                    <a:lumOff val="40000"/>
                  </a:schemeClr>
                </a:solidFill>
              </a:rPr>
              <a:t>Camac</a:t>
            </a:r>
            <a:r>
              <a:rPr lang="en-GB" sz="2000" b="1" dirty="0">
                <a:solidFill>
                  <a:schemeClr val="accent1">
                    <a:lumMod val="60000"/>
                    <a:lumOff val="40000"/>
                  </a:schemeClr>
                </a:solidFill>
              </a:rPr>
              <a:t> Valley Cluster</a:t>
            </a:r>
          </a:p>
          <a:p>
            <a:pPr marL="342900" indent="-342900">
              <a:buFont typeface="Wingdings" panose="05000000000000000000" pitchFamily="2" charset="2"/>
              <a:buChar char="§"/>
            </a:pPr>
            <a:r>
              <a:rPr lang="en-GB" sz="2000" b="1" dirty="0">
                <a:solidFill>
                  <a:schemeClr val="accent2">
                    <a:lumMod val="60000"/>
                    <a:lumOff val="40000"/>
                  </a:schemeClr>
                </a:solidFill>
              </a:rPr>
              <a:t>Local Tourism Forums Support</a:t>
            </a:r>
          </a:p>
          <a:p>
            <a:pPr marL="342900" indent="-342900">
              <a:buFont typeface="Wingdings" panose="05000000000000000000" pitchFamily="2" charset="2"/>
              <a:buChar char="§"/>
            </a:pPr>
            <a:r>
              <a:rPr lang="en-GB" sz="2000" b="1" dirty="0">
                <a:solidFill>
                  <a:schemeClr val="accent1">
                    <a:lumMod val="60000"/>
                    <a:lumOff val="40000"/>
                  </a:schemeClr>
                </a:solidFill>
              </a:rPr>
              <a:t>Environmental Considerations</a:t>
            </a:r>
          </a:p>
          <a:p>
            <a:pPr marL="342900" indent="-342900">
              <a:buFont typeface="Wingdings" panose="05000000000000000000" pitchFamily="2" charset="2"/>
              <a:buChar char="§"/>
            </a:pPr>
            <a:r>
              <a:rPr lang="en-GB" sz="2000" b="1" dirty="0">
                <a:solidFill>
                  <a:schemeClr val="accent2">
                    <a:lumMod val="60000"/>
                    <a:lumOff val="40000"/>
                  </a:schemeClr>
                </a:solidFill>
              </a:rPr>
              <a:t>Dublin Mountains Bus Service</a:t>
            </a:r>
          </a:p>
          <a:p>
            <a:r>
              <a:rPr lang="en-GB" sz="2000" b="1" dirty="0">
                <a:solidFill>
                  <a:schemeClr val="accent1">
                    <a:lumMod val="60000"/>
                    <a:lumOff val="40000"/>
                  </a:schemeClr>
                </a:solidFill>
              </a:rPr>
              <a:t>     - Bicycle Transport</a:t>
            </a:r>
          </a:p>
          <a:p>
            <a:r>
              <a:rPr lang="en-GB" sz="2000" b="1" dirty="0">
                <a:solidFill>
                  <a:schemeClr val="accent1">
                    <a:lumMod val="60000"/>
                    <a:lumOff val="40000"/>
                  </a:schemeClr>
                </a:solidFill>
              </a:rPr>
              <a:t>     - Bicycle Parking &amp; Charging</a:t>
            </a:r>
          </a:p>
          <a:p>
            <a:r>
              <a:rPr lang="en-GB" sz="2000" b="1" dirty="0">
                <a:solidFill>
                  <a:schemeClr val="accent1">
                    <a:lumMod val="60000"/>
                    <a:lumOff val="40000"/>
                  </a:schemeClr>
                </a:solidFill>
              </a:rPr>
              <a:t>     - Broader Accessibility </a:t>
            </a:r>
          </a:p>
          <a:p>
            <a:pPr marL="342900" indent="-342900">
              <a:buFont typeface="Wingdings" panose="05000000000000000000" pitchFamily="2" charset="2"/>
              <a:buChar char="§"/>
            </a:pPr>
            <a:r>
              <a:rPr lang="en-GB" sz="2000" b="1" dirty="0">
                <a:solidFill>
                  <a:schemeClr val="accent2">
                    <a:lumMod val="60000"/>
                    <a:lumOff val="40000"/>
                  </a:schemeClr>
                </a:solidFill>
              </a:rPr>
              <a:t>Public Transport &amp; Active Travel Strategic Priority</a:t>
            </a:r>
          </a:p>
          <a:p>
            <a:pPr marL="342900" indent="-342900">
              <a:buFont typeface="Wingdings" panose="05000000000000000000" pitchFamily="2" charset="2"/>
              <a:buChar char="§"/>
            </a:pPr>
            <a:r>
              <a:rPr lang="en-GB" sz="2000" b="1" dirty="0">
                <a:solidFill>
                  <a:schemeClr val="accent1">
                    <a:lumMod val="60000"/>
                    <a:lumOff val="40000"/>
                  </a:schemeClr>
                </a:solidFill>
              </a:rPr>
              <a:t>Palmerstown ACA Opportunities </a:t>
            </a:r>
          </a:p>
          <a:p>
            <a:pPr marL="342900" indent="-342900">
              <a:buFont typeface="Wingdings" panose="05000000000000000000" pitchFamily="2" charset="2"/>
              <a:buChar char="§"/>
            </a:pPr>
            <a:r>
              <a:rPr lang="en-GB" sz="2000" b="1" dirty="0">
                <a:solidFill>
                  <a:schemeClr val="accent2">
                    <a:lumMod val="60000"/>
                    <a:lumOff val="40000"/>
                  </a:schemeClr>
                </a:solidFill>
              </a:rPr>
              <a:t>Rathcoole &amp; Saggart Walking Trail Opportunities </a:t>
            </a:r>
          </a:p>
          <a:p>
            <a:pPr marL="342900" indent="-342900">
              <a:buFont typeface="Wingdings" panose="05000000000000000000" pitchFamily="2" charset="2"/>
              <a:buChar char="§"/>
            </a:pPr>
            <a:r>
              <a:rPr lang="en-GB" sz="2000" b="1" dirty="0">
                <a:solidFill>
                  <a:schemeClr val="accent1">
                    <a:lumMod val="60000"/>
                    <a:lumOff val="40000"/>
                  </a:schemeClr>
                </a:solidFill>
              </a:rPr>
              <a:t>Events &amp; Festivals Cultural Group Partnerships </a:t>
            </a:r>
          </a:p>
          <a:p>
            <a:pPr marL="342900" indent="-342900">
              <a:buFont typeface="Wingdings" panose="05000000000000000000" pitchFamily="2" charset="2"/>
              <a:buChar char="§"/>
            </a:pPr>
            <a:r>
              <a:rPr lang="en-GB" sz="2000" b="1" dirty="0" err="1">
                <a:solidFill>
                  <a:schemeClr val="accent2">
                    <a:lumMod val="60000"/>
                    <a:lumOff val="40000"/>
                  </a:schemeClr>
                </a:solidFill>
              </a:rPr>
              <a:t>Corkagh</a:t>
            </a:r>
            <a:r>
              <a:rPr lang="en-GB" sz="2000" b="1" dirty="0">
                <a:solidFill>
                  <a:schemeClr val="accent2">
                    <a:lumMod val="60000"/>
                    <a:lumOff val="40000"/>
                  </a:schemeClr>
                </a:solidFill>
              </a:rPr>
              <a:t> Park Additional Visitor Experience Opportunities</a:t>
            </a:r>
          </a:p>
          <a:p>
            <a:pPr marL="342900" indent="-342900">
              <a:buFont typeface="Wingdings" panose="05000000000000000000" pitchFamily="2" charset="2"/>
              <a:buChar char="§"/>
            </a:pPr>
            <a:endParaRPr lang="en-GB" sz="2000" b="1" dirty="0">
              <a:solidFill>
                <a:schemeClr val="accent1">
                  <a:lumMod val="60000"/>
                  <a:lumOff val="40000"/>
                </a:schemeClr>
              </a:solidFill>
            </a:endParaRPr>
          </a:p>
        </p:txBody>
      </p:sp>
      <p:sp>
        <p:nvSpPr>
          <p:cNvPr id="8" name="Rectangle 7">
            <a:extLst>
              <a:ext uri="{FF2B5EF4-FFF2-40B4-BE49-F238E27FC236}">
                <a16:creationId xmlns:a16="http://schemas.microsoft.com/office/drawing/2014/main" id="{53CFDBA9-12FF-8008-5A71-A1162887A8FC}"/>
              </a:ext>
            </a:extLst>
          </p:cNvPr>
          <p:cNvSpPr/>
          <p:nvPr/>
        </p:nvSpPr>
        <p:spPr>
          <a:xfrm>
            <a:off x="0" y="6345949"/>
            <a:ext cx="12192000" cy="231023"/>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2">
                  <a:lumMod val="60000"/>
                  <a:lumOff val="40000"/>
                </a:schemeClr>
              </a:solidFill>
            </a:endParaRPr>
          </a:p>
        </p:txBody>
      </p:sp>
      <p:sp>
        <p:nvSpPr>
          <p:cNvPr id="9" name="Rectangle 8">
            <a:extLst>
              <a:ext uri="{FF2B5EF4-FFF2-40B4-BE49-F238E27FC236}">
                <a16:creationId xmlns:a16="http://schemas.microsoft.com/office/drawing/2014/main" id="{31FCF6E7-81A0-B370-263C-3FA6EF461DF9}"/>
              </a:ext>
            </a:extLst>
          </p:cNvPr>
          <p:cNvSpPr/>
          <p:nvPr/>
        </p:nvSpPr>
        <p:spPr>
          <a:xfrm>
            <a:off x="0" y="6217919"/>
            <a:ext cx="12192000" cy="14415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descr="Logo, company name&#10;&#10;Description automatically generated">
            <a:extLst>
              <a:ext uri="{FF2B5EF4-FFF2-40B4-BE49-F238E27FC236}">
                <a16:creationId xmlns:a16="http://schemas.microsoft.com/office/drawing/2014/main" id="{F7CF19F7-8EAE-1383-A5CB-5702F26A3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5101" y="264907"/>
            <a:ext cx="1382651" cy="649845"/>
          </a:xfrm>
          <a:prstGeom prst="rect">
            <a:avLst/>
          </a:prstGeom>
        </p:spPr>
      </p:pic>
      <p:sp>
        <p:nvSpPr>
          <p:cNvPr id="12" name="Rectangle 11">
            <a:extLst>
              <a:ext uri="{FF2B5EF4-FFF2-40B4-BE49-F238E27FC236}">
                <a16:creationId xmlns:a16="http://schemas.microsoft.com/office/drawing/2014/main" id="{29020936-2B14-C478-73B7-46DA334F8061}"/>
              </a:ext>
            </a:extLst>
          </p:cNvPr>
          <p:cNvSpPr/>
          <p:nvPr/>
        </p:nvSpPr>
        <p:spPr>
          <a:xfrm>
            <a:off x="0" y="6576972"/>
            <a:ext cx="12192000" cy="29190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2">
                  <a:lumMod val="60000"/>
                  <a:lumOff val="40000"/>
                </a:schemeClr>
              </a:solidFill>
            </a:endParaRPr>
          </a:p>
        </p:txBody>
      </p:sp>
      <p:sp>
        <p:nvSpPr>
          <p:cNvPr id="14" name="Rectangle 13">
            <a:extLst>
              <a:ext uri="{FF2B5EF4-FFF2-40B4-BE49-F238E27FC236}">
                <a16:creationId xmlns:a16="http://schemas.microsoft.com/office/drawing/2014/main" id="{76F5AD9D-FE57-3808-C9BE-420552994680}"/>
              </a:ext>
            </a:extLst>
          </p:cNvPr>
          <p:cNvSpPr/>
          <p:nvPr/>
        </p:nvSpPr>
        <p:spPr>
          <a:xfrm>
            <a:off x="6169794" y="0"/>
            <a:ext cx="83419" cy="6217919"/>
          </a:xfrm>
          <a:prstGeom prst="rect">
            <a:avLst/>
          </a:prstGeom>
          <a:solidFill>
            <a:srgbClr val="445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55553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a football stadium and a city at night&#10;&#10;Description automatically generated">
            <a:extLst>
              <a:ext uri="{FF2B5EF4-FFF2-40B4-BE49-F238E27FC236}">
                <a16:creationId xmlns:a16="http://schemas.microsoft.com/office/drawing/2014/main" id="{B6F4E3F2-5C22-2A16-30CB-2C0D8F1A2741}"/>
              </a:ext>
            </a:extLst>
          </p:cNvPr>
          <p:cNvPicPr>
            <a:picLocks noChangeAspect="1"/>
          </p:cNvPicPr>
          <p:nvPr/>
        </p:nvPicPr>
        <p:blipFill rotWithShape="1">
          <a:blip r:embed="rId2">
            <a:extLst>
              <a:ext uri="{28A0092B-C50C-407E-A947-70E740481C1C}">
                <a14:useLocalDpi xmlns:a14="http://schemas.microsoft.com/office/drawing/2010/main" val="0"/>
              </a:ext>
            </a:extLst>
          </a:blip>
          <a:srcRect t="40407" b="321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D5BDBA-BE2E-CB8A-9DDD-D9E8A7CDDB2C}"/>
              </a:ext>
            </a:extLst>
          </p:cNvPr>
          <p:cNvSpPr txBox="1"/>
          <p:nvPr/>
        </p:nvSpPr>
        <p:spPr>
          <a:xfrm>
            <a:off x="347606" y="298612"/>
            <a:ext cx="3814819" cy="769441"/>
          </a:xfrm>
          <a:prstGeom prst="rect">
            <a:avLst/>
          </a:prstGeom>
          <a:noFill/>
        </p:spPr>
        <p:txBody>
          <a:bodyPr wrap="square" rtlCol="0">
            <a:spAutoFit/>
          </a:bodyPr>
          <a:lstStyle/>
          <a:p>
            <a:r>
              <a:rPr lang="en-GB" sz="4400" b="1" dirty="0">
                <a:solidFill>
                  <a:schemeClr val="accent2">
                    <a:lumMod val="60000"/>
                    <a:lumOff val="40000"/>
                  </a:schemeClr>
                </a:solidFill>
              </a:rPr>
              <a:t>Thank You</a:t>
            </a:r>
            <a:endParaRPr lang="en-IE" sz="4400" b="1" dirty="0">
              <a:solidFill>
                <a:schemeClr val="accent2">
                  <a:lumMod val="60000"/>
                  <a:lumOff val="40000"/>
                </a:schemeClr>
              </a:solidFill>
            </a:endParaRPr>
          </a:p>
        </p:txBody>
      </p:sp>
      <p:sp>
        <p:nvSpPr>
          <p:cNvPr id="8" name="TextBox 7">
            <a:extLst>
              <a:ext uri="{FF2B5EF4-FFF2-40B4-BE49-F238E27FC236}">
                <a16:creationId xmlns:a16="http://schemas.microsoft.com/office/drawing/2014/main" id="{5C37DFFC-286A-E86E-8169-BD979B15802C}"/>
              </a:ext>
            </a:extLst>
          </p:cNvPr>
          <p:cNvSpPr txBox="1"/>
          <p:nvPr/>
        </p:nvSpPr>
        <p:spPr>
          <a:xfrm>
            <a:off x="347606" y="980662"/>
            <a:ext cx="2681344" cy="769441"/>
          </a:xfrm>
          <a:prstGeom prst="rect">
            <a:avLst/>
          </a:prstGeom>
          <a:noFill/>
        </p:spPr>
        <p:txBody>
          <a:bodyPr wrap="square" rtlCol="0">
            <a:spAutoFit/>
          </a:bodyPr>
          <a:lstStyle/>
          <a:p>
            <a:r>
              <a:rPr lang="en-GB" sz="4400" b="1" dirty="0">
                <a:solidFill>
                  <a:schemeClr val="accent1">
                    <a:lumMod val="60000"/>
                    <a:lumOff val="40000"/>
                  </a:schemeClr>
                </a:solidFill>
              </a:rPr>
              <a:t>Questions</a:t>
            </a:r>
            <a:endParaRPr lang="en-IE" sz="4400" b="1" dirty="0">
              <a:solidFill>
                <a:schemeClr val="accent1">
                  <a:lumMod val="60000"/>
                  <a:lumOff val="40000"/>
                </a:schemeClr>
              </a:solidFill>
            </a:endParaRPr>
          </a:p>
        </p:txBody>
      </p:sp>
      <p:pic>
        <p:nvPicPr>
          <p:cNvPr id="9" name="Picture 8" descr="Logo, company name&#10;&#10;Description automatically generated">
            <a:extLst>
              <a:ext uri="{FF2B5EF4-FFF2-40B4-BE49-F238E27FC236}">
                <a16:creationId xmlns:a16="http://schemas.microsoft.com/office/drawing/2014/main" id="{08AD2CC7-1E92-E820-947B-440C4DE8A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146" y="5940596"/>
            <a:ext cx="1382651" cy="649845"/>
          </a:xfrm>
          <a:prstGeom prst="rect">
            <a:avLst/>
          </a:prstGeom>
        </p:spPr>
      </p:pic>
      <p:cxnSp>
        <p:nvCxnSpPr>
          <p:cNvPr id="2" name="Straight Connector 1">
            <a:extLst>
              <a:ext uri="{FF2B5EF4-FFF2-40B4-BE49-F238E27FC236}">
                <a16:creationId xmlns:a16="http://schemas.microsoft.com/office/drawing/2014/main" id="{E75B1840-66EF-4E65-E5C9-2B820436DF04}"/>
              </a:ext>
            </a:extLst>
          </p:cNvPr>
          <p:cNvCxnSpPr>
            <a:cxnSpLocks/>
          </p:cNvCxnSpPr>
          <p:nvPr/>
        </p:nvCxnSpPr>
        <p:spPr>
          <a:xfrm>
            <a:off x="11821705" y="0"/>
            <a:ext cx="0" cy="6858000"/>
          </a:xfrm>
          <a:prstGeom prst="line">
            <a:avLst/>
          </a:prstGeom>
          <a:ln w="2540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596294A-279F-F274-CA48-50CBC60C0D06}"/>
              </a:ext>
            </a:extLst>
          </p:cNvPr>
          <p:cNvCxnSpPr>
            <a:cxnSpLocks/>
          </p:cNvCxnSpPr>
          <p:nvPr/>
        </p:nvCxnSpPr>
        <p:spPr>
          <a:xfrm>
            <a:off x="11632078" y="0"/>
            <a:ext cx="0" cy="6858000"/>
          </a:xfrm>
          <a:prstGeom prst="line">
            <a:avLst/>
          </a:prstGeom>
          <a:ln w="1270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658D217-AF8B-090E-D786-92DEC4026FE9}"/>
              </a:ext>
            </a:extLst>
          </p:cNvPr>
          <p:cNvCxnSpPr>
            <a:cxnSpLocks/>
          </p:cNvCxnSpPr>
          <p:nvPr/>
        </p:nvCxnSpPr>
        <p:spPr>
          <a:xfrm>
            <a:off x="12071792" y="0"/>
            <a:ext cx="0" cy="6858000"/>
          </a:xfrm>
          <a:prstGeom prst="line">
            <a:avLst/>
          </a:prstGeom>
          <a:ln w="254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711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1558</TotalTime>
  <Words>292</Words>
  <Application>Microsoft Office PowerPoint</Application>
  <PresentationFormat>Widescreen</PresentationFormat>
  <Paragraphs>68</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Jason Frehill</cp:lastModifiedBy>
  <cp:revision>23</cp:revision>
  <dcterms:created xsi:type="dcterms:W3CDTF">2023-12-03T07:39:28Z</dcterms:created>
  <dcterms:modified xsi:type="dcterms:W3CDTF">2023-12-06T17:52:17Z</dcterms:modified>
</cp:coreProperties>
</file>