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56" r:id="rId2"/>
    <p:sldId id="262" r:id="rId3"/>
    <p:sldId id="280" r:id="rId4"/>
    <p:sldId id="283" r:id="rId5"/>
    <p:sldId id="268" r:id="rId6"/>
    <p:sldId id="270" r:id="rId7"/>
    <p:sldId id="271" r:id="rId8"/>
    <p:sldId id="281" r:id="rId9"/>
    <p:sldId id="274" r:id="rId10"/>
    <p:sldId id="282" r:id="rId11"/>
    <p:sldId id="284" r:id="rId12"/>
    <p:sldId id="285" r:id="rId13"/>
    <p:sldId id="286" r:id="rId1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7T16:50:39.7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0:07:07.65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4T10:24:33.267"/>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11/24/2023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11/24/2023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11/24/2023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A0A50-B762-F63C-7205-45209774582D}"/>
              </a:ext>
            </a:extLst>
          </p:cNvPr>
          <p:cNvSpPr>
            <a:spLocks noGrp="1"/>
          </p:cNvSpPr>
          <p:nvPr>
            <p:ph type="ctrTitle"/>
          </p:nvPr>
        </p:nvSpPr>
        <p:spPr>
          <a:xfrm>
            <a:off x="0" y="1060421"/>
            <a:ext cx="11968480" cy="2304571"/>
          </a:xfrm>
        </p:spPr>
        <p:txBody>
          <a:bodyPr/>
          <a:lstStyle/>
          <a:p>
            <a:pPr algn="ctr"/>
            <a:r>
              <a:rPr lang="en-GB" sz="8800" dirty="0">
                <a:latin typeface="Britannic Bold" panose="020B0903060703020204" pitchFamily="34" charset="0"/>
                <a:cs typeface="Calibri Light" panose="020F0302020204030204" pitchFamily="34" charset="0"/>
              </a:rPr>
              <a:t>Clondalkin</a:t>
            </a:r>
            <a:br>
              <a:rPr lang="en-GB" sz="8800" dirty="0">
                <a:latin typeface="Britannic Bold" panose="020B0903060703020204" pitchFamily="34" charset="0"/>
                <a:cs typeface="Calibri Light" panose="020F0302020204030204" pitchFamily="34" charset="0"/>
              </a:rPr>
            </a:br>
            <a:r>
              <a:rPr lang="en-GB" sz="8800" dirty="0">
                <a:latin typeface="Britannic Bold" panose="020B0903060703020204" pitchFamily="34" charset="0"/>
                <a:cs typeface="Calibri Light" panose="020F0302020204030204" pitchFamily="34" charset="0"/>
              </a:rPr>
              <a:t> Local Area Plan Update</a:t>
            </a:r>
          </a:p>
        </p:txBody>
      </p:sp>
      <p:pic>
        <p:nvPicPr>
          <p:cNvPr id="5" name="Picture 4" descr="A picture containing text, font, logo, graphics&#10;&#10;Description automatically generated">
            <a:extLst>
              <a:ext uri="{FF2B5EF4-FFF2-40B4-BE49-F238E27FC236}">
                <a16:creationId xmlns:a16="http://schemas.microsoft.com/office/drawing/2014/main" id="{EE3DC71F-02D4-BBCB-52D6-03D60DE99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062" y="5259966"/>
            <a:ext cx="2869938" cy="1598034"/>
          </a:xfrm>
          <a:prstGeom prst="rect">
            <a:avLst/>
          </a:prstGeom>
        </p:spPr>
      </p:pic>
      <p:pic>
        <p:nvPicPr>
          <p:cNvPr id="6" name="Picture 5">
            <a:extLst>
              <a:ext uri="{FF2B5EF4-FFF2-40B4-BE49-F238E27FC236}">
                <a16:creationId xmlns:a16="http://schemas.microsoft.com/office/drawing/2014/main" id="{79ED5649-811D-DF55-6620-F02457337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46" y="5641419"/>
            <a:ext cx="2865755" cy="945833"/>
          </a:xfrm>
          <a:prstGeom prst="rect">
            <a:avLst/>
          </a:prstGeom>
        </p:spPr>
      </p:pic>
      <p:pic>
        <p:nvPicPr>
          <p:cNvPr id="7" name="Picture 6">
            <a:extLst>
              <a:ext uri="{FF2B5EF4-FFF2-40B4-BE49-F238E27FC236}">
                <a16:creationId xmlns:a16="http://schemas.microsoft.com/office/drawing/2014/main" id="{3F4A5409-D9FF-5511-0295-B3EDEA9A1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245" y="3442462"/>
            <a:ext cx="5731510" cy="1111250"/>
          </a:xfrm>
          <a:prstGeom prst="rect">
            <a:avLst/>
          </a:prstGeom>
        </p:spPr>
      </p:pic>
      <p:sp>
        <p:nvSpPr>
          <p:cNvPr id="8" name="TextBox 7">
            <a:extLst>
              <a:ext uri="{FF2B5EF4-FFF2-40B4-BE49-F238E27FC236}">
                <a16:creationId xmlns:a16="http://schemas.microsoft.com/office/drawing/2014/main" id="{347AF1E7-F927-47B1-6673-DE835E0B02C4}"/>
              </a:ext>
            </a:extLst>
          </p:cNvPr>
          <p:cNvSpPr txBox="1"/>
          <p:nvPr/>
        </p:nvSpPr>
        <p:spPr>
          <a:xfrm>
            <a:off x="4439920" y="5846582"/>
            <a:ext cx="3924663" cy="523220"/>
          </a:xfrm>
          <a:prstGeom prst="rect">
            <a:avLst/>
          </a:prstGeom>
          <a:noFill/>
        </p:spPr>
        <p:txBody>
          <a:bodyPr wrap="square" rtlCol="0">
            <a:spAutoFit/>
          </a:bodyPr>
          <a:lstStyle/>
          <a:p>
            <a:r>
              <a:rPr lang="en-IE" sz="2800" dirty="0"/>
              <a:t>Presentation to SPC  27</a:t>
            </a:r>
            <a:r>
              <a:rPr lang="en-IE" sz="2800" baseline="30000" dirty="0"/>
              <a:t>th</a:t>
            </a:r>
            <a:r>
              <a:rPr lang="en-IE" sz="2800" dirty="0"/>
              <a:t> November 2023</a:t>
            </a:r>
          </a:p>
        </p:txBody>
      </p:sp>
    </p:spTree>
    <p:extLst>
      <p:ext uri="{BB962C8B-B14F-4D97-AF65-F5344CB8AC3E}">
        <p14:creationId xmlns:p14="http://schemas.microsoft.com/office/powerpoint/2010/main" val="407379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F7D0B6-B87A-3007-F6E6-CD5BE681DDE4}"/>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dirty="0">
                <a:latin typeface="+mj-lt"/>
                <a:ea typeface="+mj-ea"/>
                <a:cs typeface="+mj-cs"/>
              </a:rPr>
              <a:t>Progress to Date – Conservation</a:t>
            </a:r>
          </a:p>
        </p:txBody>
      </p:sp>
      <p:sp>
        <p:nvSpPr>
          <p:cNvPr id="2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3D95FA"/>
          </a:solidFill>
          <a:ln w="38100" cap="rnd">
            <a:solidFill>
              <a:srgbClr val="3D95F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60D7D9-BDB2-DF09-EF64-8FBA3DEFA24C}"/>
              </a:ext>
            </a:extLst>
          </p:cNvPr>
          <p:cNvSpPr txBox="1"/>
          <p:nvPr/>
        </p:nvSpPr>
        <p:spPr>
          <a:xfrm>
            <a:off x="640080" y="2872898"/>
            <a:ext cx="4243589" cy="3985101"/>
          </a:xfrm>
          <a:prstGeom prst="rect">
            <a:avLst/>
          </a:prstGeom>
        </p:spPr>
        <p:txBody>
          <a:bodyPr vert="horz" lIns="91440" tIns="45720" rIns="91440" bIns="45720" rtlCol="0">
            <a:normAutofit lnSpcReduction="10000"/>
          </a:bodyPr>
          <a:lstStyle/>
          <a:p>
            <a:pPr marL="285750" indent="-228600">
              <a:lnSpc>
                <a:spcPct val="110000"/>
              </a:lnSpc>
              <a:spcAft>
                <a:spcPts val="600"/>
              </a:spcAft>
              <a:buFont typeface="Arial" panose="020B0604020202020204" pitchFamily="34" charset="0"/>
              <a:buChar char="•"/>
            </a:pPr>
            <a:r>
              <a:rPr lang="en-US" sz="2400" dirty="0"/>
              <a:t>Co-ordination of the different consultants and work outputs to ensure holistic approach to conservation</a:t>
            </a:r>
          </a:p>
          <a:p>
            <a:pPr marL="285750" indent="-228600">
              <a:lnSpc>
                <a:spcPct val="110000"/>
              </a:lnSpc>
              <a:spcAft>
                <a:spcPts val="600"/>
              </a:spcAft>
              <a:buFont typeface="Arial" panose="020B0604020202020204" pitchFamily="34" charset="0"/>
              <a:buChar char="•"/>
            </a:pPr>
            <a:r>
              <a:rPr lang="en-US" sz="2400" dirty="0"/>
              <a:t>Conservation plan being drafted and will guide urban design and transport approach</a:t>
            </a:r>
          </a:p>
          <a:p>
            <a:pPr marL="285750" indent="-228600">
              <a:lnSpc>
                <a:spcPct val="110000"/>
              </a:lnSpc>
              <a:spcAft>
                <a:spcPts val="600"/>
              </a:spcAft>
              <a:buFont typeface="Arial" panose="020B0604020202020204" pitchFamily="34" charset="0"/>
              <a:buChar char="•"/>
            </a:pPr>
            <a:r>
              <a:rPr lang="en-US" sz="2400" dirty="0"/>
              <a:t>Will identify key features and structures</a:t>
            </a:r>
          </a:p>
          <a:p>
            <a:pPr marL="285750" indent="-228600">
              <a:lnSpc>
                <a:spcPct val="110000"/>
              </a:lnSpc>
              <a:spcAft>
                <a:spcPts val="600"/>
              </a:spcAft>
              <a:buFont typeface="Arial" panose="020B0604020202020204" pitchFamily="34" charset="0"/>
              <a:buChar char="•"/>
            </a:pPr>
            <a:r>
              <a:rPr lang="en-US" sz="2400" dirty="0"/>
              <a:t>Will provide character appraisals</a:t>
            </a:r>
          </a:p>
          <a:p>
            <a:pPr marL="285750" indent="-228600">
              <a:lnSpc>
                <a:spcPct val="110000"/>
              </a:lnSpc>
              <a:spcAft>
                <a:spcPts val="600"/>
              </a:spcAft>
              <a:buFont typeface="Arial" panose="020B0604020202020204" pitchFamily="34" charset="0"/>
              <a:buChar char="•"/>
            </a:pPr>
            <a:r>
              <a:rPr lang="en-US" sz="2400" dirty="0"/>
              <a:t>Will outline vulnerabilities</a:t>
            </a:r>
          </a:p>
          <a:p>
            <a:pPr marL="285750" indent="-228600">
              <a:lnSpc>
                <a:spcPct val="110000"/>
              </a:lnSpc>
              <a:spcAft>
                <a:spcPts val="600"/>
              </a:spcAft>
              <a:buFont typeface="Arial" panose="020B0604020202020204" pitchFamily="34" charset="0"/>
              <a:buChar char="•"/>
            </a:pPr>
            <a:r>
              <a:rPr lang="en-US" sz="2400" dirty="0"/>
              <a:t>Will make policy recommendations for integration into LAP</a:t>
            </a:r>
          </a:p>
          <a:p>
            <a:pPr indent="-228600">
              <a:lnSpc>
                <a:spcPct val="110000"/>
              </a:lnSpc>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BA4C22E-DF10-DBCB-0B62-0DAE8E34534A}"/>
              </a:ext>
            </a:extLst>
          </p:cNvPr>
          <p:cNvPicPr>
            <a:picLocks noChangeAspect="1"/>
          </p:cNvPicPr>
          <p:nvPr/>
        </p:nvPicPr>
        <p:blipFill rotWithShape="1">
          <a:blip r:embed="rId2"/>
          <a:srcRect t="20901" r="1" b="285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835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F7D0B6-B87A-3007-F6E6-CD5BE681DDE4}"/>
              </a:ext>
            </a:extLst>
          </p:cNvPr>
          <p:cNvSpPr txBox="1"/>
          <p:nvPr/>
        </p:nvSpPr>
        <p:spPr>
          <a:xfrm>
            <a:off x="630936" y="639520"/>
            <a:ext cx="3429000" cy="17190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Progress to Date – Local Transport Plan</a:t>
            </a:r>
          </a:p>
        </p:txBody>
      </p:sp>
      <p:sp>
        <p:nvSpPr>
          <p:cNvPr id="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F6C06F"/>
          </a:solidFill>
          <a:ln w="38100" cap="rnd">
            <a:solidFill>
              <a:srgbClr val="F6C06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60D7D9-BDB2-DF09-EF64-8FBA3DEFA24C}"/>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285750" indent="-228600">
              <a:lnSpc>
                <a:spcPct val="110000"/>
              </a:lnSpc>
              <a:spcAft>
                <a:spcPts val="600"/>
              </a:spcAft>
              <a:buFont typeface="Arial" panose="020B0604020202020204" pitchFamily="34" charset="0"/>
              <a:buChar char="•"/>
            </a:pPr>
            <a:r>
              <a:rPr lang="en-US" sz="2400" dirty="0"/>
              <a:t>The LPT is being carried out by ARUP using NTA assessment process</a:t>
            </a:r>
          </a:p>
          <a:p>
            <a:pPr marL="285750" indent="-228600">
              <a:lnSpc>
                <a:spcPct val="110000"/>
              </a:lnSpc>
              <a:spcAft>
                <a:spcPts val="600"/>
              </a:spcAft>
              <a:buFont typeface="Arial" panose="020B0604020202020204" pitchFamily="34" charset="0"/>
              <a:buChar char="•"/>
            </a:pPr>
            <a:r>
              <a:rPr lang="en-US" sz="2400" dirty="0"/>
              <a:t>Baseline and SWOT analysis is underway</a:t>
            </a:r>
          </a:p>
          <a:p>
            <a:pPr marL="285750" indent="-228600">
              <a:lnSpc>
                <a:spcPct val="110000"/>
              </a:lnSpc>
              <a:spcAft>
                <a:spcPts val="600"/>
              </a:spcAft>
              <a:buFont typeface="Arial" panose="020B0604020202020204" pitchFamily="34" charset="0"/>
              <a:buChar char="•"/>
            </a:pPr>
            <a:r>
              <a:rPr lang="en-US" sz="2400" dirty="0"/>
              <a:t>Traffic surveys were carried out in late October and are now being </a:t>
            </a:r>
            <a:r>
              <a:rPr lang="en-US" sz="2400" dirty="0" err="1"/>
              <a:t>analysed</a:t>
            </a:r>
            <a:endParaRPr lang="en-US" sz="2400" dirty="0"/>
          </a:p>
          <a:p>
            <a:pPr marL="285750" indent="-228600">
              <a:lnSpc>
                <a:spcPct val="110000"/>
              </a:lnSpc>
              <a:spcAft>
                <a:spcPts val="600"/>
              </a:spcAft>
              <a:buFont typeface="Arial" panose="020B0604020202020204" pitchFamily="34" charset="0"/>
              <a:buChar char="•"/>
            </a:pPr>
            <a:r>
              <a:rPr lang="en-US" sz="2400" dirty="0"/>
              <a:t>Modelling of transport movement will take place as part of next stage of LTP</a:t>
            </a:r>
          </a:p>
          <a:p>
            <a:pPr marL="285750" indent="-228600">
              <a:lnSpc>
                <a:spcPct val="110000"/>
              </a:lnSpc>
              <a:spcAft>
                <a:spcPts val="600"/>
              </a:spcAft>
              <a:buFont typeface="Arial" panose="020B0604020202020204" pitchFamily="34" charset="0"/>
              <a:buChar char="•"/>
            </a:pPr>
            <a:endParaRPr lang="en-US" sz="2400" dirty="0"/>
          </a:p>
          <a:p>
            <a:pPr indent="-228600">
              <a:lnSpc>
                <a:spcPct val="110000"/>
              </a:lnSpc>
              <a:buFont typeface="Arial" panose="020B0604020202020204" pitchFamily="34" charset="0"/>
              <a:buChar char="•"/>
            </a:pPr>
            <a:endParaRPr lang="en-US" sz="2400" dirty="0"/>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2F14E2CE-6FB7-28BB-9353-A04D6973ED07}"/>
              </a:ext>
            </a:extLst>
          </p:cNvPr>
          <p:cNvPicPr>
            <a:picLocks noChangeAspect="1"/>
          </p:cNvPicPr>
          <p:nvPr/>
        </p:nvPicPr>
        <p:blipFill>
          <a:blip r:embed="rId4"/>
          <a:stretch>
            <a:fillRect/>
          </a:stretch>
        </p:blipFill>
        <p:spPr>
          <a:xfrm>
            <a:off x="5066461" y="640080"/>
            <a:ext cx="6079390" cy="5577840"/>
          </a:xfrm>
          <a:prstGeom prst="rect">
            <a:avLst/>
          </a:prstGeom>
        </p:spPr>
      </p:pic>
    </p:spTree>
    <p:extLst>
      <p:ext uri="{BB962C8B-B14F-4D97-AF65-F5344CB8AC3E}">
        <p14:creationId xmlns:p14="http://schemas.microsoft.com/office/powerpoint/2010/main" val="138608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DAA0FCF-BF57-4263-D5A4-544C66791215}"/>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dirty="0">
                <a:latin typeface="+mj-lt"/>
                <a:ea typeface="+mj-ea"/>
                <a:cs typeface="+mj-cs"/>
              </a:rPr>
              <a:t>Progress to Date – climate change, SFRA and SEA/AA</a:t>
            </a:r>
          </a:p>
        </p:txBody>
      </p:sp>
      <p:sp>
        <p:nvSpPr>
          <p:cNvPr id="2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2D3EB"/>
          </a:solidFill>
          <a:ln w="38100" cap="rnd">
            <a:solidFill>
              <a:srgbClr val="22D3E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55F5664-E59E-64C3-1906-36D95B75C1C0}"/>
              </a:ext>
            </a:extLst>
          </p:cNvPr>
          <p:cNvSpPr txBox="1"/>
          <p:nvPr/>
        </p:nvSpPr>
        <p:spPr>
          <a:xfrm>
            <a:off x="630936" y="2660904"/>
            <a:ext cx="4818888" cy="3547872"/>
          </a:xfrm>
          <a:prstGeom prst="rect">
            <a:avLst/>
          </a:prstGeom>
        </p:spPr>
        <p:txBody>
          <a:bodyPr vert="horz" lIns="91440" tIns="45720" rIns="91440" bIns="45720" rtlCol="0" anchor="t">
            <a:normAutofit/>
          </a:bodyPr>
          <a:lstStyle/>
          <a:p>
            <a:pPr>
              <a:lnSpc>
                <a:spcPct val="110000"/>
              </a:lnSpc>
              <a:spcAft>
                <a:spcPts val="600"/>
              </a:spcAft>
            </a:pPr>
            <a:r>
              <a:rPr lang="en-US" sz="2000" b="1" dirty="0">
                <a:latin typeface="Agency FB" panose="020B0503020202020204" pitchFamily="34" charset="0"/>
              </a:rPr>
              <a:t>Strategic Flood Risk Assessment </a:t>
            </a:r>
          </a:p>
          <a:p>
            <a:pPr marL="285750" indent="-228600">
              <a:lnSpc>
                <a:spcPct val="110000"/>
              </a:lnSpc>
              <a:spcAft>
                <a:spcPts val="600"/>
              </a:spcAft>
              <a:buFont typeface="Arial" panose="020B0604020202020204" pitchFamily="34" charset="0"/>
              <a:buChar char="•"/>
            </a:pPr>
            <a:r>
              <a:rPr lang="en-US" sz="2000" dirty="0"/>
              <a:t>SFRA template prepared and to be agreed with OPW</a:t>
            </a:r>
          </a:p>
          <a:p>
            <a:pPr marL="285750" indent="-228600">
              <a:lnSpc>
                <a:spcPct val="110000"/>
              </a:lnSpc>
              <a:spcAft>
                <a:spcPts val="600"/>
              </a:spcAft>
              <a:buFont typeface="Arial" panose="020B0604020202020204" pitchFamily="34" charset="0"/>
              <a:buChar char="•"/>
            </a:pPr>
            <a:r>
              <a:rPr lang="en-US" sz="2000" dirty="0"/>
              <a:t>Liaison with </a:t>
            </a:r>
            <a:r>
              <a:rPr lang="en-US" sz="2000" dirty="0" err="1"/>
              <a:t>Camac</a:t>
            </a:r>
            <a:r>
              <a:rPr lang="en-US" sz="2000" dirty="0"/>
              <a:t> Flood Alleviation Scheme team</a:t>
            </a:r>
          </a:p>
          <a:p>
            <a:pPr marL="57150" indent="-228600">
              <a:lnSpc>
                <a:spcPct val="110000"/>
              </a:lnSpc>
              <a:spcAft>
                <a:spcPts val="600"/>
              </a:spcAft>
              <a:buFont typeface="Arial" panose="020B0604020202020204" pitchFamily="34" charset="0"/>
              <a:buChar char="•"/>
            </a:pPr>
            <a:endParaRPr lang="en-US" sz="2000" dirty="0"/>
          </a:p>
          <a:p>
            <a:pPr>
              <a:lnSpc>
                <a:spcPct val="110000"/>
              </a:lnSpc>
              <a:spcAft>
                <a:spcPts val="600"/>
              </a:spcAft>
            </a:pPr>
            <a:r>
              <a:rPr lang="en-US" sz="2000" b="1" dirty="0">
                <a:latin typeface="Agency FB" panose="020B0503020202020204" pitchFamily="34" charset="0"/>
                <a:cs typeface="Aharoni" panose="02010803020104030203" pitchFamily="2" charset="-79"/>
              </a:rPr>
              <a:t>SEA and AA</a:t>
            </a:r>
          </a:p>
          <a:p>
            <a:pPr marL="285750" indent="-228600">
              <a:lnSpc>
                <a:spcPct val="110000"/>
              </a:lnSpc>
              <a:spcAft>
                <a:spcPts val="600"/>
              </a:spcAft>
              <a:buFont typeface="Arial" panose="020B0604020202020204" pitchFamily="34" charset="0"/>
              <a:buChar char="•"/>
            </a:pPr>
            <a:r>
              <a:rPr lang="en-US" sz="2000" dirty="0"/>
              <a:t>Alternatives being developed will be assessed through SEA process</a:t>
            </a:r>
          </a:p>
          <a:p>
            <a:pPr marL="285750" indent="-228600">
              <a:lnSpc>
                <a:spcPct val="110000"/>
              </a:lnSpc>
              <a:spcAft>
                <a:spcPts val="600"/>
              </a:spcAft>
              <a:buFont typeface="Arial" panose="020B0604020202020204" pitchFamily="34" charset="0"/>
              <a:buChar char="•"/>
            </a:pPr>
            <a:r>
              <a:rPr lang="en-US" sz="2000" dirty="0"/>
              <a:t>SEA scoping report will be sent to EPA  for comment in December</a:t>
            </a:r>
          </a:p>
          <a:p>
            <a:pPr marL="285750" indent="-228600">
              <a:lnSpc>
                <a:spcPct val="110000"/>
              </a:lnSpc>
              <a:spcAft>
                <a:spcPts val="600"/>
              </a:spcAft>
              <a:buFont typeface="Arial" panose="020B0604020202020204" pitchFamily="34" charset="0"/>
              <a:buChar char="•"/>
            </a:pPr>
            <a:r>
              <a:rPr lang="en-US" sz="2000" dirty="0"/>
              <a:t>AA screening as first step under Habitats Directive</a:t>
            </a:r>
          </a:p>
        </p:txBody>
      </p:sp>
      <mc:AlternateContent xmlns:mc="http://schemas.openxmlformats.org/markup-compatibility/2006" xmlns:p14="http://schemas.microsoft.com/office/powerpoint/2010/main">
        <mc:Choice Requires="p14">
          <p:contentPart p14:bwMode="auto" r:id="rId2">
            <p14:nvContentPartPr>
              <p14: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7" name="Ink 2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Picture 4">
            <a:extLst>
              <a:ext uri="{FF2B5EF4-FFF2-40B4-BE49-F238E27FC236}">
                <a16:creationId xmlns:a16="http://schemas.microsoft.com/office/drawing/2014/main" id="{96D4CF97-CFB9-6BB1-DDA9-74A2FB6AE3D9}"/>
              </a:ext>
            </a:extLst>
          </p:cNvPr>
          <p:cNvPicPr>
            <a:picLocks noChangeAspect="1"/>
          </p:cNvPicPr>
          <p:nvPr/>
        </p:nvPicPr>
        <p:blipFill>
          <a:blip r:embed="rId4"/>
          <a:stretch>
            <a:fillRect/>
          </a:stretch>
        </p:blipFill>
        <p:spPr>
          <a:xfrm>
            <a:off x="6099048" y="1804957"/>
            <a:ext cx="5458968" cy="3248086"/>
          </a:xfrm>
          <a:prstGeom prst="rect">
            <a:avLst/>
          </a:prstGeom>
        </p:spPr>
      </p:pic>
    </p:spTree>
    <p:extLst>
      <p:ext uri="{BB962C8B-B14F-4D97-AF65-F5344CB8AC3E}">
        <p14:creationId xmlns:p14="http://schemas.microsoft.com/office/powerpoint/2010/main" val="296432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DB547F-D7AF-FDF7-A593-68CF659A6D67}"/>
              </a:ext>
            </a:extLst>
          </p:cNvPr>
          <p:cNvSpPr txBox="1"/>
          <p:nvPr/>
        </p:nvSpPr>
        <p:spPr>
          <a:xfrm>
            <a:off x="640080" y="325369"/>
            <a:ext cx="4368602" cy="1956841"/>
          </a:xfrm>
          <a:prstGeom prst="rect">
            <a:avLst/>
          </a:prstGeom>
        </p:spPr>
        <p:txBody>
          <a:bodyPr vert="horz" lIns="91440" tIns="45720" rIns="91440" bIns="45720" rtlCol="0" anchor="b">
            <a:normAutofit/>
          </a:bodyPr>
          <a:lstStyle/>
          <a:p>
            <a:pPr>
              <a:spcBef>
                <a:spcPct val="0"/>
              </a:spcBef>
              <a:spcAft>
                <a:spcPts val="600"/>
              </a:spcAft>
            </a:pPr>
            <a:r>
              <a:rPr lang="en-US" sz="6600">
                <a:latin typeface="+mj-lt"/>
                <a:ea typeface="+mj-ea"/>
                <a:cs typeface="+mj-cs"/>
              </a:rPr>
              <a:t>Next Steps</a:t>
            </a:r>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7A076"/>
          </a:solidFill>
          <a:ln w="38100" cap="rnd">
            <a:solidFill>
              <a:srgbClr val="B7A07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91ED15C-9B51-29E9-7E5B-B869EC0CAE19}"/>
              </a:ext>
            </a:extLst>
          </p:cNvPr>
          <p:cNvSpPr txBox="1"/>
          <p:nvPr/>
        </p:nvSpPr>
        <p:spPr>
          <a:xfrm>
            <a:off x="534057" y="2645126"/>
            <a:ext cx="4243589" cy="3806474"/>
          </a:xfrm>
          <a:prstGeom prst="rect">
            <a:avLst/>
          </a:prstGeom>
        </p:spPr>
        <p:txBody>
          <a:bodyPr vert="horz" lIns="91440" tIns="45720" rIns="91440" bIns="45720" rtlCol="0">
            <a:noAutofit/>
          </a:bodyPr>
          <a:lstStyle/>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Baseline and SWOTs to be completed</a:t>
            </a:r>
          </a:p>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Agreement on transport modelling approach with NTA</a:t>
            </a:r>
          </a:p>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Consultation with landowners within Framework areas and other capacity sites</a:t>
            </a:r>
          </a:p>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Development of different high level options </a:t>
            </a:r>
          </a:p>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Examination of possible village enhancement schemes</a:t>
            </a:r>
          </a:p>
          <a:p>
            <a:pPr marL="285750" indent="-228600">
              <a:lnSpc>
                <a:spcPct val="110000"/>
              </a:lnSpc>
              <a:spcAft>
                <a:spcPts val="600"/>
              </a:spcAft>
              <a:buFont typeface="Arial" panose="020B0604020202020204" pitchFamily="34" charset="0"/>
              <a:buChar char="•"/>
            </a:pPr>
            <a:r>
              <a:rPr lang="en-US" sz="2000" dirty="0">
                <a:latin typeface="Agency FB" panose="020B0503020202020204" pitchFamily="34" charset="0"/>
              </a:rPr>
              <a:t>Second round of pre-draft Public Consultation in February 2024</a:t>
            </a:r>
          </a:p>
        </p:txBody>
      </p:sp>
      <p:pic>
        <p:nvPicPr>
          <p:cNvPr id="7" name="Picture 6" descr="A stone house with a street light&#10;&#10;Description automatically generated">
            <a:extLst>
              <a:ext uri="{FF2B5EF4-FFF2-40B4-BE49-F238E27FC236}">
                <a16:creationId xmlns:a16="http://schemas.microsoft.com/office/drawing/2014/main" id="{D9AD2F18-A7B4-B92B-5B50-DA1A00388659}"/>
              </a:ext>
            </a:extLst>
          </p:cNvPr>
          <p:cNvPicPr>
            <a:picLocks noChangeAspect="1"/>
          </p:cNvPicPr>
          <p:nvPr/>
        </p:nvPicPr>
        <p:blipFill rotWithShape="1">
          <a:blip r:embed="rId2"/>
          <a:srcRect r="2106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917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E392D-9E73-564E-BB9A-299B50D169F2}"/>
              </a:ext>
            </a:extLst>
          </p:cNvPr>
          <p:cNvSpPr>
            <a:spLocks noGrp="1"/>
          </p:cNvSpPr>
          <p:nvPr>
            <p:ph type="title"/>
          </p:nvPr>
        </p:nvSpPr>
        <p:spPr>
          <a:xfrm>
            <a:off x="630936" y="640080"/>
            <a:ext cx="4818888" cy="1481328"/>
          </a:xfrm>
        </p:spPr>
        <p:txBody>
          <a:bodyPr vert="horz" lIns="91440" tIns="45720" rIns="91440" bIns="45720" rtlCol="0" anchor="b">
            <a:normAutofit fontScale="90000"/>
          </a:bodyPr>
          <a:lstStyle/>
          <a:p>
            <a:r>
              <a:rPr lang="en-US" sz="5600" dirty="0"/>
              <a:t>County Development Plan context</a:t>
            </a: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98FE0E3-7391-4D6C-1686-6E68B338E5CE}"/>
              </a:ext>
            </a:extLst>
          </p:cNvPr>
          <p:cNvSpPr>
            <a:spLocks noGrp="1"/>
          </p:cNvSpPr>
          <p:nvPr>
            <p:ph type="body" sz="half" idx="2"/>
          </p:nvPr>
        </p:nvSpPr>
        <p:spPr>
          <a:xfrm>
            <a:off x="630936" y="2660904"/>
            <a:ext cx="5360200" cy="3547872"/>
          </a:xfrm>
        </p:spPr>
        <p:txBody>
          <a:bodyPr vert="horz" lIns="91440" tIns="45720" rIns="91440" bIns="45720" rtlCol="0" anchor="t">
            <a:noAutofit/>
          </a:bodyPr>
          <a:lstStyle/>
          <a:p>
            <a:pPr>
              <a:lnSpc>
                <a:spcPct val="100000"/>
              </a:lnSpc>
              <a:spcBef>
                <a:spcPts val="300"/>
              </a:spcBef>
              <a:spcAft>
                <a:spcPts val="800"/>
              </a:spcAft>
            </a:pPr>
            <a:r>
              <a:rPr lang="en-US" sz="1600" b="1" dirty="0">
                <a:effectLst/>
                <a:latin typeface="Arial" panose="020B0604020202020204" pitchFamily="34" charset="0"/>
                <a:cs typeface="Arial" panose="020B0604020202020204" pitchFamily="34" charset="0"/>
              </a:rPr>
              <a:t>Objectives: QDP14 -  3  and EDE4 - 14</a:t>
            </a:r>
          </a:p>
          <a:p>
            <a:pPr>
              <a:lnSpc>
                <a:spcPct val="100000"/>
              </a:lnSpc>
              <a:spcBef>
                <a:spcPts val="300"/>
              </a:spcBef>
              <a:spcAft>
                <a:spcPts val="800"/>
              </a:spcAft>
            </a:pPr>
            <a:r>
              <a:rPr lang="en-US" sz="1600" b="1" i="1" dirty="0">
                <a:effectLst/>
                <a:cs typeface="Calibri" panose="020F0502020204030204" pitchFamily="34" charset="0"/>
              </a:rPr>
              <a:t>“</a:t>
            </a:r>
            <a:r>
              <a:rPr lang="en-US" sz="1600" dirty="0">
                <a:effectLst/>
                <a:latin typeface="Calibri" panose="020F0502020204030204" pitchFamily="34" charset="0"/>
                <a:cs typeface="Calibri" panose="020F0502020204030204" pitchFamily="34" charset="0"/>
              </a:rPr>
              <a:t>To prepare a LAP for Clondalkin, the extent of the boundary to be defined, which will be guided by the Local Area Plans Guidelines for Planning Authorities, 2013 (Department of the Environment, Community and Local Government) or any superseding guidelines and which will incorporate:</a:t>
            </a:r>
          </a:p>
          <a:p>
            <a:pPr marL="342900" lvl="0" indent="-228600">
              <a:lnSpc>
                <a:spcPct val="100000"/>
              </a:lnSpc>
              <a:spcBef>
                <a:spcPts val="300"/>
              </a:spcBef>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A vision for the development of Clondalkin</a:t>
            </a:r>
          </a:p>
          <a:p>
            <a:pPr marL="342900" lvl="0" indent="-228600">
              <a:lnSpc>
                <a:spcPct val="100000"/>
              </a:lnSpc>
              <a:spcBef>
                <a:spcPts val="300"/>
              </a:spcBef>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Wider urban design principles</a:t>
            </a:r>
          </a:p>
          <a:p>
            <a:pPr marL="342900" lvl="0" indent="-228600">
              <a:lnSpc>
                <a:spcPct val="100000"/>
              </a:lnSpc>
              <a:spcBef>
                <a:spcPts val="300"/>
              </a:spcBef>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Framework plans for larger infill sites</a:t>
            </a:r>
          </a:p>
          <a:p>
            <a:pPr marL="342900" lvl="0" indent="-228600">
              <a:lnSpc>
                <a:spcPct val="100000"/>
              </a:lnSpc>
              <a:spcBef>
                <a:spcPts val="300"/>
              </a:spcBef>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A Conservation Plan </a:t>
            </a:r>
          </a:p>
          <a:p>
            <a:pPr marL="342900" lvl="0" indent="-228600">
              <a:lnSpc>
                <a:spcPct val="100000"/>
              </a:lnSpc>
              <a:spcBef>
                <a:spcPts val="300"/>
              </a:spcBef>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A local Green Infrastructure strategy derived from the County GI Strategy </a:t>
            </a:r>
          </a:p>
          <a:p>
            <a:pPr marL="342900" lvl="0" indent="-228600">
              <a:lnSpc>
                <a:spcPct val="100000"/>
              </a:lnSpc>
              <a:spcBef>
                <a:spcPts val="300"/>
              </a:spcBef>
              <a:spcAft>
                <a:spcPts val="800"/>
              </a:spcAft>
              <a:buFont typeface="Arial" panose="020B0604020202020204" pitchFamily="34" charset="0"/>
              <a:buChar char="•"/>
            </a:pPr>
            <a:r>
              <a:rPr lang="en-US" sz="1600" dirty="0">
                <a:effectLst/>
                <a:latin typeface="Calibri" panose="020F0502020204030204" pitchFamily="34" charset="0"/>
                <a:cs typeface="Calibri" panose="020F0502020204030204" pitchFamily="34" charset="0"/>
              </a:rPr>
              <a:t>Transport movement study.”</a:t>
            </a:r>
            <a:endParaRPr lang="en-US" sz="1600" dirty="0"/>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6" name="Ink 1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 name="Content Placeholder 5">
            <a:extLst>
              <a:ext uri="{FF2B5EF4-FFF2-40B4-BE49-F238E27FC236}">
                <a16:creationId xmlns:a16="http://schemas.microsoft.com/office/drawing/2014/main" id="{D73B61EF-72C7-4ABC-6161-45BCA5AD6047}"/>
              </a:ext>
            </a:extLst>
          </p:cNvPr>
          <p:cNvPicPr>
            <a:picLocks noGrp="1" noChangeAspect="1"/>
          </p:cNvPicPr>
          <p:nvPr>
            <p:ph idx="1"/>
          </p:nvPr>
        </p:nvPicPr>
        <p:blipFill>
          <a:blip r:embed="rId4"/>
          <a:stretch>
            <a:fillRect/>
          </a:stretch>
        </p:blipFill>
        <p:spPr>
          <a:xfrm>
            <a:off x="7292214" y="1210490"/>
            <a:ext cx="3467643" cy="5007429"/>
          </a:xfrm>
          <a:prstGeom prst="rect">
            <a:avLst/>
          </a:prstGeom>
        </p:spPr>
      </p:pic>
    </p:spTree>
    <p:extLst>
      <p:ext uri="{BB962C8B-B14F-4D97-AF65-F5344CB8AC3E}">
        <p14:creationId xmlns:p14="http://schemas.microsoft.com/office/powerpoint/2010/main" val="97089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FBB7DA-7E7E-BB35-4765-FA7860116041}"/>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latin typeface="+mj-lt"/>
                <a:ea typeface="+mj-ea"/>
                <a:cs typeface="+mj-cs"/>
              </a:rPr>
              <a:t>Reflecting the Objective</a:t>
            </a:r>
          </a:p>
        </p:txBody>
      </p:sp>
      <p:sp>
        <p:nvSpPr>
          <p:cNvPr id="3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79544"/>
          </a:solidFill>
          <a:ln w="38100" cap="rnd">
            <a:solidFill>
              <a:srgbClr val="C7954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91A79B-1D50-3CFF-467D-A6F3A831CF60}"/>
              </a:ext>
            </a:extLst>
          </p:cNvPr>
          <p:cNvSpPr txBox="1"/>
          <p:nvPr/>
        </p:nvSpPr>
        <p:spPr>
          <a:xfrm>
            <a:off x="374470" y="2872899"/>
            <a:ext cx="4737462" cy="3320668"/>
          </a:xfrm>
          <a:prstGeom prst="rect">
            <a:avLst/>
          </a:prstGeom>
        </p:spPr>
        <p:txBody>
          <a:bodyPr vert="horz" lIns="91440" tIns="45720" rIns="91440" bIns="45720" rtlCol="0">
            <a:noAutofit/>
          </a:bodyPr>
          <a:lstStyle/>
          <a:p>
            <a:pPr>
              <a:lnSpc>
                <a:spcPct val="110000"/>
              </a:lnSpc>
              <a:spcAft>
                <a:spcPts val="600"/>
              </a:spcAft>
            </a:pPr>
            <a:r>
              <a:rPr lang="en-US" dirty="0">
                <a:latin typeface="Arial" panose="020B0604020202020204" pitchFamily="34" charset="0"/>
                <a:cs typeface="Arial" panose="020B0604020202020204" pitchFamily="34" charset="0"/>
              </a:rPr>
              <a:t>Relevant Expertise procured:</a:t>
            </a:r>
          </a:p>
          <a:p>
            <a:pPr marL="285750" indent="-228600">
              <a:lnSpc>
                <a:spcPct val="11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Urban Design and Conservation </a:t>
            </a:r>
            <a:r>
              <a:rPr lang="en-US" dirty="0">
                <a:latin typeface="Arial" panose="020B0604020202020204" pitchFamily="34" charset="0"/>
                <a:cs typeface="Arial" panose="020B0604020202020204" pitchFamily="34" charset="0"/>
              </a:rPr>
              <a:t>– O’Mahoney Pike and Molloy, team includes urban design, conservation expertise, Green Infrastructure (JBA) and urban movement</a:t>
            </a:r>
          </a:p>
          <a:p>
            <a:pPr marL="285750" indent="-228600">
              <a:lnSpc>
                <a:spcPct val="11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Transport</a:t>
            </a:r>
            <a:r>
              <a:rPr lang="en-US" dirty="0">
                <a:latin typeface="Arial" panose="020B0604020202020204" pitchFamily="34" charset="0"/>
                <a:cs typeface="Arial" panose="020B0604020202020204" pitchFamily="34" charset="0"/>
              </a:rPr>
              <a:t> (Local Transport Plan) – ARUP</a:t>
            </a:r>
          </a:p>
          <a:p>
            <a:pPr marL="285750" indent="-228600">
              <a:lnSpc>
                <a:spcPct val="11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Strategic Flood Risk Assessment </a:t>
            </a:r>
            <a:r>
              <a:rPr lang="en-US" dirty="0">
                <a:latin typeface="Arial" panose="020B0604020202020204" pitchFamily="34" charset="0"/>
                <a:cs typeface="Arial" panose="020B0604020202020204" pitchFamily="34" charset="0"/>
              </a:rPr>
              <a:t>– JBA</a:t>
            </a:r>
          </a:p>
          <a:p>
            <a:pPr marL="285750" indent="-228600">
              <a:lnSpc>
                <a:spcPct val="11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SEA and AA </a:t>
            </a:r>
            <a:r>
              <a:rPr lang="en-US" dirty="0">
                <a:latin typeface="Arial" panose="020B0604020202020204" pitchFamily="34" charset="0"/>
                <a:cs typeface="Arial" panose="020B0604020202020204" pitchFamily="34" charset="0"/>
              </a:rPr>
              <a:t>- CAAS</a:t>
            </a:r>
          </a:p>
        </p:txBody>
      </p:sp>
      <p:pic>
        <p:nvPicPr>
          <p:cNvPr id="6" name="Picture 5">
            <a:extLst>
              <a:ext uri="{FF2B5EF4-FFF2-40B4-BE49-F238E27FC236}">
                <a16:creationId xmlns:a16="http://schemas.microsoft.com/office/drawing/2014/main" id="{7AE95EC2-9EA8-DFDA-784F-EE7F3B2743FA}"/>
              </a:ext>
            </a:extLst>
          </p:cNvPr>
          <p:cNvPicPr>
            <a:picLocks noChangeAspect="1"/>
          </p:cNvPicPr>
          <p:nvPr/>
        </p:nvPicPr>
        <p:blipFill rotWithShape="1">
          <a:blip r:embed="rId2"/>
          <a:srcRect l="21915" r="2191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471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5208EA-9BEC-38AD-BB04-00A534369217}"/>
              </a:ext>
            </a:extLst>
          </p:cNvPr>
          <p:cNvPicPr>
            <a:picLocks noChangeAspect="1"/>
          </p:cNvPicPr>
          <p:nvPr/>
        </p:nvPicPr>
        <p:blipFill rotWithShape="1">
          <a:blip r:embed="rId2"/>
          <a:srcRect l="699" r="7442"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27987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B50BCE-CFBB-656B-6BF5-631835F22BA1}"/>
              </a:ext>
            </a:extLst>
          </p:cNvPr>
          <p:cNvSpPr txBox="1"/>
          <p:nvPr/>
        </p:nvSpPr>
        <p:spPr>
          <a:xfrm>
            <a:off x="1001486" y="0"/>
            <a:ext cx="1463040" cy="792480"/>
          </a:xfrm>
          <a:prstGeom prst="rect">
            <a:avLst/>
          </a:prstGeom>
          <a:noFill/>
        </p:spPr>
        <p:txBody>
          <a:bodyPr wrap="square" rtlCol="0">
            <a:spAutoFit/>
          </a:bodyPr>
          <a:lstStyle/>
          <a:p>
            <a:endParaRPr lang="en-IE" dirty="0"/>
          </a:p>
        </p:txBody>
      </p:sp>
      <p:pic>
        <p:nvPicPr>
          <p:cNvPr id="8" name="Picture 7">
            <a:extLst>
              <a:ext uri="{FF2B5EF4-FFF2-40B4-BE49-F238E27FC236}">
                <a16:creationId xmlns:a16="http://schemas.microsoft.com/office/drawing/2014/main" id="{1B86E1A5-4E2D-BDFD-7886-C06BABEEE6F1}"/>
              </a:ext>
            </a:extLst>
          </p:cNvPr>
          <p:cNvPicPr>
            <a:picLocks noChangeAspect="1"/>
          </p:cNvPicPr>
          <p:nvPr/>
        </p:nvPicPr>
        <p:blipFill>
          <a:blip r:embed="rId2"/>
          <a:stretch>
            <a:fillRect/>
          </a:stretch>
        </p:blipFill>
        <p:spPr>
          <a:xfrm>
            <a:off x="2887253" y="465587"/>
            <a:ext cx="8387204" cy="5926825"/>
          </a:xfrm>
          <a:prstGeom prst="rect">
            <a:avLst/>
          </a:prstGeom>
        </p:spPr>
      </p:pic>
      <p:sp>
        <p:nvSpPr>
          <p:cNvPr id="9" name="TextBox 8">
            <a:extLst>
              <a:ext uri="{FF2B5EF4-FFF2-40B4-BE49-F238E27FC236}">
                <a16:creationId xmlns:a16="http://schemas.microsoft.com/office/drawing/2014/main" id="{920163B3-3068-6803-61E2-E6E621591B6F}"/>
              </a:ext>
            </a:extLst>
          </p:cNvPr>
          <p:cNvSpPr txBox="1"/>
          <p:nvPr/>
        </p:nvSpPr>
        <p:spPr>
          <a:xfrm>
            <a:off x="615929" y="1121790"/>
            <a:ext cx="2234153" cy="4001095"/>
          </a:xfrm>
          <a:prstGeom prst="rect">
            <a:avLst/>
          </a:prstGeom>
          <a:solidFill>
            <a:schemeClr val="accent6">
              <a:lumMod val="20000"/>
              <a:lumOff val="80000"/>
            </a:schemeClr>
          </a:solidFill>
        </p:spPr>
        <p:txBody>
          <a:bodyPr wrap="square" rtlCol="0">
            <a:spAutoFit/>
          </a:bodyPr>
          <a:lstStyle/>
          <a:p>
            <a:r>
              <a:rPr lang="en-IE" sz="2800" dirty="0">
                <a:latin typeface="Arial" panose="020B0604020202020204" pitchFamily="34" charset="0"/>
                <a:cs typeface="Arial" panose="020B0604020202020204" pitchFamily="34" charset="0"/>
              </a:rPr>
              <a:t>Timeline</a:t>
            </a:r>
          </a:p>
          <a:p>
            <a:endParaRPr lang="en-IE" sz="2800"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Pre-Draft Stage</a:t>
            </a:r>
            <a:r>
              <a:rPr lang="en-IE" dirty="0">
                <a:latin typeface="Arial" panose="020B0604020202020204" pitchFamily="34" charset="0"/>
                <a:cs typeface="Arial" panose="020B0604020202020204" pitchFamily="34" charset="0"/>
              </a:rPr>
              <a:t>:</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First public consultation report is on-line.</a:t>
            </a:r>
          </a:p>
          <a:p>
            <a:endParaRPr lang="en-IE" dirty="0">
              <a:latin typeface="Arial" panose="020B0604020202020204" pitchFamily="34" charset="0"/>
              <a:cs typeface="Arial" panose="020B0604020202020204" pitchFamily="34" charset="0"/>
            </a:endParaRPr>
          </a:p>
          <a:p>
            <a:r>
              <a:rPr lang="en-IE" dirty="0">
                <a:latin typeface="Arial" panose="020B0604020202020204" pitchFamily="34" charset="0"/>
                <a:cs typeface="Arial" panose="020B0604020202020204" pitchFamily="34" charset="0"/>
              </a:rPr>
              <a:t>Second public consultation targeted for February 2024</a:t>
            </a:r>
          </a:p>
        </p:txBody>
      </p:sp>
    </p:spTree>
    <p:extLst>
      <p:ext uri="{BB962C8B-B14F-4D97-AF65-F5344CB8AC3E}">
        <p14:creationId xmlns:p14="http://schemas.microsoft.com/office/powerpoint/2010/main" val="167026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DF0125-E5C8-AC9D-D9D1-CA3AB22966F8}"/>
              </a:ext>
            </a:extLst>
          </p:cNvPr>
          <p:cNvSpPr txBox="1"/>
          <p:nvPr/>
        </p:nvSpPr>
        <p:spPr>
          <a:xfrm>
            <a:off x="2753360" y="191772"/>
            <a:ext cx="5923280" cy="707886"/>
          </a:xfrm>
          <a:prstGeom prst="rect">
            <a:avLst/>
          </a:prstGeom>
          <a:noFill/>
        </p:spPr>
        <p:txBody>
          <a:bodyPr wrap="square" rtlCol="0">
            <a:spAutoFit/>
          </a:bodyPr>
          <a:lstStyle/>
          <a:p>
            <a:pPr algn="ctr"/>
            <a:r>
              <a:rPr lang="en-IE" sz="4000" dirty="0">
                <a:latin typeface="+mj-lt"/>
              </a:rPr>
              <a:t>Online Survey FEEDBACK: April - may</a:t>
            </a:r>
          </a:p>
        </p:txBody>
      </p:sp>
      <p:pic>
        <p:nvPicPr>
          <p:cNvPr id="5" name="Picture 4">
            <a:extLst>
              <a:ext uri="{FF2B5EF4-FFF2-40B4-BE49-F238E27FC236}">
                <a16:creationId xmlns:a16="http://schemas.microsoft.com/office/drawing/2014/main" id="{1CD5DF42-988A-224E-DEBC-98410C9CA0DC}"/>
              </a:ext>
            </a:extLst>
          </p:cNvPr>
          <p:cNvPicPr>
            <a:picLocks noChangeAspect="1"/>
          </p:cNvPicPr>
          <p:nvPr/>
        </p:nvPicPr>
        <p:blipFill>
          <a:blip r:embed="rId2"/>
          <a:stretch>
            <a:fillRect/>
          </a:stretch>
        </p:blipFill>
        <p:spPr>
          <a:xfrm>
            <a:off x="1198880" y="1091429"/>
            <a:ext cx="9416004" cy="5689408"/>
          </a:xfrm>
          <a:prstGeom prst="rect">
            <a:avLst/>
          </a:prstGeom>
        </p:spPr>
      </p:pic>
    </p:spTree>
    <p:extLst>
      <p:ext uri="{BB962C8B-B14F-4D97-AF65-F5344CB8AC3E}">
        <p14:creationId xmlns:p14="http://schemas.microsoft.com/office/powerpoint/2010/main" val="402828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0D275-405A-A8E3-700C-85042247D6ED}"/>
              </a:ext>
            </a:extLst>
          </p:cNvPr>
          <p:cNvPicPr>
            <a:picLocks noChangeAspect="1"/>
          </p:cNvPicPr>
          <p:nvPr/>
        </p:nvPicPr>
        <p:blipFill>
          <a:blip r:embed="rId2"/>
          <a:stretch>
            <a:fillRect/>
          </a:stretch>
        </p:blipFill>
        <p:spPr>
          <a:xfrm>
            <a:off x="273443" y="1978189"/>
            <a:ext cx="11321334" cy="3501273"/>
          </a:xfrm>
          <a:prstGeom prst="rect">
            <a:avLst/>
          </a:prstGeom>
        </p:spPr>
      </p:pic>
      <p:sp>
        <p:nvSpPr>
          <p:cNvPr id="4" name="TextBox 3">
            <a:extLst>
              <a:ext uri="{FF2B5EF4-FFF2-40B4-BE49-F238E27FC236}">
                <a16:creationId xmlns:a16="http://schemas.microsoft.com/office/drawing/2014/main" id="{B9F7D0B6-B87A-3007-F6E6-CD5BE681DDE4}"/>
              </a:ext>
            </a:extLst>
          </p:cNvPr>
          <p:cNvSpPr txBox="1"/>
          <p:nvPr/>
        </p:nvSpPr>
        <p:spPr>
          <a:xfrm>
            <a:off x="4174732" y="509086"/>
            <a:ext cx="3842535" cy="707886"/>
          </a:xfrm>
          <a:prstGeom prst="rect">
            <a:avLst/>
          </a:prstGeom>
          <a:noFill/>
        </p:spPr>
        <p:txBody>
          <a:bodyPr wrap="square" rtlCol="0">
            <a:spAutoFit/>
          </a:bodyPr>
          <a:lstStyle/>
          <a:p>
            <a:r>
              <a:rPr lang="en-IE" sz="4000" dirty="0">
                <a:latin typeface="+mj-lt"/>
              </a:rPr>
              <a:t>Online survey - Feedback</a:t>
            </a:r>
          </a:p>
        </p:txBody>
      </p:sp>
    </p:spTree>
    <p:extLst>
      <p:ext uri="{BB962C8B-B14F-4D97-AF65-F5344CB8AC3E}">
        <p14:creationId xmlns:p14="http://schemas.microsoft.com/office/powerpoint/2010/main" val="347455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F7D0B6-B87A-3007-F6E6-CD5BE681DDE4}"/>
              </a:ext>
            </a:extLst>
          </p:cNvPr>
          <p:cNvSpPr txBox="1"/>
          <p:nvPr/>
        </p:nvSpPr>
        <p:spPr>
          <a:xfrm>
            <a:off x="630918" y="643465"/>
            <a:ext cx="3895359" cy="1846615"/>
          </a:xfrm>
          <a:prstGeom prst="rect">
            <a:avLst/>
          </a:prstGeom>
        </p:spPr>
        <p:txBody>
          <a:bodyPr vert="horz" lIns="91440" tIns="45720" rIns="91440" bIns="45720" rtlCol="0" anchor="b">
            <a:normAutofit/>
          </a:bodyPr>
          <a:lstStyle/>
          <a:p>
            <a:pPr>
              <a:spcBef>
                <a:spcPct val="0"/>
              </a:spcBef>
              <a:spcAft>
                <a:spcPts val="600"/>
              </a:spcAft>
            </a:pPr>
            <a:r>
              <a:rPr lang="en-US" sz="5600">
                <a:latin typeface="+mj-lt"/>
                <a:ea typeface="+mj-ea"/>
                <a:cs typeface="+mj-cs"/>
              </a:rPr>
              <a:t>Progress to Date – Urban Design Team</a:t>
            </a:r>
          </a:p>
        </p:txBody>
      </p:sp>
      <p:sp>
        <p:nvSpPr>
          <p:cNvPr id="2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3" y="2634908"/>
            <a:ext cx="3772532" cy="27432"/>
          </a:xfrm>
          <a:custGeom>
            <a:avLst/>
            <a:gdLst>
              <a:gd name="connsiteX0" fmla="*/ 0 w 3772532"/>
              <a:gd name="connsiteY0" fmla="*/ 0 h 27432"/>
              <a:gd name="connsiteX1" fmla="*/ 704206 w 3772532"/>
              <a:gd name="connsiteY1" fmla="*/ 0 h 27432"/>
              <a:gd name="connsiteX2" fmla="*/ 1370687 w 3772532"/>
              <a:gd name="connsiteY2" fmla="*/ 0 h 27432"/>
              <a:gd name="connsiteX3" fmla="*/ 2037167 w 3772532"/>
              <a:gd name="connsiteY3" fmla="*/ 0 h 27432"/>
              <a:gd name="connsiteX4" fmla="*/ 2552747 w 3772532"/>
              <a:gd name="connsiteY4" fmla="*/ 0 h 27432"/>
              <a:gd name="connsiteX5" fmla="*/ 3106051 w 3772532"/>
              <a:gd name="connsiteY5" fmla="*/ 0 h 27432"/>
              <a:gd name="connsiteX6" fmla="*/ 3772532 w 3772532"/>
              <a:gd name="connsiteY6" fmla="*/ 0 h 27432"/>
              <a:gd name="connsiteX7" fmla="*/ 3772532 w 3772532"/>
              <a:gd name="connsiteY7" fmla="*/ 27432 h 27432"/>
              <a:gd name="connsiteX8" fmla="*/ 3143777 w 3772532"/>
              <a:gd name="connsiteY8" fmla="*/ 27432 h 27432"/>
              <a:gd name="connsiteX9" fmla="*/ 2628197 w 3772532"/>
              <a:gd name="connsiteY9" fmla="*/ 27432 h 27432"/>
              <a:gd name="connsiteX10" fmla="*/ 2112618 w 3772532"/>
              <a:gd name="connsiteY10" fmla="*/ 27432 h 27432"/>
              <a:gd name="connsiteX11" fmla="*/ 1446137 w 3772532"/>
              <a:gd name="connsiteY11" fmla="*/ 27432 h 27432"/>
              <a:gd name="connsiteX12" fmla="*/ 892833 w 3772532"/>
              <a:gd name="connsiteY12" fmla="*/ 27432 h 27432"/>
              <a:gd name="connsiteX13" fmla="*/ 0 w 3772532"/>
              <a:gd name="connsiteY13" fmla="*/ 27432 h 27432"/>
              <a:gd name="connsiteX14" fmla="*/ 0 w 3772532"/>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2532" h="27432" fill="none" extrusionOk="0">
                <a:moveTo>
                  <a:pt x="0" y="0"/>
                </a:moveTo>
                <a:cubicBezTo>
                  <a:pt x="244720" y="-3658"/>
                  <a:pt x="354662" y="-9412"/>
                  <a:pt x="704206" y="0"/>
                </a:cubicBezTo>
                <a:cubicBezTo>
                  <a:pt x="1053750" y="9412"/>
                  <a:pt x="1098475" y="-322"/>
                  <a:pt x="1370687" y="0"/>
                </a:cubicBezTo>
                <a:cubicBezTo>
                  <a:pt x="1642899" y="322"/>
                  <a:pt x="1719797" y="-23304"/>
                  <a:pt x="2037167" y="0"/>
                </a:cubicBezTo>
                <a:cubicBezTo>
                  <a:pt x="2354537" y="23304"/>
                  <a:pt x="2327380" y="-17312"/>
                  <a:pt x="2552747" y="0"/>
                </a:cubicBezTo>
                <a:cubicBezTo>
                  <a:pt x="2778114" y="17312"/>
                  <a:pt x="2963395" y="16906"/>
                  <a:pt x="3106051" y="0"/>
                </a:cubicBezTo>
                <a:cubicBezTo>
                  <a:pt x="3248707" y="-16906"/>
                  <a:pt x="3607729" y="-1190"/>
                  <a:pt x="3772532" y="0"/>
                </a:cubicBezTo>
                <a:cubicBezTo>
                  <a:pt x="3771575" y="8431"/>
                  <a:pt x="3772183" y="14612"/>
                  <a:pt x="3772532" y="27432"/>
                </a:cubicBezTo>
                <a:cubicBezTo>
                  <a:pt x="3590140" y="16334"/>
                  <a:pt x="3310324" y="674"/>
                  <a:pt x="3143777" y="27432"/>
                </a:cubicBezTo>
                <a:cubicBezTo>
                  <a:pt x="2977231" y="54190"/>
                  <a:pt x="2760348" y="26592"/>
                  <a:pt x="2628197" y="27432"/>
                </a:cubicBezTo>
                <a:cubicBezTo>
                  <a:pt x="2496046" y="28272"/>
                  <a:pt x="2363991" y="25547"/>
                  <a:pt x="2112618" y="27432"/>
                </a:cubicBezTo>
                <a:cubicBezTo>
                  <a:pt x="1861245" y="29317"/>
                  <a:pt x="1763019" y="1242"/>
                  <a:pt x="1446137" y="27432"/>
                </a:cubicBezTo>
                <a:cubicBezTo>
                  <a:pt x="1129255" y="53622"/>
                  <a:pt x="1116896" y="2843"/>
                  <a:pt x="892833" y="27432"/>
                </a:cubicBezTo>
                <a:cubicBezTo>
                  <a:pt x="668770" y="52021"/>
                  <a:pt x="337811" y="-9110"/>
                  <a:pt x="0" y="27432"/>
                </a:cubicBezTo>
                <a:cubicBezTo>
                  <a:pt x="226" y="18208"/>
                  <a:pt x="-648" y="12891"/>
                  <a:pt x="0" y="0"/>
                </a:cubicBezTo>
                <a:close/>
              </a:path>
              <a:path w="3772532" h="27432" stroke="0" extrusionOk="0">
                <a:moveTo>
                  <a:pt x="0" y="0"/>
                </a:moveTo>
                <a:cubicBezTo>
                  <a:pt x="136381" y="23473"/>
                  <a:pt x="333157" y="-1611"/>
                  <a:pt x="591030" y="0"/>
                </a:cubicBezTo>
                <a:cubicBezTo>
                  <a:pt x="848903" y="1611"/>
                  <a:pt x="874121" y="-21763"/>
                  <a:pt x="1106609" y="0"/>
                </a:cubicBezTo>
                <a:cubicBezTo>
                  <a:pt x="1339097" y="21763"/>
                  <a:pt x="1575126" y="18505"/>
                  <a:pt x="1810815" y="0"/>
                </a:cubicBezTo>
                <a:cubicBezTo>
                  <a:pt x="2046504" y="-18505"/>
                  <a:pt x="2110261" y="21722"/>
                  <a:pt x="2401845" y="0"/>
                </a:cubicBezTo>
                <a:cubicBezTo>
                  <a:pt x="2693429" y="-21722"/>
                  <a:pt x="2769280" y="8922"/>
                  <a:pt x="2992875" y="0"/>
                </a:cubicBezTo>
                <a:cubicBezTo>
                  <a:pt x="3216470" y="-8922"/>
                  <a:pt x="3395186" y="-17861"/>
                  <a:pt x="3772532" y="0"/>
                </a:cubicBezTo>
                <a:cubicBezTo>
                  <a:pt x="3771177" y="9524"/>
                  <a:pt x="3771330" y="13975"/>
                  <a:pt x="3772532" y="27432"/>
                </a:cubicBezTo>
                <a:cubicBezTo>
                  <a:pt x="3635941" y="57411"/>
                  <a:pt x="3310352" y="7993"/>
                  <a:pt x="3143777" y="27432"/>
                </a:cubicBezTo>
                <a:cubicBezTo>
                  <a:pt x="2977203" y="46871"/>
                  <a:pt x="2807596" y="3382"/>
                  <a:pt x="2628197" y="27432"/>
                </a:cubicBezTo>
                <a:cubicBezTo>
                  <a:pt x="2448798" y="51482"/>
                  <a:pt x="2302918" y="50688"/>
                  <a:pt x="1999442" y="27432"/>
                </a:cubicBezTo>
                <a:cubicBezTo>
                  <a:pt x="1695966" y="4176"/>
                  <a:pt x="1623081" y="31473"/>
                  <a:pt x="1370687" y="27432"/>
                </a:cubicBezTo>
                <a:cubicBezTo>
                  <a:pt x="1118294" y="23391"/>
                  <a:pt x="932834" y="17695"/>
                  <a:pt x="779657" y="27432"/>
                </a:cubicBezTo>
                <a:cubicBezTo>
                  <a:pt x="626480" y="37170"/>
                  <a:pt x="206972" y="-11355"/>
                  <a:pt x="0" y="27432"/>
                </a:cubicBezTo>
                <a:cubicBezTo>
                  <a:pt x="-800" y="16780"/>
                  <a:pt x="-583" y="12910"/>
                  <a:pt x="0" y="0"/>
                </a:cubicBezTo>
                <a:close/>
              </a:path>
            </a:pathLst>
          </a:custGeom>
          <a:solidFill>
            <a:srgbClr val="EC4F35"/>
          </a:solidFill>
          <a:ln w="38100" cap="rnd">
            <a:solidFill>
              <a:srgbClr val="EC4F3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E60D7D9-BDB2-DF09-EF64-8FBA3DEFA24C}"/>
              </a:ext>
            </a:extLst>
          </p:cNvPr>
          <p:cNvSpPr txBox="1"/>
          <p:nvPr/>
        </p:nvSpPr>
        <p:spPr>
          <a:xfrm>
            <a:off x="630936" y="2807167"/>
            <a:ext cx="3895522" cy="3386399"/>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sz="2400"/>
              <a:t>Draft Baseline and SWOT analysis</a:t>
            </a:r>
          </a:p>
          <a:p>
            <a:pPr marL="285750" indent="-228600">
              <a:lnSpc>
                <a:spcPct val="110000"/>
              </a:lnSpc>
              <a:spcAft>
                <a:spcPts val="600"/>
              </a:spcAft>
              <a:buFont typeface="Arial" panose="020B0604020202020204" pitchFamily="34" charset="0"/>
              <a:buChar char="•"/>
            </a:pPr>
            <a:r>
              <a:rPr lang="en-US" sz="2400"/>
              <a:t>Work starting on different high level scenarios</a:t>
            </a:r>
          </a:p>
          <a:p>
            <a:pPr marL="285750" indent="-228600">
              <a:lnSpc>
                <a:spcPct val="110000"/>
              </a:lnSpc>
              <a:spcAft>
                <a:spcPts val="600"/>
              </a:spcAft>
              <a:buFont typeface="Arial" panose="020B0604020202020204" pitchFamily="34" charset="0"/>
              <a:buChar char="•"/>
            </a:pPr>
            <a:r>
              <a:rPr lang="en-US" sz="2400"/>
              <a:t>Conservation plan draft document</a:t>
            </a:r>
          </a:p>
          <a:p>
            <a:pPr marL="285750" indent="-228600">
              <a:lnSpc>
                <a:spcPct val="110000"/>
              </a:lnSpc>
              <a:spcAft>
                <a:spcPts val="600"/>
              </a:spcAft>
              <a:buFont typeface="Arial" panose="020B0604020202020204" pitchFamily="34" charset="0"/>
              <a:buChar char="•"/>
            </a:pPr>
            <a:r>
              <a:rPr lang="en-US" sz="2400"/>
              <a:t>Green Infrastructure approaches outlined</a:t>
            </a:r>
          </a:p>
          <a:p>
            <a:pPr marL="285750" indent="-228600">
              <a:lnSpc>
                <a:spcPct val="110000"/>
              </a:lnSpc>
              <a:spcAft>
                <a:spcPts val="600"/>
              </a:spcAft>
              <a:buFont typeface="Arial" panose="020B0604020202020204" pitchFamily="34" charset="0"/>
              <a:buChar char="•"/>
            </a:pPr>
            <a:r>
              <a:rPr lang="en-US" sz="2400"/>
              <a:t>Movement patterns and opportunities being identified</a:t>
            </a:r>
          </a:p>
          <a:p>
            <a:pPr indent="-228600">
              <a:lnSpc>
                <a:spcPct val="110000"/>
              </a:lnSpc>
              <a:buFont typeface="Arial" panose="020B0604020202020204" pitchFamily="34" charset="0"/>
              <a:buChar char="•"/>
            </a:pPr>
            <a:endParaRPr lang="en-US" sz="2400"/>
          </a:p>
        </p:txBody>
      </p:sp>
      <p:pic>
        <p:nvPicPr>
          <p:cNvPr id="12" name="Picture 11">
            <a:extLst>
              <a:ext uri="{FF2B5EF4-FFF2-40B4-BE49-F238E27FC236}">
                <a16:creationId xmlns:a16="http://schemas.microsoft.com/office/drawing/2014/main" id="{CCA2740D-9E4C-7402-EDC0-CBB4802BF6E9}"/>
              </a:ext>
            </a:extLst>
          </p:cNvPr>
          <p:cNvPicPr>
            <a:picLocks noChangeAspect="1"/>
          </p:cNvPicPr>
          <p:nvPr/>
        </p:nvPicPr>
        <p:blipFill>
          <a:blip r:embed="rId2"/>
          <a:stretch>
            <a:fillRect/>
          </a:stretch>
        </p:blipFill>
        <p:spPr>
          <a:xfrm>
            <a:off x="8254068" y="4335018"/>
            <a:ext cx="3773256" cy="2386584"/>
          </a:xfrm>
          <a:prstGeom prst="rect">
            <a:avLst/>
          </a:prstGeom>
        </p:spPr>
      </p:pic>
      <p:pic>
        <p:nvPicPr>
          <p:cNvPr id="8" name="Picture 7">
            <a:extLst>
              <a:ext uri="{FF2B5EF4-FFF2-40B4-BE49-F238E27FC236}">
                <a16:creationId xmlns:a16="http://schemas.microsoft.com/office/drawing/2014/main" id="{EEE1D344-EEC8-B0E0-3FC8-330332D65F28}"/>
              </a:ext>
            </a:extLst>
          </p:cNvPr>
          <p:cNvPicPr>
            <a:picLocks noChangeAspect="1"/>
          </p:cNvPicPr>
          <p:nvPr/>
        </p:nvPicPr>
        <p:blipFill>
          <a:blip r:embed="rId3"/>
          <a:stretch>
            <a:fillRect/>
          </a:stretch>
        </p:blipFill>
        <p:spPr>
          <a:xfrm>
            <a:off x="4992624" y="552138"/>
            <a:ext cx="3099816" cy="2681340"/>
          </a:xfrm>
          <a:prstGeom prst="rect">
            <a:avLst/>
          </a:prstGeom>
        </p:spPr>
      </p:pic>
      <p:pic>
        <p:nvPicPr>
          <p:cNvPr id="6" name="Picture 5">
            <a:extLst>
              <a:ext uri="{FF2B5EF4-FFF2-40B4-BE49-F238E27FC236}">
                <a16:creationId xmlns:a16="http://schemas.microsoft.com/office/drawing/2014/main" id="{2F9683E6-34E1-26ED-0906-395F9E760508}"/>
              </a:ext>
            </a:extLst>
          </p:cNvPr>
          <p:cNvPicPr>
            <a:picLocks noChangeAspect="1"/>
          </p:cNvPicPr>
          <p:nvPr/>
        </p:nvPicPr>
        <p:blipFill>
          <a:blip r:embed="rId4"/>
          <a:stretch>
            <a:fillRect/>
          </a:stretch>
        </p:blipFill>
        <p:spPr>
          <a:xfrm>
            <a:off x="4992624" y="4026385"/>
            <a:ext cx="3099816" cy="2464353"/>
          </a:xfrm>
          <a:prstGeom prst="rect">
            <a:avLst/>
          </a:prstGeom>
        </p:spPr>
      </p:pic>
      <p:pic>
        <p:nvPicPr>
          <p:cNvPr id="14" name="Picture 13">
            <a:extLst>
              <a:ext uri="{FF2B5EF4-FFF2-40B4-BE49-F238E27FC236}">
                <a16:creationId xmlns:a16="http://schemas.microsoft.com/office/drawing/2014/main" id="{05A65F5D-6CA6-3503-59EA-C5D0E61D614D}"/>
              </a:ext>
            </a:extLst>
          </p:cNvPr>
          <p:cNvPicPr>
            <a:picLocks noChangeAspect="1"/>
          </p:cNvPicPr>
          <p:nvPr/>
        </p:nvPicPr>
        <p:blipFill>
          <a:blip r:embed="rId5"/>
          <a:stretch>
            <a:fillRect/>
          </a:stretch>
        </p:blipFill>
        <p:spPr>
          <a:xfrm>
            <a:off x="8247888" y="549097"/>
            <a:ext cx="3785616" cy="3217773"/>
          </a:xfrm>
          <a:prstGeom prst="rect">
            <a:avLst/>
          </a:prstGeom>
        </p:spPr>
      </p:pic>
    </p:spTree>
    <p:extLst>
      <p:ext uri="{BB962C8B-B14F-4D97-AF65-F5344CB8AC3E}">
        <p14:creationId xmlns:p14="http://schemas.microsoft.com/office/powerpoint/2010/main" val="347846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79978E-7041-437E-74DE-20448822F643}"/>
              </a:ext>
            </a:extLst>
          </p:cNvPr>
          <p:cNvPicPr>
            <a:picLocks noChangeAspect="1"/>
          </p:cNvPicPr>
          <p:nvPr/>
        </p:nvPicPr>
        <p:blipFill rotWithShape="1">
          <a:blip r:embed="rId2"/>
          <a:srcRect r="4066"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2028204727"/>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Sketchy</Template>
  <TotalTime>1475</TotalTime>
  <Words>441</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Agency FB</vt:lpstr>
      <vt:lpstr>Arial</vt:lpstr>
      <vt:lpstr>Britannic Bold</vt:lpstr>
      <vt:lpstr>Calibri</vt:lpstr>
      <vt:lpstr>The Hand Bold</vt:lpstr>
      <vt:lpstr>The Serif Hand Black</vt:lpstr>
      <vt:lpstr>SketchyVTI</vt:lpstr>
      <vt:lpstr>Clondalkin  Local Area Plan Update</vt:lpstr>
      <vt:lpstr>County Development Plan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Clondalkin local area plan</dc:title>
  <dc:creator>Tracy McGibbon</dc:creator>
  <cp:lastModifiedBy>Hazel Craigie</cp:lastModifiedBy>
  <cp:revision>27</cp:revision>
  <cp:lastPrinted>2023-11-22T09:17:38Z</cp:lastPrinted>
  <dcterms:created xsi:type="dcterms:W3CDTF">2023-02-07T16:27:40Z</dcterms:created>
  <dcterms:modified xsi:type="dcterms:W3CDTF">2023-11-24T10:49:15Z</dcterms:modified>
</cp:coreProperties>
</file>