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9"/>
  </p:notesMasterIdLst>
  <p:sldIdLst>
    <p:sldId id="404" r:id="rId2"/>
    <p:sldId id="275" r:id="rId3"/>
    <p:sldId id="403" r:id="rId4"/>
    <p:sldId id="402" r:id="rId5"/>
    <p:sldId id="279" r:id="rId6"/>
    <p:sldId id="274" r:id="rId7"/>
    <p:sldId id="280"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8" autoAdjust="0"/>
    <p:restoredTop sz="84270" autoAdjust="0"/>
  </p:normalViewPr>
  <p:slideViewPr>
    <p:cSldViewPr snapToGrid="0">
      <p:cViewPr varScale="1">
        <p:scale>
          <a:sx n="96" d="100"/>
          <a:sy n="96" d="100"/>
        </p:scale>
        <p:origin x="103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42C3E7-7D6E-41BC-A8CB-AD47896DA2C5}" type="datetimeFigureOut">
              <a:rPr lang="en-IE" smtClean="0"/>
              <a:t>07/11/2023</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C5074E-EBA3-4691-BB15-7CF1B95A78FA}" type="slidenum">
              <a:rPr lang="en-IE" smtClean="0"/>
              <a:t>‹#›</a:t>
            </a:fld>
            <a:endParaRPr lang="en-IE"/>
          </a:p>
        </p:txBody>
      </p:sp>
    </p:spTree>
    <p:extLst>
      <p:ext uri="{BB962C8B-B14F-4D97-AF65-F5344CB8AC3E}">
        <p14:creationId xmlns:p14="http://schemas.microsoft.com/office/powerpoint/2010/main" val="3950543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6FC5074E-EBA3-4691-BB15-7CF1B95A78FA}" type="slidenum">
              <a:rPr lang="en-IE" smtClean="0"/>
              <a:t>7</a:t>
            </a:fld>
            <a:endParaRPr lang="en-IE"/>
          </a:p>
        </p:txBody>
      </p:sp>
    </p:spTree>
    <p:extLst>
      <p:ext uri="{BB962C8B-B14F-4D97-AF65-F5344CB8AC3E}">
        <p14:creationId xmlns:p14="http://schemas.microsoft.com/office/powerpoint/2010/main" val="3406043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26E92-8ECA-42E9-8112-7FBD9562A96F}"/>
              </a:ext>
            </a:extLst>
          </p:cNvPr>
          <p:cNvSpPr>
            <a:spLocks noGrp="1"/>
          </p:cNvSpPr>
          <p:nvPr>
            <p:ph type="ctrTitle"/>
          </p:nvPr>
        </p:nvSpPr>
        <p:spPr>
          <a:xfrm>
            <a:off x="1524000" y="2221752"/>
            <a:ext cx="9144000" cy="840230"/>
          </a:xfrm>
        </p:spPr>
        <p:txBody>
          <a:bodyPr anchor="b"/>
          <a:lstStyle>
            <a:lvl1pPr algn="ctr">
              <a:defRPr sz="5400"/>
            </a:lvl1pPr>
          </a:lstStyle>
          <a:p>
            <a:r>
              <a:rPr lang="en-US" dirty="0"/>
              <a:t>Click to edit Master title style</a:t>
            </a:r>
            <a:endParaRPr lang="en-IE" dirty="0"/>
          </a:p>
        </p:txBody>
      </p:sp>
      <p:sp>
        <p:nvSpPr>
          <p:cNvPr id="3" name="Subtitle 2">
            <a:extLst>
              <a:ext uri="{FF2B5EF4-FFF2-40B4-BE49-F238E27FC236}">
                <a16:creationId xmlns:a16="http://schemas.microsoft.com/office/drawing/2014/main" id="{16FA9418-865B-47EA-879C-F766B7C7ADFE}"/>
              </a:ext>
            </a:extLst>
          </p:cNvPr>
          <p:cNvSpPr>
            <a:spLocks noGrp="1"/>
          </p:cNvSpPr>
          <p:nvPr>
            <p:ph type="subTitle" idx="1"/>
          </p:nvPr>
        </p:nvSpPr>
        <p:spPr>
          <a:xfrm>
            <a:off x="1524000" y="3333590"/>
            <a:ext cx="9144000" cy="1655762"/>
          </a:xfrm>
        </p:spPr>
        <p:txBody>
          <a:bodyPr/>
          <a:lstStyle>
            <a:lvl1pPr marL="0" indent="0" algn="ctr">
              <a:buNone/>
              <a:defRPr sz="2400">
                <a:solidFill>
                  <a:srgbClr val="0070C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E" dirty="0"/>
          </a:p>
        </p:txBody>
      </p:sp>
    </p:spTree>
    <p:extLst>
      <p:ext uri="{BB962C8B-B14F-4D97-AF65-F5344CB8AC3E}">
        <p14:creationId xmlns:p14="http://schemas.microsoft.com/office/powerpoint/2010/main" val="89372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11ABF-F4EE-4FB5-AEBF-B67C539E8586}"/>
              </a:ext>
            </a:extLst>
          </p:cNvPr>
          <p:cNvSpPr>
            <a:spLocks noGrp="1"/>
          </p:cNvSpPr>
          <p:nvPr>
            <p:ph type="title"/>
          </p:nvPr>
        </p:nvSpPr>
        <p:spPr>
          <a:xfrm>
            <a:off x="2239861" y="732441"/>
            <a:ext cx="7222922" cy="590931"/>
          </a:xfrm>
        </p:spPr>
        <p:txBody>
          <a:bodyPr wrap="square">
            <a:spAutoFit/>
          </a:bodyPr>
          <a:lstStyle>
            <a:lvl1pPr>
              <a:defRPr lang="en-IE" sz="3600" b="1">
                <a:solidFill>
                  <a:srgbClr val="92D050"/>
                </a:solidFill>
                <a:latin typeface="+mn-lt"/>
                <a:ea typeface="+mn-ea"/>
                <a:cs typeface="+mn-cs"/>
              </a:defRPr>
            </a:lvl1pPr>
          </a:lstStyle>
          <a:p>
            <a:pPr marL="0" lvl="0" algn="ctr"/>
            <a:r>
              <a:rPr lang="en-US"/>
              <a:t>Click to edit Master title style</a:t>
            </a:r>
            <a:endParaRPr lang="en-IE"/>
          </a:p>
        </p:txBody>
      </p:sp>
      <p:sp>
        <p:nvSpPr>
          <p:cNvPr id="3" name="Content Placeholder 2">
            <a:extLst>
              <a:ext uri="{FF2B5EF4-FFF2-40B4-BE49-F238E27FC236}">
                <a16:creationId xmlns:a16="http://schemas.microsoft.com/office/drawing/2014/main" id="{ADEC0891-1E39-4C23-A022-4144D455AA83}"/>
              </a:ext>
            </a:extLst>
          </p:cNvPr>
          <p:cNvSpPr>
            <a:spLocks noGrp="1"/>
          </p:cNvSpPr>
          <p:nvPr>
            <p:ph idx="1"/>
          </p:nvPr>
        </p:nvSpPr>
        <p:spPr>
          <a:xfrm>
            <a:off x="838200" y="1825625"/>
            <a:ext cx="10515600" cy="3912445"/>
          </a:xfrm>
        </p:spPr>
        <p:txBody>
          <a:bodyPr/>
          <a:lstStyle>
            <a:lvl1pPr>
              <a:defRPr>
                <a:solidFill>
                  <a:srgbClr val="0070C0"/>
                </a:solidFill>
              </a:defRPr>
            </a:lvl1pPr>
            <a:lvl2pPr>
              <a:defRPr>
                <a:solidFill>
                  <a:srgbClr val="0070C0"/>
                </a:solidFill>
              </a:defRPr>
            </a:lvl2pPr>
            <a:lvl3pPr>
              <a:defRPr>
                <a:solidFill>
                  <a:srgbClr val="0070C0"/>
                </a:solidFill>
              </a:defRPr>
            </a:lvl3pPr>
            <a:lvl4pPr>
              <a:defRPr>
                <a:solidFill>
                  <a:srgbClr val="0070C0"/>
                </a:solidFill>
              </a:defRPr>
            </a:lvl4pPr>
            <a:lvl5pPr>
              <a:defRPr>
                <a:solidFill>
                  <a:srgbClr val="0070C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pic>
        <p:nvPicPr>
          <p:cNvPr id="7" name="Picture 6">
            <a:extLst>
              <a:ext uri="{FF2B5EF4-FFF2-40B4-BE49-F238E27FC236}">
                <a16:creationId xmlns:a16="http://schemas.microsoft.com/office/drawing/2014/main" id="{B3148919-FA4B-4E6C-A551-9D3C734478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1462" y="5852773"/>
            <a:ext cx="11880429" cy="861195"/>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FFB66A64-09A2-463E-825C-EE8CAA919CF9}"/>
              </a:ext>
            </a:extLst>
          </p:cNvPr>
          <p:cNvPicPr>
            <a:picLocks noChangeAspect="1"/>
          </p:cNvPicPr>
          <p:nvPr userDrawn="1"/>
        </p:nvPicPr>
        <p:blipFill>
          <a:blip r:embed="rId3"/>
          <a:stretch>
            <a:fillRect/>
          </a:stretch>
        </p:blipFill>
        <p:spPr>
          <a:xfrm>
            <a:off x="9731229" y="203074"/>
            <a:ext cx="2255495" cy="1473888"/>
          </a:xfrm>
          <a:prstGeom prst="rect">
            <a:avLst/>
          </a:prstGeom>
        </p:spPr>
      </p:pic>
    </p:spTree>
    <p:extLst>
      <p:ext uri="{BB962C8B-B14F-4D97-AF65-F5344CB8AC3E}">
        <p14:creationId xmlns:p14="http://schemas.microsoft.com/office/powerpoint/2010/main" val="2489629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990F8-995E-4B4A-AC1A-6EAB455D76FE}"/>
              </a:ext>
            </a:extLst>
          </p:cNvPr>
          <p:cNvSpPr>
            <a:spLocks noGrp="1"/>
          </p:cNvSpPr>
          <p:nvPr>
            <p:ph type="title"/>
          </p:nvPr>
        </p:nvSpPr>
        <p:spPr>
          <a:xfrm>
            <a:off x="831850" y="1709739"/>
            <a:ext cx="10515600" cy="2048530"/>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612125F3-1D76-4049-A8C3-D6F3F9BD7641}"/>
              </a:ext>
            </a:extLst>
          </p:cNvPr>
          <p:cNvSpPr>
            <a:spLocks noGrp="1"/>
          </p:cNvSpPr>
          <p:nvPr>
            <p:ph type="body" idx="1"/>
          </p:nvPr>
        </p:nvSpPr>
        <p:spPr>
          <a:xfrm>
            <a:off x="838200" y="3935122"/>
            <a:ext cx="10515600" cy="1500187"/>
          </a:xfrm>
        </p:spPr>
        <p:txBody>
          <a:bodyPr/>
          <a:lstStyle>
            <a:lvl1pPr marL="0" indent="0">
              <a:buNone/>
              <a:defRPr sz="2400">
                <a:solidFill>
                  <a:srgbClr val="0070C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62149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DD548-5A7A-4CD0-BF78-B441518F5488}"/>
              </a:ext>
            </a:extLst>
          </p:cNvPr>
          <p:cNvSpPr>
            <a:spLocks noGrp="1"/>
          </p:cNvSpPr>
          <p:nvPr>
            <p:ph type="title"/>
          </p:nvPr>
        </p:nvSpPr>
        <p:spPr>
          <a:xfrm>
            <a:off x="2625754" y="532905"/>
            <a:ext cx="7013196" cy="590931"/>
          </a:xfrm>
        </p:spPr>
        <p:txBody>
          <a:bodyPr wrap="square">
            <a:spAutoFit/>
          </a:bodyPr>
          <a:lstStyle>
            <a:lvl1pPr>
              <a:defRPr lang="en-IE"/>
            </a:lvl1pPr>
          </a:lstStyle>
          <a:p>
            <a:pPr marL="0" lvl="0" algn="ctr"/>
            <a:r>
              <a:rPr lang="en-US" dirty="0"/>
              <a:t>Click to edit Master title style</a:t>
            </a:r>
            <a:endParaRPr lang="en-IE" dirty="0"/>
          </a:p>
        </p:txBody>
      </p:sp>
      <p:sp>
        <p:nvSpPr>
          <p:cNvPr id="3" name="Content Placeholder 2">
            <a:extLst>
              <a:ext uri="{FF2B5EF4-FFF2-40B4-BE49-F238E27FC236}">
                <a16:creationId xmlns:a16="http://schemas.microsoft.com/office/drawing/2014/main" id="{3B03B872-F815-414F-B6CE-2C10A5FADD10}"/>
              </a:ext>
            </a:extLst>
          </p:cNvPr>
          <p:cNvSpPr>
            <a:spLocks noGrp="1"/>
          </p:cNvSpPr>
          <p:nvPr>
            <p:ph sz="half" idx="1"/>
          </p:nvPr>
        </p:nvSpPr>
        <p:spPr>
          <a:xfrm>
            <a:off x="838200" y="1825625"/>
            <a:ext cx="5181600" cy="39627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3BC7F667-2B62-4D85-9BCA-183286AA2971}"/>
              </a:ext>
            </a:extLst>
          </p:cNvPr>
          <p:cNvSpPr>
            <a:spLocks noGrp="1"/>
          </p:cNvSpPr>
          <p:nvPr>
            <p:ph sz="half" idx="2"/>
          </p:nvPr>
        </p:nvSpPr>
        <p:spPr>
          <a:xfrm>
            <a:off x="6172200" y="1825625"/>
            <a:ext cx="5181600" cy="39627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996575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CD6256-C7E8-4BDD-B83D-7E8EF802D894}"/>
              </a:ext>
            </a:extLst>
          </p:cNvPr>
          <p:cNvSpPr>
            <a:spLocks noGrp="1"/>
          </p:cNvSpPr>
          <p:nvPr>
            <p:ph type="body" idx="1"/>
          </p:nvPr>
        </p:nvSpPr>
        <p:spPr>
          <a:xfrm>
            <a:off x="839788" y="1585518"/>
            <a:ext cx="5157787" cy="491717"/>
          </a:xfrm>
        </p:spPr>
        <p:txBody>
          <a:bodyPr anchor="b"/>
          <a:lstStyle>
            <a:lvl1pPr marL="0" indent="0" algn="l">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1D5FAA-6BDE-4351-9B3E-F221132DFB53}"/>
              </a:ext>
            </a:extLst>
          </p:cNvPr>
          <p:cNvSpPr>
            <a:spLocks noGrp="1"/>
          </p:cNvSpPr>
          <p:nvPr>
            <p:ph sz="half" idx="2"/>
          </p:nvPr>
        </p:nvSpPr>
        <p:spPr>
          <a:xfrm>
            <a:off x="839788" y="2228238"/>
            <a:ext cx="5157787" cy="35601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9807CD01-0EC2-4B44-9C84-8E185EA31F55}"/>
              </a:ext>
            </a:extLst>
          </p:cNvPr>
          <p:cNvSpPr>
            <a:spLocks noGrp="1"/>
          </p:cNvSpPr>
          <p:nvPr>
            <p:ph type="body" sz="quarter" idx="3"/>
          </p:nvPr>
        </p:nvSpPr>
        <p:spPr>
          <a:xfrm>
            <a:off x="6172200" y="1585518"/>
            <a:ext cx="5183188" cy="491717"/>
          </a:xfrm>
        </p:spPr>
        <p:txBody>
          <a:bodyPr anchor="b"/>
          <a:lstStyle>
            <a:lvl1pPr marL="0" indent="0" algn="l">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BCC705-7412-4F2A-9CD5-EEEBF963398F}"/>
              </a:ext>
            </a:extLst>
          </p:cNvPr>
          <p:cNvSpPr>
            <a:spLocks noGrp="1"/>
          </p:cNvSpPr>
          <p:nvPr>
            <p:ph sz="quarter" idx="4"/>
          </p:nvPr>
        </p:nvSpPr>
        <p:spPr>
          <a:xfrm>
            <a:off x="6172200" y="2228238"/>
            <a:ext cx="5183188" cy="35601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0" name="Title 1">
            <a:extLst>
              <a:ext uri="{FF2B5EF4-FFF2-40B4-BE49-F238E27FC236}">
                <a16:creationId xmlns:a16="http://schemas.microsoft.com/office/drawing/2014/main" id="{75DBA3AE-5FA4-466D-B996-C81171BABF97}"/>
              </a:ext>
            </a:extLst>
          </p:cNvPr>
          <p:cNvSpPr>
            <a:spLocks noGrp="1"/>
          </p:cNvSpPr>
          <p:nvPr>
            <p:ph type="title"/>
          </p:nvPr>
        </p:nvSpPr>
        <p:spPr>
          <a:xfrm>
            <a:off x="2625754" y="532905"/>
            <a:ext cx="7013196" cy="590931"/>
          </a:xfrm>
        </p:spPr>
        <p:txBody>
          <a:bodyPr wrap="square">
            <a:spAutoFit/>
          </a:bodyPr>
          <a:lstStyle>
            <a:lvl1pPr>
              <a:defRPr lang="en-IE"/>
            </a:lvl1pPr>
          </a:lstStyle>
          <a:p>
            <a:pPr marL="0" lvl="0" algn="ctr"/>
            <a:r>
              <a:rPr lang="en-US" dirty="0"/>
              <a:t>Click to edit Master title style</a:t>
            </a:r>
            <a:endParaRPr lang="en-IE" dirty="0"/>
          </a:p>
        </p:txBody>
      </p:sp>
    </p:spTree>
    <p:extLst>
      <p:ext uri="{BB962C8B-B14F-4D97-AF65-F5344CB8AC3E}">
        <p14:creationId xmlns:p14="http://schemas.microsoft.com/office/powerpoint/2010/main" val="536918895"/>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205491F-2636-4720-B536-696765D724DE}"/>
              </a:ext>
            </a:extLst>
          </p:cNvPr>
          <p:cNvSpPr>
            <a:spLocks noGrp="1"/>
          </p:cNvSpPr>
          <p:nvPr>
            <p:ph type="title"/>
          </p:nvPr>
        </p:nvSpPr>
        <p:spPr>
          <a:xfrm>
            <a:off x="2625754" y="532905"/>
            <a:ext cx="7013196" cy="590931"/>
          </a:xfrm>
        </p:spPr>
        <p:txBody>
          <a:bodyPr wrap="square">
            <a:spAutoFit/>
          </a:bodyPr>
          <a:lstStyle>
            <a:lvl1pPr>
              <a:defRPr lang="en-IE"/>
            </a:lvl1pPr>
          </a:lstStyle>
          <a:p>
            <a:pPr marL="0" lvl="0" algn="ctr"/>
            <a:r>
              <a:rPr lang="en-US" dirty="0"/>
              <a:t>Click to edit Master title style</a:t>
            </a:r>
            <a:endParaRPr lang="en-IE" dirty="0"/>
          </a:p>
        </p:txBody>
      </p:sp>
    </p:spTree>
    <p:extLst>
      <p:ext uri="{BB962C8B-B14F-4D97-AF65-F5344CB8AC3E}">
        <p14:creationId xmlns:p14="http://schemas.microsoft.com/office/powerpoint/2010/main" val="2275020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5699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E3ABAD-FDFF-44F1-9B76-379973A458A8}"/>
              </a:ext>
            </a:extLst>
          </p:cNvPr>
          <p:cNvSpPr>
            <a:spLocks noGrp="1"/>
          </p:cNvSpPr>
          <p:nvPr>
            <p:ph type="title"/>
          </p:nvPr>
        </p:nvSpPr>
        <p:spPr>
          <a:xfrm>
            <a:off x="2625754" y="516127"/>
            <a:ext cx="7013196" cy="590931"/>
          </a:xfrm>
          <a:prstGeom prst="rect">
            <a:avLst/>
          </a:prstGeom>
        </p:spPr>
        <p:txBody>
          <a:bodyPr wrap="square">
            <a:spAutoFit/>
          </a:bodyPr>
          <a:lstStyle/>
          <a:p>
            <a:pPr marL="0" lvl="0" algn="ctr"/>
            <a:r>
              <a:rPr lang="en-US" dirty="0"/>
              <a:t>Click to edit Master title style</a:t>
            </a:r>
            <a:endParaRPr lang="en-IE" dirty="0"/>
          </a:p>
        </p:txBody>
      </p:sp>
      <p:sp>
        <p:nvSpPr>
          <p:cNvPr id="3" name="Text Placeholder 2">
            <a:extLst>
              <a:ext uri="{FF2B5EF4-FFF2-40B4-BE49-F238E27FC236}">
                <a16:creationId xmlns:a16="http://schemas.microsoft.com/office/drawing/2014/main" id="{EEFD0CB7-5502-4673-9618-7864194B69F8}"/>
              </a:ext>
            </a:extLst>
          </p:cNvPr>
          <p:cNvSpPr>
            <a:spLocks noGrp="1"/>
          </p:cNvSpPr>
          <p:nvPr>
            <p:ph type="body" idx="1"/>
          </p:nvPr>
        </p:nvSpPr>
        <p:spPr>
          <a:xfrm>
            <a:off x="838200" y="1507022"/>
            <a:ext cx="10515600" cy="422265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pic>
        <p:nvPicPr>
          <p:cNvPr id="7" name="Picture 6">
            <a:extLst>
              <a:ext uri="{FF2B5EF4-FFF2-40B4-BE49-F238E27FC236}">
                <a16:creationId xmlns:a16="http://schemas.microsoft.com/office/drawing/2014/main" id="{D174A0A4-C8F8-4FDB-A54B-E20AC435066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31462" y="5852773"/>
            <a:ext cx="11880429" cy="861195"/>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95131228-4958-4F2B-AE00-4C5D21C8C264}"/>
              </a:ext>
            </a:extLst>
          </p:cNvPr>
          <p:cNvPicPr>
            <a:picLocks noChangeAspect="1"/>
          </p:cNvPicPr>
          <p:nvPr userDrawn="1"/>
        </p:nvPicPr>
        <p:blipFill>
          <a:blip r:embed="rId10"/>
          <a:stretch>
            <a:fillRect/>
          </a:stretch>
        </p:blipFill>
        <p:spPr>
          <a:xfrm>
            <a:off x="9991288" y="203074"/>
            <a:ext cx="1995436" cy="1303948"/>
          </a:xfrm>
          <a:prstGeom prst="rect">
            <a:avLst/>
          </a:prstGeom>
        </p:spPr>
      </p:pic>
    </p:spTree>
    <p:extLst>
      <p:ext uri="{BB962C8B-B14F-4D97-AF65-F5344CB8AC3E}">
        <p14:creationId xmlns:p14="http://schemas.microsoft.com/office/powerpoint/2010/main" val="35542749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lang="en-IE" sz="3600" b="1" kern="1200">
          <a:solidFill>
            <a:srgbClr val="92D050"/>
          </a:solidFill>
          <a:latin typeface="+mn-lt"/>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70C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70C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70C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70C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70C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g"/><Relationship Id="rId2" Type="http://schemas.openxmlformats.org/officeDocument/2006/relationships/image" Target="../media/image5.jpeg"/><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DFA80-033C-D934-0D85-DA7507B58ECC}"/>
              </a:ext>
            </a:extLst>
          </p:cNvPr>
          <p:cNvSpPr>
            <a:spLocks noGrp="1"/>
          </p:cNvSpPr>
          <p:nvPr>
            <p:ph type="title"/>
          </p:nvPr>
        </p:nvSpPr>
        <p:spPr>
          <a:xfrm>
            <a:off x="907265" y="523267"/>
            <a:ext cx="6760291" cy="984780"/>
          </a:xfrm>
        </p:spPr>
        <p:txBody>
          <a:bodyPr/>
          <a:lstStyle/>
          <a:p>
            <a:br>
              <a:rPr lang="en-GB" sz="6000"/>
            </a:br>
            <a:endParaRPr lang="en-IE" dirty="0"/>
          </a:p>
        </p:txBody>
      </p:sp>
      <p:sp>
        <p:nvSpPr>
          <p:cNvPr id="3" name="Text Placeholder 2">
            <a:extLst>
              <a:ext uri="{FF2B5EF4-FFF2-40B4-BE49-F238E27FC236}">
                <a16:creationId xmlns:a16="http://schemas.microsoft.com/office/drawing/2014/main" id="{11D29E78-6ADC-3766-B977-416B7714FE84}"/>
              </a:ext>
            </a:extLst>
          </p:cNvPr>
          <p:cNvSpPr>
            <a:spLocks noGrp="1"/>
          </p:cNvSpPr>
          <p:nvPr>
            <p:ph type="body" idx="1"/>
          </p:nvPr>
        </p:nvSpPr>
        <p:spPr>
          <a:xfrm>
            <a:off x="5998129" y="2013358"/>
            <a:ext cx="97872" cy="88925"/>
          </a:xfrm>
        </p:spPr>
        <p:txBody>
          <a:bodyPr>
            <a:normAutofit fontScale="25000" lnSpcReduction="20000"/>
          </a:bodyPr>
          <a:lstStyle/>
          <a:p>
            <a:endParaRPr lang="en-IE" dirty="0"/>
          </a:p>
        </p:txBody>
      </p:sp>
      <p:sp>
        <p:nvSpPr>
          <p:cNvPr id="5" name="TextBox 4">
            <a:extLst>
              <a:ext uri="{FF2B5EF4-FFF2-40B4-BE49-F238E27FC236}">
                <a16:creationId xmlns:a16="http://schemas.microsoft.com/office/drawing/2014/main" id="{3328FDCF-129D-FA6B-0967-0C02D9BDBEE6}"/>
              </a:ext>
            </a:extLst>
          </p:cNvPr>
          <p:cNvSpPr txBox="1"/>
          <p:nvPr/>
        </p:nvSpPr>
        <p:spPr>
          <a:xfrm>
            <a:off x="2938738" y="5032741"/>
            <a:ext cx="4817097" cy="523220"/>
          </a:xfrm>
          <a:prstGeom prst="rect">
            <a:avLst/>
          </a:prstGeom>
          <a:noFill/>
        </p:spPr>
        <p:txBody>
          <a:bodyPr wrap="square" rtlCol="0">
            <a:spAutoFit/>
          </a:bodyPr>
          <a:lstStyle/>
          <a:p>
            <a:pPr algn="ctr"/>
            <a:r>
              <a:rPr lang="en-GB" sz="2800" b="1" dirty="0">
                <a:latin typeface="Bahnschrift SemiLight Condensed" panose="020B0502040204020203" pitchFamily="34" charset="0"/>
              </a:rPr>
              <a:t>WEDNESDAY 8</a:t>
            </a:r>
            <a:r>
              <a:rPr lang="en-GB" sz="2800" b="1" baseline="30000" dirty="0">
                <a:latin typeface="Bahnschrift SemiLight Condensed" panose="020B0502040204020203" pitchFamily="34" charset="0"/>
              </a:rPr>
              <a:t>TH</a:t>
            </a:r>
            <a:r>
              <a:rPr lang="en-GB" sz="2800" b="1" dirty="0">
                <a:latin typeface="Bahnschrift SemiLight Condensed" panose="020B0502040204020203" pitchFamily="34" charset="0"/>
              </a:rPr>
              <a:t> NOVEMBER 2023</a:t>
            </a:r>
            <a:endParaRPr lang="en-IE" sz="2800" b="1" dirty="0">
              <a:latin typeface="Bahnschrift SemiLight Condensed" panose="020B0502040204020203" pitchFamily="34" charset="0"/>
            </a:endParaRPr>
          </a:p>
        </p:txBody>
      </p:sp>
      <p:sp>
        <p:nvSpPr>
          <p:cNvPr id="13" name="TextBox 12">
            <a:extLst>
              <a:ext uri="{FF2B5EF4-FFF2-40B4-BE49-F238E27FC236}">
                <a16:creationId xmlns:a16="http://schemas.microsoft.com/office/drawing/2014/main" id="{C48BF01D-C752-3924-0EAF-FFA281238C34}"/>
              </a:ext>
            </a:extLst>
          </p:cNvPr>
          <p:cNvSpPr txBox="1"/>
          <p:nvPr/>
        </p:nvSpPr>
        <p:spPr>
          <a:xfrm>
            <a:off x="636105" y="1015657"/>
            <a:ext cx="8101030" cy="1200329"/>
          </a:xfrm>
          <a:prstGeom prst="rect">
            <a:avLst/>
          </a:prstGeom>
          <a:noFill/>
        </p:spPr>
        <p:txBody>
          <a:bodyPr wrap="square" rtlCol="0">
            <a:spAutoFit/>
          </a:bodyPr>
          <a:lstStyle/>
          <a:p>
            <a:r>
              <a:rPr lang="en-GB" sz="7200" dirty="0">
                <a:solidFill>
                  <a:schemeClr val="accent6"/>
                </a:solidFill>
              </a:rPr>
              <a:t>EETD SPC MEETING </a:t>
            </a:r>
            <a:endParaRPr lang="en-IE" sz="2400" b="1" dirty="0">
              <a:solidFill>
                <a:schemeClr val="accent6"/>
              </a:solidFill>
              <a:latin typeface="Bahnschrift SemiLight Condensed" panose="020B0502040204020203" pitchFamily="34" charset="0"/>
            </a:endParaRPr>
          </a:p>
        </p:txBody>
      </p:sp>
      <p:sp>
        <p:nvSpPr>
          <p:cNvPr id="7" name="TextBox 6">
            <a:extLst>
              <a:ext uri="{FF2B5EF4-FFF2-40B4-BE49-F238E27FC236}">
                <a16:creationId xmlns:a16="http://schemas.microsoft.com/office/drawing/2014/main" id="{209229B6-6203-5816-F128-1D747A5F0B6D}"/>
              </a:ext>
            </a:extLst>
          </p:cNvPr>
          <p:cNvSpPr txBox="1"/>
          <p:nvPr/>
        </p:nvSpPr>
        <p:spPr>
          <a:xfrm>
            <a:off x="678665" y="2228671"/>
            <a:ext cx="10741395" cy="2308324"/>
          </a:xfrm>
          <a:prstGeom prst="rect">
            <a:avLst/>
          </a:prstGeom>
          <a:noFill/>
        </p:spPr>
        <p:txBody>
          <a:bodyPr wrap="square" rtlCol="0">
            <a:spAutoFit/>
          </a:bodyPr>
          <a:lstStyle/>
          <a:p>
            <a:r>
              <a:rPr lang="en-GB" sz="7200" dirty="0">
                <a:solidFill>
                  <a:srgbClr val="0070C0"/>
                </a:solidFill>
              </a:rPr>
              <a:t>LEO SOUTH DUBLIN</a:t>
            </a:r>
          </a:p>
          <a:p>
            <a:r>
              <a:rPr lang="en-GB" sz="7200" dirty="0">
                <a:solidFill>
                  <a:srgbClr val="0070C0"/>
                </a:solidFill>
              </a:rPr>
              <a:t>KEY ACTIVITIES UPDATE </a:t>
            </a:r>
            <a:endParaRPr lang="en-IE" sz="2400" b="1" dirty="0">
              <a:solidFill>
                <a:srgbClr val="0070C0"/>
              </a:solidFill>
              <a:latin typeface="Bahnschrift SemiLight Condensed" panose="020B0502040204020203" pitchFamily="34" charset="0"/>
            </a:endParaRPr>
          </a:p>
        </p:txBody>
      </p:sp>
    </p:spTree>
    <p:extLst>
      <p:ext uri="{BB962C8B-B14F-4D97-AF65-F5344CB8AC3E}">
        <p14:creationId xmlns:p14="http://schemas.microsoft.com/office/powerpoint/2010/main" val="1492547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B7EB546-4722-F5E5-ABE3-0621AB861729}"/>
              </a:ext>
            </a:extLst>
          </p:cNvPr>
          <p:cNvPicPr>
            <a:picLocks noChangeAspect="1"/>
          </p:cNvPicPr>
          <p:nvPr/>
        </p:nvPicPr>
        <p:blipFill rotWithShape="1">
          <a:blip r:embed="rId2"/>
          <a:srcRect l="13955" r="12726"/>
          <a:stretch/>
        </p:blipFill>
        <p:spPr>
          <a:xfrm>
            <a:off x="1" y="10"/>
            <a:ext cx="9669642" cy="6857990"/>
          </a:xfrm>
          <a:prstGeom prst="rect">
            <a:avLst/>
          </a:prstGeom>
        </p:spPr>
      </p:pic>
      <p:sp>
        <p:nvSpPr>
          <p:cNvPr id="25" name="Rectangle 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790ECA-631B-E6D1-A3C8-F69F42FED003}"/>
              </a:ext>
            </a:extLst>
          </p:cNvPr>
          <p:cNvSpPr>
            <a:spLocks noGrp="1"/>
          </p:cNvSpPr>
          <p:nvPr>
            <p:ph type="title"/>
          </p:nvPr>
        </p:nvSpPr>
        <p:spPr>
          <a:xfrm>
            <a:off x="7531610" y="365125"/>
            <a:ext cx="3822189" cy="1899912"/>
          </a:xfrm>
        </p:spPr>
        <p:txBody>
          <a:bodyPr>
            <a:normAutofit/>
          </a:bodyPr>
          <a:lstStyle/>
          <a:p>
            <a:r>
              <a:rPr lang="en-GB" sz="4000" dirty="0"/>
              <a:t>Key Stats YTD…………</a:t>
            </a:r>
            <a:endParaRPr lang="en-IE" sz="4000" dirty="0"/>
          </a:p>
        </p:txBody>
      </p:sp>
      <p:sp>
        <p:nvSpPr>
          <p:cNvPr id="6" name="Content Placeholder 5">
            <a:extLst>
              <a:ext uri="{FF2B5EF4-FFF2-40B4-BE49-F238E27FC236}">
                <a16:creationId xmlns:a16="http://schemas.microsoft.com/office/drawing/2014/main" id="{6A19B843-D911-8831-37B3-654F8A3057FB}"/>
              </a:ext>
            </a:extLst>
          </p:cNvPr>
          <p:cNvSpPr>
            <a:spLocks noGrp="1"/>
          </p:cNvSpPr>
          <p:nvPr>
            <p:ph idx="1"/>
          </p:nvPr>
        </p:nvSpPr>
        <p:spPr>
          <a:xfrm>
            <a:off x="7531610" y="1490869"/>
            <a:ext cx="3822189" cy="5218043"/>
          </a:xfrm>
        </p:spPr>
        <p:txBody>
          <a:bodyPr>
            <a:normAutofit/>
          </a:bodyPr>
          <a:lstStyle/>
          <a:p>
            <a:r>
              <a:rPr lang="en-IE" sz="1300" b="1" dirty="0"/>
              <a:t>M1 Financial Grants – Pipeline strong but completed applications slow</a:t>
            </a:r>
          </a:p>
          <a:p>
            <a:pPr lvl="1"/>
            <a:r>
              <a:rPr lang="en-IE" sz="1300" b="1" dirty="0"/>
              <a:t>15 Approved and 10 new applications for Evaluation / Approval next week  plus further for December</a:t>
            </a:r>
          </a:p>
          <a:p>
            <a:pPr lvl="1"/>
            <a:r>
              <a:rPr lang="en-IE" sz="1300" b="1" dirty="0"/>
              <a:t>Total 2022 – 29 	Estimate 2023 30</a:t>
            </a:r>
          </a:p>
          <a:p>
            <a:r>
              <a:rPr lang="en-IE" sz="1300" b="1" dirty="0"/>
              <a:t>Training Programme – </a:t>
            </a:r>
          </a:p>
          <a:p>
            <a:pPr lvl="1"/>
            <a:r>
              <a:rPr lang="en-IE" sz="1300" b="1" dirty="0"/>
              <a:t>2022 96 courses - 2023 98 Courses</a:t>
            </a:r>
          </a:p>
          <a:p>
            <a:r>
              <a:rPr lang="en-IE" sz="1300" b="1" dirty="0"/>
              <a:t>Mentoring Programme [2022 579 – 2023 +600 ]</a:t>
            </a:r>
          </a:p>
          <a:p>
            <a:r>
              <a:rPr lang="en-IE" sz="1300" b="1" dirty="0"/>
              <a:t>Trading on-line vouchers [2022 107 –</a:t>
            </a:r>
            <a:r>
              <a:rPr lang="en-IE" sz="1300" b="1" dirty="0" err="1"/>
              <a:t>ytd</a:t>
            </a:r>
            <a:r>
              <a:rPr lang="en-IE" sz="1300" b="1" dirty="0"/>
              <a:t> 2023 79]</a:t>
            </a:r>
          </a:p>
          <a:p>
            <a:r>
              <a:rPr lang="en-IE" sz="1300" b="1" dirty="0"/>
              <a:t>TAME – Targeted Assistance for Micro Enterprises</a:t>
            </a:r>
          </a:p>
          <a:p>
            <a:pPr lvl="1"/>
            <a:r>
              <a:rPr lang="en-IE" sz="1300" b="1" dirty="0"/>
              <a:t>2022 – 21   Approved 2023 13 Approved</a:t>
            </a:r>
          </a:p>
          <a:p>
            <a:r>
              <a:rPr lang="en-IE" sz="1400" b="1" dirty="0"/>
              <a:t>Green for Micro – [2022 – 23 </a:t>
            </a:r>
            <a:r>
              <a:rPr lang="en-IE" sz="1400" b="1" dirty="0" err="1"/>
              <a:t>ytd</a:t>
            </a:r>
            <a:r>
              <a:rPr lang="en-IE" sz="1400" b="1" dirty="0"/>
              <a:t>  2023 – 20]</a:t>
            </a:r>
          </a:p>
          <a:p>
            <a:r>
              <a:rPr lang="en-IE" sz="1400" b="1" dirty="0"/>
              <a:t>Lean 	[2022 – 11	 </a:t>
            </a:r>
            <a:r>
              <a:rPr lang="en-IE" sz="1400" b="1" dirty="0" err="1"/>
              <a:t>ytd</a:t>
            </a:r>
            <a:r>
              <a:rPr lang="en-IE" sz="1400" b="1" dirty="0"/>
              <a:t>  2023 – 14 ]</a:t>
            </a:r>
          </a:p>
          <a:p>
            <a:r>
              <a:rPr lang="en-IE" sz="1400" b="1" dirty="0"/>
              <a:t>Digital Start</a:t>
            </a:r>
          </a:p>
          <a:p>
            <a:pPr lvl="1"/>
            <a:r>
              <a:rPr lang="en-IE" sz="1200" b="1" dirty="0"/>
              <a:t> </a:t>
            </a:r>
            <a:r>
              <a:rPr lang="en-IE" sz="1400" b="1" dirty="0"/>
              <a:t>[2022 – 9	 </a:t>
            </a:r>
            <a:r>
              <a:rPr lang="en-IE" sz="1400" b="1" dirty="0" err="1"/>
              <a:t>ytd</a:t>
            </a:r>
            <a:r>
              <a:rPr lang="en-IE" sz="1400" b="1" dirty="0"/>
              <a:t>  2023 – 13 ]</a:t>
            </a:r>
          </a:p>
          <a:p>
            <a:pPr lvl="1"/>
            <a:endParaRPr lang="en-IE" sz="1300" b="1" dirty="0"/>
          </a:p>
        </p:txBody>
      </p:sp>
    </p:spTree>
    <p:extLst>
      <p:ext uri="{BB962C8B-B14F-4D97-AF65-F5344CB8AC3E}">
        <p14:creationId xmlns:p14="http://schemas.microsoft.com/office/powerpoint/2010/main" val="3076126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0C400-B3CC-2139-C683-87E7AA0D8F19}"/>
              </a:ext>
            </a:extLst>
          </p:cNvPr>
          <p:cNvSpPr>
            <a:spLocks noGrp="1"/>
          </p:cNvSpPr>
          <p:nvPr>
            <p:ph type="title"/>
          </p:nvPr>
        </p:nvSpPr>
        <p:spPr>
          <a:xfrm>
            <a:off x="8199782" y="129208"/>
            <a:ext cx="1700321" cy="867930"/>
          </a:xfrm>
        </p:spPr>
        <p:txBody>
          <a:bodyPr/>
          <a:lstStyle/>
          <a:p>
            <a:r>
              <a:rPr lang="en-GB" sz="2800" dirty="0"/>
              <a:t>Updates cont./…</a:t>
            </a:r>
            <a:endParaRPr lang="en-IE" sz="2800" dirty="0"/>
          </a:p>
        </p:txBody>
      </p:sp>
      <p:sp>
        <p:nvSpPr>
          <p:cNvPr id="3" name="Content Placeholder 2">
            <a:extLst>
              <a:ext uri="{FF2B5EF4-FFF2-40B4-BE49-F238E27FC236}">
                <a16:creationId xmlns:a16="http://schemas.microsoft.com/office/drawing/2014/main" id="{DDA63A05-29E7-94A8-0386-C84B28BDEC0E}"/>
              </a:ext>
            </a:extLst>
          </p:cNvPr>
          <p:cNvSpPr>
            <a:spLocks noGrp="1"/>
          </p:cNvSpPr>
          <p:nvPr>
            <p:ph idx="1"/>
          </p:nvPr>
        </p:nvSpPr>
        <p:spPr>
          <a:xfrm>
            <a:off x="8199783" y="1815686"/>
            <a:ext cx="3912999" cy="3912445"/>
          </a:xfrm>
        </p:spPr>
        <p:txBody>
          <a:bodyPr>
            <a:normAutofit/>
          </a:bodyPr>
          <a:lstStyle/>
          <a:p>
            <a:r>
              <a:rPr lang="en-IE" sz="1600" b="1" dirty="0"/>
              <a:t>Annual Employment Survey currently underway </a:t>
            </a:r>
          </a:p>
          <a:p>
            <a:r>
              <a:rPr lang="en-IE" sz="1600" b="1" dirty="0"/>
              <a:t>Food Feasibility Study – </a:t>
            </a:r>
          </a:p>
          <a:p>
            <a:r>
              <a:rPr lang="en-IE" sz="1600" b="1" dirty="0"/>
              <a:t>Events &amp; Social Media</a:t>
            </a:r>
          </a:p>
          <a:p>
            <a:r>
              <a:rPr lang="en-IE" sz="1600" b="1" dirty="0"/>
              <a:t>Schools Enterprise Programme 2023/2024</a:t>
            </a:r>
          </a:p>
          <a:p>
            <a:r>
              <a:rPr lang="en-IE" sz="1600" b="1" dirty="0"/>
              <a:t>Leadership Development Programme / New Network</a:t>
            </a:r>
          </a:p>
          <a:p>
            <a:pPr lvl="1"/>
            <a:r>
              <a:rPr lang="en-IE" sz="1300" dirty="0"/>
              <a:t>24 Companies received certificates following completion of 6 month programme and presentation on Business plans</a:t>
            </a:r>
          </a:p>
          <a:p>
            <a:r>
              <a:rPr lang="en-IE" sz="1600" b="1" dirty="0"/>
              <a:t>Minister Richmond visit to South Dublin Monday next 13</a:t>
            </a:r>
            <a:r>
              <a:rPr lang="en-IE" sz="1600" b="1" baseline="30000" dirty="0"/>
              <a:t>th</a:t>
            </a:r>
            <a:r>
              <a:rPr lang="en-IE" sz="1600" b="1" dirty="0"/>
              <a:t> November</a:t>
            </a:r>
          </a:p>
        </p:txBody>
      </p:sp>
      <p:pic>
        <p:nvPicPr>
          <p:cNvPr id="6" name="Picture 5">
            <a:extLst>
              <a:ext uri="{FF2B5EF4-FFF2-40B4-BE49-F238E27FC236}">
                <a16:creationId xmlns:a16="http://schemas.microsoft.com/office/drawing/2014/main" id="{A5C358A4-FF87-1B64-C526-721F980B264F}"/>
              </a:ext>
            </a:extLst>
          </p:cNvPr>
          <p:cNvPicPr>
            <a:picLocks noChangeAspect="1"/>
          </p:cNvPicPr>
          <p:nvPr/>
        </p:nvPicPr>
        <p:blipFill>
          <a:blip r:embed="rId2"/>
          <a:stretch>
            <a:fillRect/>
          </a:stretch>
        </p:blipFill>
        <p:spPr>
          <a:xfrm>
            <a:off x="79218" y="0"/>
            <a:ext cx="8120563" cy="5651201"/>
          </a:xfrm>
          <a:prstGeom prst="rect">
            <a:avLst/>
          </a:prstGeom>
        </p:spPr>
      </p:pic>
    </p:spTree>
    <p:extLst>
      <p:ext uri="{BB962C8B-B14F-4D97-AF65-F5344CB8AC3E}">
        <p14:creationId xmlns:p14="http://schemas.microsoft.com/office/powerpoint/2010/main" val="4160036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DFA80-033C-D934-0D85-DA7507B58ECC}"/>
              </a:ext>
            </a:extLst>
          </p:cNvPr>
          <p:cNvSpPr>
            <a:spLocks noGrp="1"/>
          </p:cNvSpPr>
          <p:nvPr>
            <p:ph type="title"/>
          </p:nvPr>
        </p:nvSpPr>
        <p:spPr>
          <a:xfrm>
            <a:off x="361213" y="225276"/>
            <a:ext cx="5186414" cy="984780"/>
          </a:xfrm>
        </p:spPr>
        <p:txBody>
          <a:bodyPr/>
          <a:lstStyle/>
          <a:p>
            <a:br>
              <a:rPr lang="en-GB" sz="6000" dirty="0"/>
            </a:br>
            <a:endParaRPr lang="en-IE" dirty="0"/>
          </a:p>
        </p:txBody>
      </p:sp>
      <p:sp>
        <p:nvSpPr>
          <p:cNvPr id="3" name="Text Placeholder 2">
            <a:extLst>
              <a:ext uri="{FF2B5EF4-FFF2-40B4-BE49-F238E27FC236}">
                <a16:creationId xmlns:a16="http://schemas.microsoft.com/office/drawing/2014/main" id="{11D29E78-6ADC-3766-B977-416B7714FE84}"/>
              </a:ext>
            </a:extLst>
          </p:cNvPr>
          <p:cNvSpPr>
            <a:spLocks noGrp="1"/>
          </p:cNvSpPr>
          <p:nvPr>
            <p:ph type="body" idx="1"/>
          </p:nvPr>
        </p:nvSpPr>
        <p:spPr>
          <a:xfrm>
            <a:off x="5998129" y="2013358"/>
            <a:ext cx="97872" cy="88925"/>
          </a:xfrm>
        </p:spPr>
        <p:txBody>
          <a:bodyPr>
            <a:normAutofit fontScale="25000" lnSpcReduction="20000"/>
          </a:bodyPr>
          <a:lstStyle/>
          <a:p>
            <a:endParaRPr lang="en-IE" dirty="0"/>
          </a:p>
        </p:txBody>
      </p:sp>
      <p:pic>
        <p:nvPicPr>
          <p:cNvPr id="1026" name="53D90113-694C-4764-B3C4-F5217876CDAF" descr="IMG_2225.jpg">
            <a:extLst>
              <a:ext uri="{FF2B5EF4-FFF2-40B4-BE49-F238E27FC236}">
                <a16:creationId xmlns:a16="http://schemas.microsoft.com/office/drawing/2014/main" id="{8C4C65A9-721A-FD21-5ED6-429F98997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166" y="1375794"/>
            <a:ext cx="2700730" cy="3691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08F3C3D3-DBC4-481E-A9DF-3A51E8321F43" descr="IMG_2252.jpg">
            <a:extLst>
              <a:ext uri="{FF2B5EF4-FFF2-40B4-BE49-F238E27FC236}">
                <a16:creationId xmlns:a16="http://schemas.microsoft.com/office/drawing/2014/main" id="{6863093A-66F9-7E88-834E-C72DA723A0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6896" y="1375794"/>
            <a:ext cx="2700730" cy="369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328FDCF-129D-FA6B-0967-0C02D9BDBEE6}"/>
              </a:ext>
            </a:extLst>
          </p:cNvPr>
          <p:cNvSpPr txBox="1"/>
          <p:nvPr/>
        </p:nvSpPr>
        <p:spPr>
          <a:xfrm>
            <a:off x="361212" y="5173699"/>
            <a:ext cx="4817097" cy="523220"/>
          </a:xfrm>
          <a:prstGeom prst="rect">
            <a:avLst/>
          </a:prstGeom>
          <a:noFill/>
        </p:spPr>
        <p:txBody>
          <a:bodyPr wrap="square" rtlCol="0">
            <a:spAutoFit/>
          </a:bodyPr>
          <a:lstStyle/>
          <a:p>
            <a:pPr algn="ctr"/>
            <a:r>
              <a:rPr lang="en-GB" sz="2800" b="1" dirty="0" err="1">
                <a:latin typeface="Bahnschrift SemiLight Condensed" panose="020B0502040204020203" pitchFamily="34" charset="0"/>
              </a:rPr>
              <a:t>GalPal</a:t>
            </a:r>
            <a:r>
              <a:rPr lang="en-GB" sz="2800" b="1" dirty="0">
                <a:latin typeface="Bahnschrift SemiLight Condensed" panose="020B0502040204020203" pitchFamily="34" charset="0"/>
              </a:rPr>
              <a:t> Collective</a:t>
            </a:r>
            <a:endParaRPr lang="en-IE" sz="2800" b="1" dirty="0">
              <a:latin typeface="Bahnschrift SemiLight Condensed" panose="020B0502040204020203" pitchFamily="34" charset="0"/>
            </a:endParaRPr>
          </a:p>
        </p:txBody>
      </p:sp>
      <p:pic>
        <p:nvPicPr>
          <p:cNvPr id="6" name="Picture 5">
            <a:extLst>
              <a:ext uri="{FF2B5EF4-FFF2-40B4-BE49-F238E27FC236}">
                <a16:creationId xmlns:a16="http://schemas.microsoft.com/office/drawing/2014/main" id="{42570A01-520A-AD8C-7B78-D171CD5208B8}"/>
              </a:ext>
            </a:extLst>
          </p:cNvPr>
          <p:cNvPicPr>
            <a:picLocks noChangeAspect="1"/>
          </p:cNvPicPr>
          <p:nvPr/>
        </p:nvPicPr>
        <p:blipFill>
          <a:blip r:embed="rId4"/>
          <a:stretch>
            <a:fillRect/>
          </a:stretch>
        </p:blipFill>
        <p:spPr>
          <a:xfrm>
            <a:off x="6022530" y="545047"/>
            <a:ext cx="3048065" cy="2476265"/>
          </a:xfrm>
          <a:prstGeom prst="rect">
            <a:avLst/>
          </a:prstGeom>
        </p:spPr>
      </p:pic>
      <p:pic>
        <p:nvPicPr>
          <p:cNvPr id="8" name="Picture 7" descr="A person and person standing in front of a stall&#10;&#10;Description automatically generated">
            <a:extLst>
              <a:ext uri="{FF2B5EF4-FFF2-40B4-BE49-F238E27FC236}">
                <a16:creationId xmlns:a16="http://schemas.microsoft.com/office/drawing/2014/main" id="{C619F31E-5080-C59D-7DEF-8AC11CDDF6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1479" y="1422691"/>
            <a:ext cx="3047484" cy="2171333"/>
          </a:xfrm>
          <a:prstGeom prst="rect">
            <a:avLst/>
          </a:prstGeom>
        </p:spPr>
      </p:pic>
      <p:pic>
        <p:nvPicPr>
          <p:cNvPr id="10" name="Picture 9" descr="A person holding a basket of dairy products&#10;&#10;Description automatically generated">
            <a:extLst>
              <a:ext uri="{FF2B5EF4-FFF2-40B4-BE49-F238E27FC236}">
                <a16:creationId xmlns:a16="http://schemas.microsoft.com/office/drawing/2014/main" id="{1ABDA753-986B-3ADD-5E50-AFFB0827EE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2530" y="2674995"/>
            <a:ext cx="3069527" cy="2403610"/>
          </a:xfrm>
          <a:prstGeom prst="rect">
            <a:avLst/>
          </a:prstGeom>
        </p:spPr>
      </p:pic>
      <p:pic>
        <p:nvPicPr>
          <p:cNvPr id="12" name="Picture 11" descr="A person smiling at the camera&#10;&#10;Description automatically generated">
            <a:extLst>
              <a:ext uri="{FF2B5EF4-FFF2-40B4-BE49-F238E27FC236}">
                <a16:creationId xmlns:a16="http://schemas.microsoft.com/office/drawing/2014/main" id="{1B065D8F-31F0-0368-3B49-0FE0129DBB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92057" y="3508286"/>
            <a:ext cx="2247772" cy="1570319"/>
          </a:xfrm>
          <a:prstGeom prst="rect">
            <a:avLst/>
          </a:prstGeom>
        </p:spPr>
      </p:pic>
      <p:sp>
        <p:nvSpPr>
          <p:cNvPr id="13" name="TextBox 12">
            <a:extLst>
              <a:ext uri="{FF2B5EF4-FFF2-40B4-BE49-F238E27FC236}">
                <a16:creationId xmlns:a16="http://schemas.microsoft.com/office/drawing/2014/main" id="{C48BF01D-C752-3924-0EAF-FFA281238C34}"/>
              </a:ext>
            </a:extLst>
          </p:cNvPr>
          <p:cNvSpPr txBox="1"/>
          <p:nvPr/>
        </p:nvSpPr>
        <p:spPr>
          <a:xfrm>
            <a:off x="6944178" y="5262307"/>
            <a:ext cx="5478011" cy="461665"/>
          </a:xfrm>
          <a:prstGeom prst="rect">
            <a:avLst/>
          </a:prstGeom>
          <a:noFill/>
        </p:spPr>
        <p:txBody>
          <a:bodyPr wrap="square" rtlCol="0">
            <a:spAutoFit/>
          </a:bodyPr>
          <a:lstStyle/>
          <a:p>
            <a:r>
              <a:rPr lang="en-GB" sz="2400" b="1" dirty="0">
                <a:latin typeface="Bahnschrift SemiLight Condensed" panose="020B0502040204020203" pitchFamily="34" charset="0"/>
              </a:rPr>
              <a:t>Meet the Buyers – Dublin Food Chain</a:t>
            </a:r>
            <a:endParaRPr lang="en-IE" sz="2400" b="1" dirty="0">
              <a:latin typeface="Bahnschrift SemiLight Condensed" panose="020B0502040204020203" pitchFamily="34" charset="0"/>
            </a:endParaRPr>
          </a:p>
        </p:txBody>
      </p:sp>
      <p:sp>
        <p:nvSpPr>
          <p:cNvPr id="9" name="TextBox 8">
            <a:extLst>
              <a:ext uri="{FF2B5EF4-FFF2-40B4-BE49-F238E27FC236}">
                <a16:creationId xmlns:a16="http://schemas.microsoft.com/office/drawing/2014/main" id="{D22075B9-0817-5E0F-1A1D-A2C2AD926915}"/>
              </a:ext>
            </a:extLst>
          </p:cNvPr>
          <p:cNvSpPr txBox="1"/>
          <p:nvPr/>
        </p:nvSpPr>
        <p:spPr>
          <a:xfrm>
            <a:off x="146166" y="601027"/>
            <a:ext cx="4584860" cy="369332"/>
          </a:xfrm>
          <a:prstGeom prst="rect">
            <a:avLst/>
          </a:prstGeom>
          <a:noFill/>
        </p:spPr>
        <p:txBody>
          <a:bodyPr wrap="square">
            <a:spAutoFit/>
          </a:bodyPr>
          <a:lstStyle/>
          <a:p>
            <a:r>
              <a:rPr lang="en-GB" sz="1800" dirty="0"/>
              <a:t>Other activities</a:t>
            </a:r>
            <a:endParaRPr lang="en-IE" dirty="0"/>
          </a:p>
        </p:txBody>
      </p:sp>
    </p:spTree>
    <p:extLst>
      <p:ext uri="{BB962C8B-B14F-4D97-AF65-F5344CB8AC3E}">
        <p14:creationId xmlns:p14="http://schemas.microsoft.com/office/powerpoint/2010/main" val="2725545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BE58E5D-B991-EF95-ED06-09F40BBFDD34}"/>
              </a:ext>
            </a:extLst>
          </p:cNvPr>
          <p:cNvSpPr>
            <a:spLocks noGrp="1"/>
          </p:cNvSpPr>
          <p:nvPr>
            <p:ph idx="1"/>
          </p:nvPr>
        </p:nvSpPr>
        <p:spPr/>
        <p:txBody>
          <a:bodyPr/>
          <a:lstStyle/>
          <a:p>
            <a:pPr marL="0" indent="0">
              <a:lnSpc>
                <a:spcPct val="115000"/>
              </a:lnSpc>
              <a:buNone/>
            </a:pPr>
            <a:r>
              <a:rPr lang="en-IE" sz="1800" dirty="0">
                <a:effectLst/>
                <a:latin typeface="Calibri" panose="020F0502020204030204" pitchFamily="34" charset="0"/>
                <a:ea typeface="Open Sans" panose="020B0606030504020204" pitchFamily="34" charset="0"/>
                <a:cs typeface="Calibri" panose="020F0502020204030204" pitchFamily="34"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IE" dirty="0"/>
          </a:p>
        </p:txBody>
      </p:sp>
      <p:pic>
        <p:nvPicPr>
          <p:cNvPr id="2" name="Picture 1" descr="A group of people standing together&#10;&#10;Description automatically generated">
            <a:extLst>
              <a:ext uri="{FF2B5EF4-FFF2-40B4-BE49-F238E27FC236}">
                <a16:creationId xmlns:a16="http://schemas.microsoft.com/office/drawing/2014/main" id="{CD9E2912-0F7E-2851-8403-46499CB5C2A9}"/>
              </a:ext>
            </a:extLst>
          </p:cNvPr>
          <p:cNvPicPr>
            <a:picLocks noChangeAspect="1"/>
          </p:cNvPicPr>
          <p:nvPr/>
        </p:nvPicPr>
        <p:blipFill>
          <a:blip r:embed="rId2"/>
          <a:stretch>
            <a:fillRect/>
          </a:stretch>
        </p:blipFill>
        <p:spPr>
          <a:xfrm>
            <a:off x="6836220" y="2984933"/>
            <a:ext cx="4291922" cy="2861123"/>
          </a:xfrm>
          <a:prstGeom prst="rect">
            <a:avLst/>
          </a:prstGeom>
        </p:spPr>
      </p:pic>
      <p:pic>
        <p:nvPicPr>
          <p:cNvPr id="3" name="Picture 2" descr="A group of people holding up green letters&#10;&#10;Description automatically generated">
            <a:extLst>
              <a:ext uri="{FF2B5EF4-FFF2-40B4-BE49-F238E27FC236}">
                <a16:creationId xmlns:a16="http://schemas.microsoft.com/office/drawing/2014/main" id="{72C20149-8756-3D96-6634-197FF6E72B4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428" y="2937740"/>
            <a:ext cx="3922374" cy="2800330"/>
          </a:xfrm>
          <a:prstGeom prst="rect">
            <a:avLst/>
          </a:prstGeom>
          <a:noFill/>
          <a:ln>
            <a:noFill/>
          </a:ln>
        </p:spPr>
      </p:pic>
      <p:sp>
        <p:nvSpPr>
          <p:cNvPr id="6" name="TextBox 5">
            <a:extLst>
              <a:ext uri="{FF2B5EF4-FFF2-40B4-BE49-F238E27FC236}">
                <a16:creationId xmlns:a16="http://schemas.microsoft.com/office/drawing/2014/main" id="{7BC96203-D4B7-9981-B041-0B129802084E}"/>
              </a:ext>
            </a:extLst>
          </p:cNvPr>
          <p:cNvSpPr txBox="1"/>
          <p:nvPr/>
        </p:nvSpPr>
        <p:spPr>
          <a:xfrm>
            <a:off x="516836" y="347870"/>
            <a:ext cx="3705856" cy="2862322"/>
          </a:xfrm>
          <a:prstGeom prst="rect">
            <a:avLst/>
          </a:prstGeom>
          <a:noFill/>
        </p:spPr>
        <p:txBody>
          <a:bodyPr wrap="square">
            <a:spAutoFit/>
          </a:bodyPr>
          <a:lstStyle/>
          <a:p>
            <a:pPr marL="0" indent="0">
              <a:buNone/>
            </a:pPr>
            <a:r>
              <a:rPr lang="en-IE" dirty="0">
                <a:solidFill>
                  <a:srgbClr val="FF33CC"/>
                </a:solidFill>
              </a:rPr>
              <a:t>National Women’s Enterprise Day 19</a:t>
            </a:r>
            <a:r>
              <a:rPr lang="en-IE" baseline="30000" dirty="0">
                <a:solidFill>
                  <a:srgbClr val="FF33CC"/>
                </a:solidFill>
              </a:rPr>
              <a:t>th</a:t>
            </a:r>
            <a:r>
              <a:rPr lang="en-IE" dirty="0">
                <a:solidFill>
                  <a:srgbClr val="FF33CC"/>
                </a:solidFill>
              </a:rPr>
              <a:t> October 2023</a:t>
            </a:r>
          </a:p>
          <a:p>
            <a:pPr marL="0" indent="0">
              <a:buNone/>
            </a:pPr>
            <a:endParaRPr lang="en-IE" dirty="0">
              <a:solidFill>
                <a:schemeClr val="tx1"/>
              </a:solidFill>
            </a:endParaRPr>
          </a:p>
          <a:p>
            <a:r>
              <a:rPr lang="en-IE"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Dublin Regional event hosted by Local Enterprise Office (LEO) South Dublin in collaboration with (DLR, Fingal, and Dublin City Council)</a:t>
            </a:r>
          </a:p>
          <a:p>
            <a:r>
              <a:rPr lang="en-IE" dirty="0">
                <a:latin typeface="Calibri" panose="020F0502020204030204" pitchFamily="34" charset="0"/>
                <a:ea typeface="Calibri" panose="020F0502020204030204" pitchFamily="34" charset="0"/>
                <a:cs typeface="Calibri" panose="020F0502020204030204" pitchFamily="34" charset="0"/>
              </a:rPr>
              <a:t>Part of </a:t>
            </a:r>
            <a:r>
              <a:rPr lang="en-IE"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wider national initiative, "Empower Business Together." </a:t>
            </a:r>
          </a:p>
          <a:p>
            <a:pPr marL="0" indent="0">
              <a:buNone/>
            </a:pPr>
            <a:endParaRPr lang="en-IE" dirty="0">
              <a:solidFill>
                <a:schemeClr val="tx1"/>
              </a:solidFill>
            </a:endParaRPr>
          </a:p>
        </p:txBody>
      </p:sp>
      <p:pic>
        <p:nvPicPr>
          <p:cNvPr id="5" name="Picture 4">
            <a:extLst>
              <a:ext uri="{FF2B5EF4-FFF2-40B4-BE49-F238E27FC236}">
                <a16:creationId xmlns:a16="http://schemas.microsoft.com/office/drawing/2014/main" id="{1B4D9352-59E2-3D2F-18ED-E7F391F47674}"/>
              </a:ext>
            </a:extLst>
          </p:cNvPr>
          <p:cNvPicPr>
            <a:picLocks noChangeAspect="1"/>
          </p:cNvPicPr>
          <p:nvPr/>
        </p:nvPicPr>
        <p:blipFill>
          <a:blip r:embed="rId4"/>
          <a:stretch>
            <a:fillRect/>
          </a:stretch>
        </p:blipFill>
        <p:spPr>
          <a:xfrm>
            <a:off x="4607346" y="287077"/>
            <a:ext cx="4006432" cy="2861124"/>
          </a:xfrm>
          <a:prstGeom prst="rect">
            <a:avLst/>
          </a:prstGeom>
        </p:spPr>
      </p:pic>
      <p:sp>
        <p:nvSpPr>
          <p:cNvPr id="7" name="TextBox 6">
            <a:extLst>
              <a:ext uri="{FF2B5EF4-FFF2-40B4-BE49-F238E27FC236}">
                <a16:creationId xmlns:a16="http://schemas.microsoft.com/office/drawing/2014/main" id="{9A7DD1B8-91FB-6F3D-55E8-A7FE7A79A03F}"/>
              </a:ext>
            </a:extLst>
          </p:cNvPr>
          <p:cNvSpPr txBox="1"/>
          <p:nvPr/>
        </p:nvSpPr>
        <p:spPr>
          <a:xfrm>
            <a:off x="3961168" y="3394087"/>
            <a:ext cx="2789225" cy="2585323"/>
          </a:xfrm>
          <a:prstGeom prst="rect">
            <a:avLst/>
          </a:prstGeom>
          <a:noFill/>
        </p:spPr>
        <p:txBody>
          <a:bodyPr wrap="none" rtlCol="0">
            <a:spAutoFit/>
          </a:bodyPr>
          <a:lstStyle/>
          <a:p>
            <a:pPr marL="285750" indent="-285750">
              <a:buFont typeface="Arial" panose="020B0604020202020204" pitchFamily="34" charset="0"/>
              <a:buChar char="•"/>
            </a:pPr>
            <a:r>
              <a:rPr lang="en-GB" b="1" dirty="0"/>
              <a:t>200 Attendees</a:t>
            </a:r>
          </a:p>
          <a:p>
            <a:pPr marL="285750" indent="-285750">
              <a:buFont typeface="Arial" panose="020B0604020202020204" pitchFamily="34" charset="0"/>
              <a:buChar char="•"/>
            </a:pPr>
            <a:r>
              <a:rPr lang="en-GB" b="1" dirty="0"/>
              <a:t>+40 % from SD </a:t>
            </a:r>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r>
              <a:rPr lang="en-GB" b="1" dirty="0"/>
              <a:t>Ireland Am Televised </a:t>
            </a:r>
          </a:p>
          <a:p>
            <a:pPr marL="285750" indent="-285750">
              <a:buFont typeface="Arial" panose="020B0604020202020204" pitchFamily="34" charset="0"/>
              <a:buChar char="•"/>
            </a:pPr>
            <a:r>
              <a:rPr lang="en-GB" b="1" dirty="0"/>
              <a:t>event live from Maldron</a:t>
            </a:r>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r>
              <a:rPr lang="en-GB" b="1" dirty="0"/>
              <a:t>National &amp; Regional PR</a:t>
            </a:r>
          </a:p>
          <a:p>
            <a:endParaRPr lang="en-IE" dirty="0"/>
          </a:p>
        </p:txBody>
      </p:sp>
    </p:spTree>
    <p:extLst>
      <p:ext uri="{BB962C8B-B14F-4D97-AF65-F5344CB8AC3E}">
        <p14:creationId xmlns:p14="http://schemas.microsoft.com/office/powerpoint/2010/main" val="2379567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65AB6BA-0E6C-C4D6-7229-90D149702B01}"/>
              </a:ext>
            </a:extLst>
          </p:cNvPr>
          <p:cNvSpPr>
            <a:spLocks noGrp="1"/>
          </p:cNvSpPr>
          <p:nvPr>
            <p:ph idx="1"/>
          </p:nvPr>
        </p:nvSpPr>
        <p:spPr>
          <a:xfrm>
            <a:off x="477078" y="367749"/>
            <a:ext cx="7832035" cy="5370322"/>
          </a:xfrm>
        </p:spPr>
        <p:txBody>
          <a:bodyPr>
            <a:normAutofit fontScale="47500" lnSpcReduction="20000"/>
          </a:bodyPr>
          <a:lstStyle/>
          <a:p>
            <a:pPr marL="0" indent="0">
              <a:lnSpc>
                <a:spcPct val="120000"/>
              </a:lnSpc>
              <a:spcAft>
                <a:spcPts val="800"/>
              </a:spcAft>
              <a:buNone/>
            </a:pPr>
            <a:r>
              <a:rPr lang="en-IE" sz="3400" b="1" kern="0" dirty="0">
                <a:solidFill>
                  <a:srgbClr val="050505"/>
                </a:solidFill>
                <a:effectLst/>
                <a:latin typeface="Calibri" panose="020F0502020204030204" pitchFamily="34" charset="0"/>
                <a:ea typeface="Times New Roman" panose="02020603050405020304" pitchFamily="18" charset="0"/>
                <a:cs typeface="Calibri" panose="020F0502020204030204" pitchFamily="34" charset="0"/>
              </a:rPr>
              <a:t>South Dublin Chamber Awards 19</a:t>
            </a:r>
            <a:r>
              <a:rPr lang="en-IE" sz="3400" b="1" kern="0" baseline="30000" dirty="0">
                <a:solidFill>
                  <a:srgbClr val="050505"/>
                </a:solidFill>
                <a:effectLst/>
                <a:latin typeface="Calibri" panose="020F0502020204030204" pitchFamily="34" charset="0"/>
                <a:ea typeface="Times New Roman" panose="02020603050405020304" pitchFamily="18" charset="0"/>
                <a:cs typeface="Calibri" panose="020F0502020204030204" pitchFamily="34" charset="0"/>
              </a:rPr>
              <a:t>th</a:t>
            </a:r>
            <a:r>
              <a:rPr lang="en-IE" sz="3400" b="1" kern="0" dirty="0">
                <a:solidFill>
                  <a:srgbClr val="050505"/>
                </a:solidFill>
                <a:effectLst/>
                <a:latin typeface="Calibri" panose="020F0502020204030204" pitchFamily="34" charset="0"/>
                <a:ea typeface="Times New Roman" panose="02020603050405020304" pitchFamily="18" charset="0"/>
                <a:cs typeface="Calibri" panose="020F0502020204030204" pitchFamily="34" charset="0"/>
              </a:rPr>
              <a:t> October 2023</a:t>
            </a:r>
            <a:endParaRPr lang="en-IE" sz="34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20000"/>
              </a:lnSpc>
              <a:spcAft>
                <a:spcPts val="800"/>
              </a:spcAft>
              <a:buNone/>
            </a:pPr>
            <a:r>
              <a:rPr lang="en-IE" sz="2900" kern="0" dirty="0">
                <a:solidFill>
                  <a:srgbClr val="050505"/>
                </a:solidFill>
                <a:latin typeface="Calibri" panose="020F0502020204030204" pitchFamily="34" charset="0"/>
                <a:ea typeface="Times New Roman" panose="02020603050405020304" pitchFamily="18" charset="0"/>
                <a:cs typeface="Calibri" panose="020F0502020204030204" pitchFamily="34" charset="0"/>
              </a:rPr>
              <a:t>Kerrie-Ann Keogh, the Managing Director of local company High Res, was named </a:t>
            </a:r>
            <a:r>
              <a:rPr lang="en-IE" sz="2900" b="1" kern="0" dirty="0">
                <a:solidFill>
                  <a:schemeClr val="accent5">
                    <a:lumMod val="75000"/>
                  </a:schemeClr>
                </a:solidFill>
                <a:latin typeface="Calibri" panose="020F0502020204030204" pitchFamily="34" charset="0"/>
                <a:ea typeface="Times New Roman" panose="02020603050405020304" pitchFamily="18" charset="0"/>
                <a:cs typeface="Calibri" panose="020F0502020204030204" pitchFamily="34" charset="0"/>
              </a:rPr>
              <a:t>Business Person of the Year</a:t>
            </a:r>
            <a:r>
              <a:rPr lang="en-IE" sz="2900" b="1" kern="0" dirty="0">
                <a:solidFill>
                  <a:srgbClr val="050505"/>
                </a:solidFill>
                <a:latin typeface="Calibri" panose="020F0502020204030204" pitchFamily="34" charset="0"/>
                <a:ea typeface="Times New Roman" panose="02020603050405020304" pitchFamily="18" charset="0"/>
                <a:cs typeface="Calibri" panose="020F0502020204030204" pitchFamily="34" charset="0"/>
              </a:rPr>
              <a:t> </a:t>
            </a:r>
            <a:r>
              <a:rPr lang="en-IE" sz="2900" kern="0" dirty="0">
                <a:solidFill>
                  <a:srgbClr val="050505"/>
                </a:solidFill>
                <a:latin typeface="Calibri" panose="020F0502020204030204" pitchFamily="34" charset="0"/>
                <a:ea typeface="Times New Roman" panose="02020603050405020304" pitchFamily="18" charset="0"/>
                <a:cs typeface="Calibri" panose="020F0502020204030204" pitchFamily="34" charset="0"/>
              </a:rPr>
              <a:t>at recent Dublin Chamber Awards. “It was a fantastic evening celebrating a wealth of enterprise and entrepreneurship, across a wide range of sectors, from large corporations to small businesses, within the region”, Kerrie-Ann said. </a:t>
            </a:r>
            <a:endParaRPr lang="en-IE" sz="2900" kern="1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20000"/>
              </a:lnSpc>
              <a:spcAft>
                <a:spcPts val="800"/>
              </a:spcAft>
              <a:buNone/>
            </a:pPr>
            <a:r>
              <a:rPr lang="en-IE" sz="2900" kern="0" dirty="0">
                <a:solidFill>
                  <a:srgbClr val="050505"/>
                </a:solidFill>
                <a:latin typeface="Calibri" panose="020F0502020204030204" pitchFamily="34" charset="0"/>
                <a:ea typeface="Times New Roman" panose="02020603050405020304" pitchFamily="18" charset="0"/>
                <a:cs typeface="Calibri" panose="020F0502020204030204" pitchFamily="34" charset="0"/>
              </a:rPr>
              <a:t>“I’d like to thank the South Dublin Chamber and LEO South Dublin for their recognition and ongoing support.</a:t>
            </a:r>
            <a:endParaRPr lang="en-IE" sz="2900" kern="1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20000"/>
              </a:lnSpc>
              <a:spcAft>
                <a:spcPts val="800"/>
              </a:spcAft>
              <a:buNone/>
            </a:pPr>
            <a:r>
              <a:rPr lang="en-IE" sz="2900" kern="0" dirty="0">
                <a:solidFill>
                  <a:srgbClr val="050505"/>
                </a:solidFill>
                <a:latin typeface="Calibri" panose="020F0502020204030204" pitchFamily="34" charset="0"/>
                <a:ea typeface="Times New Roman" panose="02020603050405020304" pitchFamily="18" charset="0"/>
                <a:cs typeface="Calibri" panose="020F0502020204030204" pitchFamily="34" charset="0"/>
              </a:rPr>
              <a:t>“I accept this award on behalf of the entire High Res team, it marks our collective efforts, and as a company it’s exciting to be part of such a vibrant business community.”</a:t>
            </a:r>
            <a:endParaRPr lang="en-IE" sz="2900" kern="1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20000"/>
              </a:lnSpc>
              <a:spcAft>
                <a:spcPts val="800"/>
              </a:spcAft>
              <a:buNone/>
            </a:pPr>
            <a:r>
              <a:rPr lang="en-IE" sz="2900" kern="0" dirty="0">
                <a:solidFill>
                  <a:srgbClr val="050505"/>
                </a:solidFill>
                <a:latin typeface="Calibri" panose="020F0502020204030204" pitchFamily="34" charset="0"/>
                <a:ea typeface="Times New Roman" panose="02020603050405020304" pitchFamily="18" charset="0"/>
                <a:cs typeface="Calibri" panose="020F0502020204030204" pitchFamily="34" charset="0"/>
              </a:rPr>
              <a:t>Based in Ballymount, High Res is an award-winning full service Creative Production Company, specialising in virtual production services for the global film and television industry. </a:t>
            </a:r>
            <a:endParaRPr lang="en-IE" sz="2900" kern="1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20000"/>
              </a:lnSpc>
              <a:spcAft>
                <a:spcPts val="800"/>
              </a:spcAft>
              <a:buNone/>
            </a:pPr>
            <a:r>
              <a:rPr lang="en-IE" sz="29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 host of other LEO South Dublin businesses were recognized / shortlisted on the night across a number of categories </a:t>
            </a:r>
          </a:p>
          <a:p>
            <a:pPr marL="0" indent="0">
              <a:lnSpc>
                <a:spcPct val="120000"/>
              </a:lnSpc>
              <a:spcAft>
                <a:spcPts val="800"/>
              </a:spcAft>
              <a:buNone/>
            </a:pPr>
            <a:r>
              <a:rPr lang="en-IE" sz="3000" dirty="0">
                <a:effectLst/>
                <a:latin typeface="Arial" panose="020B0604020202020204" pitchFamily="34" charset="0"/>
                <a:ea typeface="Times New Roman" panose="02020603050405020304" pitchFamily="18" charset="0"/>
              </a:rPr>
              <a:t>Best Start-up/New Business</a:t>
            </a:r>
            <a:r>
              <a:rPr lang="en-IE" sz="3000" kern="100" dirty="0">
                <a:solidFill>
                  <a:schemeClr val="tx1"/>
                </a:solidFill>
                <a:latin typeface="Calibri" panose="020F0502020204030204" pitchFamily="34" charset="0"/>
                <a:ea typeface="Times New Roman" panose="02020603050405020304" pitchFamily="18" charset="0"/>
                <a:cs typeface="Times New Roman" panose="02020603050405020304" pitchFamily="18" charset="0"/>
              </a:rPr>
              <a:t> </a:t>
            </a:r>
            <a:r>
              <a:rPr lang="en-IE" sz="30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en-IE" sz="29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Award  LEO Client My Cloud PA won an award</a:t>
            </a:r>
          </a:p>
          <a:p>
            <a:pPr marL="0" indent="0">
              <a:lnSpc>
                <a:spcPct val="120000"/>
              </a:lnSpc>
              <a:spcAft>
                <a:spcPts val="800"/>
              </a:spcAft>
              <a:buNone/>
            </a:pPr>
            <a:r>
              <a:rPr kumimoji="0" lang="en-IE" altLang="en-US" sz="32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Employee of the Year winner, </a:t>
            </a:r>
            <a:r>
              <a:rPr kumimoji="0" lang="en-IE" altLang="en-US" sz="3200" b="1" i="0" u="sng" strike="noStrike" cap="none" normalizeH="0" baseline="0" dirty="0">
                <a:ln>
                  <a:noFill/>
                </a:ln>
                <a:solidFill>
                  <a:schemeClr val="accent5">
                    <a:lumMod val="75000"/>
                  </a:schemeClr>
                </a:solidFill>
                <a:effectLst/>
                <a:latin typeface="Arial" panose="020B0604020202020204" pitchFamily="34" charset="0"/>
                <a:ea typeface="Times New Roman" panose="02020603050405020304" pitchFamily="18" charset="0"/>
                <a:cs typeface="Arial" panose="020B0604020202020204" pitchFamily="34" charset="0"/>
              </a:rPr>
              <a:t>Lynn Downey – Pretzel Direct / Cookie Dough</a:t>
            </a:r>
            <a:endParaRPr kumimoji="0" lang="en-IE" altLang="en-US" sz="1800" b="0" i="0" u="sng" strike="noStrike" cap="none" normalizeH="0" baseline="0" dirty="0">
              <a:ln>
                <a:noFill/>
              </a:ln>
              <a:solidFill>
                <a:schemeClr val="accent5">
                  <a:lumMod val="75000"/>
                </a:schemeClr>
              </a:solidFill>
              <a:effectLst/>
            </a:endParaRPr>
          </a:p>
        </p:txBody>
      </p:sp>
      <p:pic>
        <p:nvPicPr>
          <p:cNvPr id="2" name="Content Placeholder 1" descr="May be an image of ‎1 person, magazine and ‎text that says &quot;‎Crowe Comhairle Contae Átha CliathTheas Theas South Dublin Cour نک AIB Goo .gx marketing South Cham Advancing usi Dublin County Business Awards 2023 unc(ual نح AIB eenogue Aerodrome PARKS South Dublin Chamber Greenogue &amp; Aerodrom‎&quot;‎‎">
            <a:extLst>
              <a:ext uri="{FF2B5EF4-FFF2-40B4-BE49-F238E27FC236}">
                <a16:creationId xmlns:a16="http://schemas.microsoft.com/office/drawing/2014/main" id="{C2D77C7E-07DC-668F-E0FC-D8CFF900CA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9113" y="1736173"/>
            <a:ext cx="3611568" cy="3913188"/>
          </a:xfrm>
          <a:prstGeom prst="rect">
            <a:avLst/>
          </a:prstGeom>
          <a:noFill/>
          <a:ln>
            <a:noFill/>
          </a:ln>
        </p:spPr>
      </p:pic>
      <p:sp>
        <p:nvSpPr>
          <p:cNvPr id="3" name="Rectangle 1">
            <a:extLst>
              <a:ext uri="{FF2B5EF4-FFF2-40B4-BE49-F238E27FC236}">
                <a16:creationId xmlns:a16="http://schemas.microsoft.com/office/drawing/2014/main" id="{9262CED7-FF39-B959-FDC4-5EF250C61702}"/>
              </a:ext>
            </a:extLst>
          </p:cNvPr>
          <p:cNvSpPr>
            <a:spLocks noChangeArrowheads="1"/>
          </p:cNvSpPr>
          <p:nvPr/>
        </p:nvSpPr>
        <p:spPr bwMode="auto">
          <a:xfrm>
            <a:off x="0"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IE"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IE"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5">
            <a:extLst>
              <a:ext uri="{FF2B5EF4-FFF2-40B4-BE49-F238E27FC236}">
                <a16:creationId xmlns:a16="http://schemas.microsoft.com/office/drawing/2014/main" id="{7BAE0DBD-5985-E7D4-E658-3D590345A6BC}"/>
              </a:ext>
            </a:extLst>
          </p:cNvPr>
          <p:cNvSpPr>
            <a:spLocks noChangeArrowheads="1"/>
          </p:cNvSpPr>
          <p:nvPr/>
        </p:nvSpPr>
        <p:spPr bwMode="auto">
          <a:xfrm>
            <a:off x="609600" y="28643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IE"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IE"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66002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90ECA-631B-E6D1-A3C8-F69F42FED003}"/>
              </a:ext>
            </a:extLst>
          </p:cNvPr>
          <p:cNvSpPr>
            <a:spLocks noGrp="1"/>
          </p:cNvSpPr>
          <p:nvPr>
            <p:ph type="title"/>
          </p:nvPr>
        </p:nvSpPr>
        <p:spPr>
          <a:xfrm>
            <a:off x="128672" y="234900"/>
            <a:ext cx="7222922" cy="590931"/>
          </a:xfrm>
        </p:spPr>
        <p:txBody>
          <a:bodyPr/>
          <a:lstStyle/>
          <a:p>
            <a:r>
              <a:rPr lang="en-IE" dirty="0">
                <a:solidFill>
                  <a:schemeClr val="accent4">
                    <a:lumMod val="60000"/>
                    <a:lumOff val="40000"/>
                  </a:schemeClr>
                </a:solidFill>
              </a:rPr>
              <a:t>WORK IQ Innovation Centre</a:t>
            </a:r>
          </a:p>
        </p:txBody>
      </p:sp>
      <p:sp>
        <p:nvSpPr>
          <p:cNvPr id="6" name="Content Placeholder 5">
            <a:extLst>
              <a:ext uri="{FF2B5EF4-FFF2-40B4-BE49-F238E27FC236}">
                <a16:creationId xmlns:a16="http://schemas.microsoft.com/office/drawing/2014/main" id="{6A19B843-D911-8831-37B3-654F8A3057FB}"/>
              </a:ext>
            </a:extLst>
          </p:cNvPr>
          <p:cNvSpPr>
            <a:spLocks noGrp="1"/>
          </p:cNvSpPr>
          <p:nvPr>
            <p:ph idx="1"/>
          </p:nvPr>
        </p:nvSpPr>
        <p:spPr>
          <a:xfrm>
            <a:off x="240879" y="980466"/>
            <a:ext cx="4734533" cy="4559722"/>
          </a:xfrm>
        </p:spPr>
        <p:txBody>
          <a:bodyPr>
            <a:normAutofit/>
          </a:bodyPr>
          <a:lstStyle/>
          <a:p>
            <a:r>
              <a:rPr lang="en-IE" sz="2000" dirty="0"/>
              <a:t>Building due for completion in late November / early December</a:t>
            </a:r>
          </a:p>
          <a:p>
            <a:r>
              <a:rPr lang="en-IE" sz="2000" dirty="0"/>
              <a:t>Internal fitout progressing well </a:t>
            </a:r>
          </a:p>
          <a:p>
            <a:r>
              <a:rPr lang="en-IE" sz="2000" dirty="0"/>
              <a:t>Oxford Innovation –Management Company </a:t>
            </a:r>
          </a:p>
          <a:p>
            <a:r>
              <a:rPr lang="en-IE" sz="2000" dirty="0"/>
              <a:t>WORK IQ Immobilisation Plan and Marketing Plan also well in progress</a:t>
            </a:r>
          </a:p>
          <a:p>
            <a:r>
              <a:rPr lang="en-IE" sz="2000" dirty="0"/>
              <a:t>3 Members of staff hired </a:t>
            </a:r>
          </a:p>
          <a:p>
            <a:r>
              <a:rPr lang="en-IE" sz="2000" dirty="0"/>
              <a:t>Website and Advertising Campaign on going</a:t>
            </a:r>
          </a:p>
          <a:p>
            <a:r>
              <a:rPr lang="en-IE" sz="2000" dirty="0"/>
              <a:t>Open for sign up by start-ups enquiries for Workspace </a:t>
            </a:r>
          </a:p>
          <a:p>
            <a:endParaRPr lang="en-IE" sz="2000" dirty="0"/>
          </a:p>
          <a:p>
            <a:endParaRPr lang="en-IE" dirty="0"/>
          </a:p>
          <a:p>
            <a:pPr marL="0" indent="0">
              <a:buNone/>
            </a:pPr>
            <a:endParaRPr lang="en-IE" dirty="0"/>
          </a:p>
        </p:txBody>
      </p:sp>
      <p:pic>
        <p:nvPicPr>
          <p:cNvPr id="4" name="Picture 3">
            <a:extLst>
              <a:ext uri="{FF2B5EF4-FFF2-40B4-BE49-F238E27FC236}">
                <a16:creationId xmlns:a16="http://schemas.microsoft.com/office/drawing/2014/main" id="{2D0DA80C-45DC-7727-A2A9-E0D0FA24916A}"/>
              </a:ext>
            </a:extLst>
          </p:cNvPr>
          <p:cNvPicPr>
            <a:picLocks noChangeAspect="1"/>
          </p:cNvPicPr>
          <p:nvPr/>
        </p:nvPicPr>
        <p:blipFill>
          <a:blip r:embed="rId3"/>
          <a:stretch>
            <a:fillRect/>
          </a:stretch>
        </p:blipFill>
        <p:spPr>
          <a:xfrm>
            <a:off x="8486394" y="1192244"/>
            <a:ext cx="3297484" cy="4750905"/>
          </a:xfrm>
          <a:prstGeom prst="rect">
            <a:avLst/>
          </a:prstGeom>
        </p:spPr>
      </p:pic>
      <p:pic>
        <p:nvPicPr>
          <p:cNvPr id="3" name="Picture 2">
            <a:extLst>
              <a:ext uri="{FF2B5EF4-FFF2-40B4-BE49-F238E27FC236}">
                <a16:creationId xmlns:a16="http://schemas.microsoft.com/office/drawing/2014/main" id="{4ACB02DD-838F-13C2-FFAD-61F8165C7E3E}"/>
              </a:ext>
            </a:extLst>
          </p:cNvPr>
          <p:cNvPicPr>
            <a:picLocks noChangeAspect="1"/>
          </p:cNvPicPr>
          <p:nvPr/>
        </p:nvPicPr>
        <p:blipFill>
          <a:blip r:embed="rId4"/>
          <a:stretch>
            <a:fillRect/>
          </a:stretch>
        </p:blipFill>
        <p:spPr>
          <a:xfrm>
            <a:off x="6179542" y="197607"/>
            <a:ext cx="2306852" cy="3074365"/>
          </a:xfrm>
          <a:prstGeom prst="rect">
            <a:avLst/>
          </a:prstGeom>
        </p:spPr>
      </p:pic>
      <p:pic>
        <p:nvPicPr>
          <p:cNvPr id="7" name="Picture 6">
            <a:extLst>
              <a:ext uri="{FF2B5EF4-FFF2-40B4-BE49-F238E27FC236}">
                <a16:creationId xmlns:a16="http://schemas.microsoft.com/office/drawing/2014/main" id="{1430137D-7F99-5BDB-46D8-B521F810CEC0}"/>
              </a:ext>
            </a:extLst>
          </p:cNvPr>
          <p:cNvPicPr>
            <a:picLocks noChangeAspect="1"/>
          </p:cNvPicPr>
          <p:nvPr/>
        </p:nvPicPr>
        <p:blipFill>
          <a:blip r:embed="rId5"/>
          <a:stretch>
            <a:fillRect/>
          </a:stretch>
        </p:blipFill>
        <p:spPr>
          <a:xfrm>
            <a:off x="5655413" y="3518178"/>
            <a:ext cx="2731245" cy="2359356"/>
          </a:xfrm>
          <a:prstGeom prst="rect">
            <a:avLst/>
          </a:prstGeom>
        </p:spPr>
      </p:pic>
    </p:spTree>
    <p:extLst>
      <p:ext uri="{BB962C8B-B14F-4D97-AF65-F5344CB8AC3E}">
        <p14:creationId xmlns:p14="http://schemas.microsoft.com/office/powerpoint/2010/main" val="14496941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1515</TotalTime>
  <Words>518</Words>
  <Application>Microsoft Office PowerPoint</Application>
  <PresentationFormat>Widescreen</PresentationFormat>
  <Paragraphs>62</Paragraphs>
  <Slides>7</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Bahnschrift SemiLight Condensed</vt:lpstr>
      <vt:lpstr>Calibri</vt:lpstr>
      <vt:lpstr>Office Theme</vt:lpstr>
      <vt:lpstr> </vt:lpstr>
      <vt:lpstr>Key Stats YTD…………</vt:lpstr>
      <vt:lpstr>Updates cont./…</vt:lpstr>
      <vt:lpstr> </vt:lpstr>
      <vt:lpstr>PowerPoint Presentation</vt:lpstr>
      <vt:lpstr>PowerPoint Presentation</vt:lpstr>
      <vt:lpstr>WORK IQ Innovation Centre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 Mulhern</dc:creator>
  <cp:lastModifiedBy>Thomas Rooney</cp:lastModifiedBy>
  <cp:revision>53</cp:revision>
  <dcterms:created xsi:type="dcterms:W3CDTF">2021-09-01T06:48:00Z</dcterms:created>
  <dcterms:modified xsi:type="dcterms:W3CDTF">2023-11-07T18:04:03Z</dcterms:modified>
</cp:coreProperties>
</file>