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86" r:id="rId2"/>
  </p:sldMasterIdLst>
  <p:notesMasterIdLst>
    <p:notesMasterId r:id="rId21"/>
  </p:notesMasterIdLst>
  <p:handoutMasterIdLst>
    <p:handoutMasterId r:id="rId22"/>
  </p:handoutMasterIdLst>
  <p:sldIdLst>
    <p:sldId id="446" r:id="rId3"/>
    <p:sldId id="256" r:id="rId4"/>
    <p:sldId id="282" r:id="rId5"/>
    <p:sldId id="397" r:id="rId6"/>
    <p:sldId id="543" r:id="rId7"/>
    <p:sldId id="489" r:id="rId8"/>
    <p:sldId id="490" r:id="rId9"/>
    <p:sldId id="541" r:id="rId10"/>
    <p:sldId id="547" r:id="rId11"/>
    <p:sldId id="546" r:id="rId12"/>
    <p:sldId id="257" r:id="rId13"/>
    <p:sldId id="332" r:id="rId14"/>
    <p:sldId id="548" r:id="rId15"/>
    <p:sldId id="551" r:id="rId16"/>
    <p:sldId id="549" r:id="rId17"/>
    <p:sldId id="550" r:id="rId18"/>
    <p:sldId id="552" r:id="rId19"/>
    <p:sldId id="443" r:id="rId20"/>
  </p:sldIdLst>
  <p:sldSz cx="12192000" cy="6858000"/>
  <p:notesSz cx="6858000" cy="9144000"/>
  <p:embeddedFontLst>
    <p:embeddedFont>
      <p:font typeface="72" panose="020B0503030000000003"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KPMG Bold" panose="020B0803030202040204" pitchFamily="34" charset="0"/>
      <p:bold r:id="rId31"/>
      <p:bold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18" clrIdx="0">
    <p:extLst>
      <p:ext uri="{19B8F6BF-5375-455C-9EA6-DF929625EA0E}">
        <p15:presenceInfo xmlns:p15="http://schemas.microsoft.com/office/powerpoint/2012/main" userId="S::cjwhite@kpmg.ca::0dea3d63-dcad-4748-a310-11ef28cac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BDA"/>
    <a:srgbClr val="510DBC"/>
    <a:srgbClr val="ACEAFF"/>
    <a:srgbClr val="E5E5E5"/>
    <a:srgbClr val="B2B2B2"/>
    <a:srgbClr val="989898"/>
    <a:srgbClr val="666666"/>
    <a:srgbClr val="333333"/>
    <a:srgbClr val="FFFFFF"/>
    <a:srgbClr val="00C0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305F6-7489-4766-BBDF-2C4D6FBDE6EB}" v="34" dt="2023-02-15T23:35:52.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056" autoAdjust="0"/>
  </p:normalViewPr>
  <p:slideViewPr>
    <p:cSldViewPr snapToGrid="0" showGuides="1">
      <p:cViewPr varScale="1">
        <p:scale>
          <a:sx n="62" d="100"/>
          <a:sy n="62" d="100"/>
        </p:scale>
        <p:origin x="37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7" d="100"/>
        <a:sy n="97" d="100"/>
      </p:scale>
      <p:origin x="0" y="0"/>
    </p:cViewPr>
  </p:sorterViewPr>
  <p:notesViewPr>
    <p:cSldViewPr snapToGrid="0" showGuides="1">
      <p:cViewPr varScale="1">
        <p:scale>
          <a:sx n="77" d="100"/>
          <a:sy n="77" d="100"/>
        </p:scale>
        <p:origin x="241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07/11/2023</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07/11/2023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dirty="0"/>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5271779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endParaRPr lang="en-GB" sz="600" b="0" kern="1200" noProof="0" dirty="0">
              <a:solidFill>
                <a:schemeClr val="bg1"/>
              </a:solidFill>
              <a:latin typeface="+mn-lt"/>
              <a:ea typeface="+mn-ea"/>
              <a:cs typeface="+mn-cs"/>
            </a:endParaRP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organisation of independent member firms affiliated with KPMG International Limited, a private English company limited by guarantee. All rights reserved.</a:t>
            </a:r>
            <a:endParaRPr lang="en-GB"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1777057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0435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dirty="0"/>
              <a:t>Click to edit </a:t>
            </a:r>
            <a:br>
              <a:rPr lang="en-US" dirty="0"/>
            </a:br>
            <a:r>
              <a:rPr lang="en-US" dirty="0"/>
              <a:t>Master title style</a:t>
            </a:r>
            <a:endParaRPr lang="en-GB" dirty="0"/>
          </a:p>
        </p:txBody>
      </p:sp>
    </p:spTree>
    <p:extLst>
      <p:ext uri="{BB962C8B-B14F-4D97-AF65-F5344CB8AC3E}">
        <p14:creationId xmlns:p14="http://schemas.microsoft.com/office/powerpoint/2010/main" val="3102394141"/>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endParaRPr lang="en-GB" sz="600" b="0" kern="1200" noProof="0" dirty="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dirty="0"/>
              <a:t>Click to edit </a:t>
            </a:r>
            <a:br>
              <a:rPr lang="en-US" dirty="0"/>
            </a:br>
            <a:r>
              <a:rPr lang="en-US" dirty="0"/>
              <a:t>Master title style</a:t>
            </a:r>
            <a:endParaRPr lang="en-GB" dirty="0"/>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organisation of independent member firms affiliated with KPMG International Limited, a private English company limited by guarantee. All rights reserved.</a:t>
            </a:r>
            <a:endParaRPr lang="en-GB"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2568224362"/>
      </p:ext>
    </p:extLst>
  </p:cSld>
  <p:clrMapOvr>
    <a:masterClrMapping/>
  </p:clrMapOvr>
  <p:extLst>
    <p:ext uri="{DCECCB84-F9BA-43D5-87BE-67443E8EF086}">
      <p15:sldGuideLst xmlns:p15="http://schemas.microsoft.com/office/powerpoint/2012/main">
        <p15:guide id="1" orient="horz" pos="107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endParaRPr lang="en-GB" sz="600" b="0" kern="1200" noProof="0" dirty="0">
              <a:solidFill>
                <a:schemeClr val="bg1"/>
              </a:solidFill>
              <a:latin typeface="+mn-lt"/>
              <a:ea typeface="+mn-ea"/>
              <a:cs typeface="+mn-cs"/>
            </a:endParaRP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organisation of independent member firms affiliated with KPMG International Limited, a private English company limited by guarantee. All rights reserved.</a:t>
            </a:r>
            <a:endParaRPr lang="en-GB"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179937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609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endParaRPr lang="en-GB" sz="600" b="1" kern="1200" noProof="0" dirty="0">
              <a:solidFill>
                <a:schemeClr val="bg1"/>
              </a:solidFill>
              <a:latin typeface="+mn-lt"/>
              <a:ea typeface="+mn-ea"/>
              <a:cs typeface="+mn-cs"/>
            </a:endParaRP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organisation of independent member firms affiliated with KPMG International Limited, a private English company limited by guarantee. All rights reserved.</a:t>
            </a:r>
            <a:endParaRPr lang="en-GB"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5358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6885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78661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9082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797359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41336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77598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1013258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49912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68386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2273341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dirty="0"/>
          </a:p>
        </p:txBody>
      </p:sp>
    </p:spTree>
    <p:extLst>
      <p:ext uri="{BB962C8B-B14F-4D97-AF65-F5344CB8AC3E}">
        <p14:creationId xmlns:p14="http://schemas.microsoft.com/office/powerpoint/2010/main" val="369585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5535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5695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endParaRPr lang="en-GB" sz="600" b="0" kern="1200" noProof="0" dirty="0">
              <a:solidFill>
                <a:schemeClr val="bg1"/>
              </a:solidFill>
              <a:latin typeface="+mn-lt"/>
              <a:ea typeface="+mn-ea"/>
              <a:cs typeface="+mn-cs"/>
            </a:endParaRP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custDataLst>
              <p:tags r:id="rId2"/>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organisation of independent member firms affiliated with KPMG International Limited, a private English company limited by guarantee. All rights reserved.</a:t>
            </a:r>
            <a:endParaRPr lang="en-GB" sz="600" kern="1200" noProof="0" dirty="0">
              <a:solidFill>
                <a:schemeClr val="bg1"/>
              </a:solidFill>
              <a:latin typeface="+mn-lt"/>
              <a:ea typeface="+mn-ea"/>
              <a:cs typeface="+mn-cs"/>
            </a:endParaRPr>
          </a:p>
        </p:txBody>
      </p:sp>
    </p:spTree>
    <p:extLst>
      <p:ext uri="{BB962C8B-B14F-4D97-AF65-F5344CB8AC3E}">
        <p14:creationId xmlns:p14="http://schemas.microsoft.com/office/powerpoint/2010/main" val="20836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dirty="0"/>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6964759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2386961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1425663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6976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endParaRPr lang="en-GB" sz="900" b="1" kern="1200" noProof="0" dirty="0">
              <a:solidFill>
                <a:schemeClr val="bg1"/>
              </a:solidFill>
              <a:latin typeface="+mn-lt"/>
              <a:ea typeface="+mn-ea"/>
              <a:cs typeface="+mn-cs"/>
            </a:endParaRP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267273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endParaRPr lang="en-GB" sz="900" b="1" kern="1200" noProof="0" dirty="0">
              <a:solidFill>
                <a:schemeClr val="accent2"/>
              </a:solidFill>
              <a:latin typeface="+mn-lt"/>
              <a:ea typeface="+mn-ea"/>
              <a:cs typeface="+mn-cs"/>
            </a:endParaRP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447815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16569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3CB1-8B34-8C39-8C38-B5457201473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092DCF2-BFF1-0EE9-F7F2-E5ACCDC1D1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D82C55-91CC-530A-9628-36A803CCAFF2}"/>
              </a:ext>
            </a:extLst>
          </p:cNvPr>
          <p:cNvSpPr>
            <a:spLocks noGrp="1"/>
          </p:cNvSpPr>
          <p:nvPr>
            <p:ph type="dt" sz="half" idx="10"/>
          </p:nvPr>
        </p:nvSpPr>
        <p:spPr/>
        <p:txBody>
          <a:bodyPr/>
          <a:lstStyle/>
          <a:p>
            <a:fld id="{A8E923CB-C9A4-4E7A-8544-12F16D25DC84}" type="datetimeFigureOut">
              <a:rPr lang="en-IE" smtClean="0"/>
              <a:t>07/11/2023</a:t>
            </a:fld>
            <a:endParaRPr lang="en-IE"/>
          </a:p>
        </p:txBody>
      </p:sp>
      <p:sp>
        <p:nvSpPr>
          <p:cNvPr id="5" name="Footer Placeholder 4">
            <a:extLst>
              <a:ext uri="{FF2B5EF4-FFF2-40B4-BE49-F238E27FC236}">
                <a16:creationId xmlns:a16="http://schemas.microsoft.com/office/drawing/2014/main" id="{3AA74D6F-4B4B-D127-4497-E368C260D45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9DFE90-7F9F-D982-EEA0-2B320768D48C}"/>
              </a:ext>
            </a:extLst>
          </p:cNvPr>
          <p:cNvSpPr>
            <a:spLocks noGrp="1"/>
          </p:cNvSpPr>
          <p:nvPr>
            <p:ph type="sldNum" sz="quarter" idx="12"/>
          </p:nvPr>
        </p:nvSpPr>
        <p:spPr/>
        <p:txBody>
          <a:bodyPr/>
          <a:lstStyle/>
          <a:p>
            <a:fld id="{45B141D0-93E9-498D-80DD-171CDD16D543}" type="slidenum">
              <a:rPr lang="en-IE" smtClean="0"/>
              <a:t>‹#›</a:t>
            </a:fld>
            <a:endParaRPr lang="en-IE"/>
          </a:p>
        </p:txBody>
      </p:sp>
    </p:spTree>
    <p:extLst>
      <p:ext uri="{BB962C8B-B14F-4D97-AF65-F5344CB8AC3E}">
        <p14:creationId xmlns:p14="http://schemas.microsoft.com/office/powerpoint/2010/main" val="2137208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p:cNvSpPr>
          <p:nvPr userDrawn="1"/>
        </p:nvSpPr>
        <p:spPr>
          <a:xfrm>
            <a:off x="998476" y="1485244"/>
            <a:ext cx="6277559" cy="436062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64699"/>
            <a:ext cx="5719338" cy="2880000"/>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KPMG Blue | </a:t>
            </a:r>
            <a:br>
              <a:rPr lang="en-GB" dirty="0"/>
            </a:br>
            <a:r>
              <a:rPr lang="en-GB" dirty="0"/>
              <a:t>Title slide text only</a:t>
            </a:r>
            <a:endParaRPr lang="en-US" dirty="0"/>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p:ph type="body" sz="quarter" idx="11"/>
          </p:nvPr>
        </p:nvSpPr>
        <p:spPr>
          <a:xfrm>
            <a:off x="1274841" y="4752153"/>
            <a:ext cx="5719338"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6349749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31BAC5B-20A9-435F-8C24-21445B9F4ED5}"/>
              </a:ext>
            </a:extLst>
          </p:cNvPr>
          <p:cNvSpPr>
            <a:spLocks/>
          </p:cNvSpPr>
          <p:nvPr userDrawn="1"/>
        </p:nvSpPr>
        <p:spPr>
          <a:xfrm>
            <a:off x="998476" y="1485244"/>
            <a:ext cx="3030598" cy="436062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64699"/>
            <a:ext cx="2469675" cy="2880000"/>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1274841" y="4752153"/>
            <a:ext cx="2469675"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752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p:cNvSpPr>
          <p:nvPr userDrawn="1"/>
        </p:nvSpPr>
        <p:spPr>
          <a:xfrm>
            <a:off x="3405716" y="383795"/>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Text Placeholder 3"/>
          <p:cNvSpPr>
            <a:spLocks noGrp="1"/>
          </p:cNvSpPr>
          <p:nvPr>
            <p:ph type="body" sz="quarter" idx="11"/>
          </p:nvPr>
        </p:nvSpPr>
        <p:spPr>
          <a:xfrm>
            <a:off x="3672180" y="4722968"/>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p:nvPr>
        </p:nvSpPr>
        <p:spPr>
          <a:xfrm>
            <a:off x="3671123" y="649292"/>
            <a:ext cx="7260639" cy="3950972"/>
          </a:xfrm>
        </p:spPr>
        <p:txBody>
          <a:bodyPr/>
          <a:lstStyle>
            <a:lvl1pPr>
              <a:defRPr lang="en-GB" sz="6600" kern="1200" baseline="0" dirty="0">
                <a:solidFill>
                  <a:schemeClr val="bg1"/>
                </a:solidFill>
                <a:latin typeface="+mj-lt"/>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7814104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96993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7" name="Freeform 19">
            <a:extLst>
              <a:ext uri="{FF2B5EF4-FFF2-40B4-BE49-F238E27FC236}">
                <a16:creationId xmlns:a16="http://schemas.microsoft.com/office/drawing/2014/main" id="{A5A5FA9B-A901-4A1F-9358-436BDE66E0B5}"/>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04" name="Rectangle 103">
            <a:extLst>
              <a:ext uri="{FF2B5EF4-FFF2-40B4-BE49-F238E27FC236}">
                <a16:creationId xmlns:a16="http://schemas.microsoft.com/office/drawing/2014/main" id="{6A6246C3-5BC1-4146-9E95-B8B3F1B77C22}"/>
              </a:ext>
            </a:extLst>
          </p:cNvPr>
          <p:cNvSpPr>
            <a:spLocks/>
          </p:cNvSpPr>
          <p:nvPr userDrawn="1"/>
        </p:nvSpPr>
        <p:spPr>
          <a:xfrm>
            <a:off x="7435789" y="383795"/>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22968"/>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49292"/>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Tree>
    <p:extLst>
      <p:ext uri="{BB962C8B-B14F-4D97-AF65-F5344CB8AC3E}">
        <p14:creationId xmlns:p14="http://schemas.microsoft.com/office/powerpoint/2010/main" val="422438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p:cNvSpPr>
          <p:nvPr>
            <p:ph type="pic" sz="quarter" idx="12"/>
          </p:nvPr>
        </p:nvSpPr>
        <p:spPr>
          <a:xfrm>
            <a:off x="998477" y="1525530"/>
            <a:ext cx="5904966" cy="4101805"/>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8628" y="1516432"/>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7648628" y="4817335"/>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35" name="Freeform 19">
            <a:extLst>
              <a:ext uri="{FF2B5EF4-FFF2-40B4-BE49-F238E27FC236}">
                <a16:creationId xmlns:a16="http://schemas.microsoft.com/office/drawing/2014/main" id="{63FF197E-1AE7-4604-B3DB-21B6EC509734}"/>
              </a:ext>
            </a:extLst>
          </p:cNvPr>
          <p:cNvSpPr>
            <a:spLocks noChangeAspect="1" noEditPoints="1"/>
          </p:cNvSpPr>
          <p:nvPr userDrawn="1"/>
        </p:nvSpPr>
        <p:spPr bwMode="auto">
          <a:xfrm>
            <a:off x="764734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731774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p:cNvSpPr>
          <p:nvPr>
            <p:ph type="pic" sz="quarter" idx="12"/>
          </p:nvPr>
        </p:nvSpPr>
        <p:spPr>
          <a:xfrm>
            <a:off x="998476" y="431800"/>
            <a:ext cx="3764161" cy="5445126"/>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82358"/>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5489910" y="5035866"/>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35" name="Freeform 19">
            <a:extLst>
              <a:ext uri="{FF2B5EF4-FFF2-40B4-BE49-F238E27FC236}">
                <a16:creationId xmlns:a16="http://schemas.microsoft.com/office/drawing/2014/main" id="{8CCE579D-9189-4FA0-AA19-DE69E2B53071}"/>
              </a:ext>
            </a:extLst>
          </p:cNvPr>
          <p:cNvSpPr>
            <a:spLocks noChangeAspect="1" noEditPoints="1"/>
          </p:cNvSpPr>
          <p:nvPr userDrawn="1"/>
        </p:nvSpPr>
        <p:spPr bwMode="auto">
          <a:xfrm>
            <a:off x="5491560"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390230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p:cNvSpPr>
          <p:nvPr>
            <p:ph type="pic" sz="quarter" idx="12"/>
          </p:nvPr>
        </p:nvSpPr>
        <p:spPr>
          <a:xfrm>
            <a:off x="4915965" y="1500838"/>
            <a:ext cx="6277559" cy="4360622"/>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5" name="Freeform 19">
            <a:extLst>
              <a:ext uri="{FF2B5EF4-FFF2-40B4-BE49-F238E27FC236}">
                <a16:creationId xmlns:a16="http://schemas.microsoft.com/office/drawing/2014/main" id="{97111BA8-613B-4984-9EA2-0B67CA521CBE}"/>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50083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35866"/>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2270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6" y="1485900"/>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6" y="5035866"/>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p:cNvSpPr>
          <p:nvPr>
            <p:ph type="pic" sz="quarter" idx="12"/>
          </p:nvPr>
        </p:nvSpPr>
        <p:spPr>
          <a:xfrm>
            <a:off x="7422732" y="431801"/>
            <a:ext cx="3770792" cy="5454717"/>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9" name="Freeform 19">
            <a:extLst>
              <a:ext uri="{FF2B5EF4-FFF2-40B4-BE49-F238E27FC236}">
                <a16:creationId xmlns:a16="http://schemas.microsoft.com/office/drawing/2014/main" id="{91BD7904-A0EC-4665-99EF-039A51C5C5BE}"/>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1844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205024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869057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161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8400" y="1330126"/>
            <a:ext cx="101952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71386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Click to edit</a:t>
            </a:r>
            <a:br>
              <a:rPr lang="en-US" dirty="0"/>
            </a:br>
            <a:r>
              <a:rPr lang="en-US" dirty="0"/>
              <a:t>Master title style</a:t>
            </a:r>
            <a:endParaRPr lang="en-GB" dirty="0"/>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88580696"/>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4033362024"/>
      </p:ext>
    </p:extLst>
  </p:cSld>
  <p:clrMapOvr>
    <a:masterClrMapping/>
  </p:clrMapOvr>
  <p:extLst>
    <p:ext uri="{DCECCB84-F9BA-43D5-87BE-67443E8EF086}">
      <p15:sldGuideLst xmlns:p15="http://schemas.microsoft.com/office/powerpoint/2012/main">
        <p15:guide id="1" orient="horz" pos="349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bg1"/>
                </a:solidFill>
              </a:defRPr>
            </a:lvl1pPr>
          </a:lstStyle>
          <a:p>
            <a:r>
              <a:rPr lang="en-US" dirty="0"/>
              <a:t>Click to edit</a:t>
            </a:r>
            <a:br>
              <a:rPr lang="en-US" dirty="0"/>
            </a:br>
            <a:r>
              <a:rPr lang="en-US" dirty="0"/>
              <a:t>Master title style</a:t>
            </a:r>
            <a:endParaRPr lang="en-GB" dirty="0"/>
          </a:p>
        </p:txBody>
      </p:sp>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7" name="Freeform 19">
            <a:extLst>
              <a:ext uri="{FF2B5EF4-FFF2-40B4-BE49-F238E27FC236}">
                <a16:creationId xmlns:a16="http://schemas.microsoft.com/office/drawing/2014/main" id="{96D02435-216E-4CEB-A47D-16F13A8C60AB}"/>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92323"/>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dirty="0"/>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781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62208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46895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03200" y="432000"/>
            <a:ext cx="10195200" cy="533400"/>
          </a:xfrm>
        </p:spPr>
        <p:txBody>
          <a:bodyPr/>
          <a:lstStyle>
            <a:lvl1pPr>
              <a:defRPr>
                <a:solidFill>
                  <a:schemeClr val="bg1"/>
                </a:solidFill>
              </a:defRPr>
            </a:lvl1pPr>
          </a:lstStyle>
          <a:p>
            <a:r>
              <a:rPr lang="en-US"/>
              <a:t>Click to edit Master title style</a:t>
            </a:r>
            <a:endParaRPr lang="en-GB" dirty="0"/>
          </a:p>
        </p:txBody>
      </p:sp>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989CBA86-3836-4832-B1AE-9FEA1A8FB1EE}"/>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dirty="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7840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dirty="0"/>
          </a:p>
        </p:txBody>
      </p:sp>
    </p:spTree>
    <p:extLst>
      <p:ext uri="{BB962C8B-B14F-4D97-AF65-F5344CB8AC3E}">
        <p14:creationId xmlns:p14="http://schemas.microsoft.com/office/powerpoint/2010/main" val="1827959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dirty="0"/>
          </a:p>
        </p:txBody>
      </p:sp>
    </p:spTree>
    <p:extLst>
      <p:ext uri="{BB962C8B-B14F-4D97-AF65-F5344CB8AC3E}">
        <p14:creationId xmlns:p14="http://schemas.microsoft.com/office/powerpoint/2010/main" val="4135559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dirty="0"/>
          </a:p>
        </p:txBody>
      </p:sp>
    </p:spTree>
    <p:extLst>
      <p:ext uri="{BB962C8B-B14F-4D97-AF65-F5344CB8AC3E}">
        <p14:creationId xmlns:p14="http://schemas.microsoft.com/office/powerpoint/2010/main" val="3219368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Chat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dirty="0"/>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dirty="0"/>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dirty="0"/>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526042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4 Column Image &amp; Text">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7" name="Text Placeholder 8"/>
          <p:cNvSpPr>
            <a:spLocks noGrp="1"/>
          </p:cNvSpPr>
          <p:nvPr>
            <p:ph type="body" sz="quarter" idx="10" hasCustomPrompt="1"/>
          </p:nvPr>
        </p:nvSpPr>
        <p:spPr>
          <a:xfrm>
            <a:off x="1003200" y="3500437"/>
            <a:ext cx="2448000" cy="646331"/>
          </a:xfrm>
        </p:spPr>
        <p:txBody>
          <a:bodyPr>
            <a:spAutoFit/>
          </a:bodyPr>
          <a:lstStyle>
            <a:lvl1pPr>
              <a:defRPr sz="2400">
                <a:solidFill>
                  <a:schemeClr val="accent1"/>
                </a:solidFill>
                <a:latin typeface="+mj-lt"/>
              </a:defRPr>
            </a:lvl1pPr>
            <a:lvl2pPr>
              <a:defRPr sz="1300"/>
            </a:lvl2pPr>
          </a:lstStyle>
          <a:p>
            <a:pPr lvl="0"/>
            <a:r>
              <a:rPr lang="en-US" dirty="0"/>
              <a:t>Partner Name</a:t>
            </a:r>
          </a:p>
          <a:p>
            <a:pPr lvl="1"/>
            <a:r>
              <a:rPr lang="en-US" dirty="0"/>
              <a:t>Sector Name</a:t>
            </a:r>
          </a:p>
        </p:txBody>
      </p:sp>
      <p:sp>
        <p:nvSpPr>
          <p:cNvPr id="9" name="Text Placeholder 8"/>
          <p:cNvSpPr>
            <a:spLocks noGrp="1"/>
          </p:cNvSpPr>
          <p:nvPr>
            <p:ph type="body" sz="quarter" idx="14" hasCustomPrompt="1"/>
          </p:nvPr>
        </p:nvSpPr>
        <p:spPr>
          <a:xfrm>
            <a:off x="3582433" y="3500437"/>
            <a:ext cx="2448000" cy="646331"/>
          </a:xfrm>
        </p:spPr>
        <p:txBody>
          <a:bodyPr>
            <a:spAutoFit/>
          </a:bodyPr>
          <a:lstStyle>
            <a:lvl1pPr>
              <a:defRPr sz="2400">
                <a:latin typeface="+mj-lt"/>
              </a:defRPr>
            </a:lvl1pPr>
            <a:lvl2pPr>
              <a:defRPr sz="1300"/>
            </a:lvl2pPr>
          </a:lstStyle>
          <a:p>
            <a:pPr lvl="0"/>
            <a:r>
              <a:rPr lang="en-US" dirty="0"/>
              <a:t>Partner Name</a:t>
            </a:r>
          </a:p>
          <a:p>
            <a:pPr lvl="1"/>
            <a:r>
              <a:rPr lang="en-US" dirty="0"/>
              <a:t>Sector Name</a:t>
            </a:r>
          </a:p>
        </p:txBody>
      </p:sp>
      <p:sp>
        <p:nvSpPr>
          <p:cNvPr id="10" name="Text Placeholder 8"/>
          <p:cNvSpPr>
            <a:spLocks noGrp="1"/>
          </p:cNvSpPr>
          <p:nvPr>
            <p:ph type="body" sz="quarter" idx="15" hasCustomPrompt="1"/>
          </p:nvPr>
        </p:nvSpPr>
        <p:spPr>
          <a:xfrm>
            <a:off x="6161566" y="3500437"/>
            <a:ext cx="2448000" cy="646331"/>
          </a:xfrm>
        </p:spPr>
        <p:txBody>
          <a:bodyPr>
            <a:spAutoFit/>
          </a:bodyPr>
          <a:lstStyle>
            <a:lvl1pPr>
              <a:defRPr sz="2400">
                <a:solidFill>
                  <a:schemeClr val="accent4"/>
                </a:solidFill>
                <a:latin typeface="+mj-lt"/>
              </a:defRPr>
            </a:lvl1pPr>
            <a:lvl2pPr>
              <a:defRPr sz="1300"/>
            </a:lvl2pPr>
          </a:lstStyle>
          <a:p>
            <a:pPr lvl="0"/>
            <a:r>
              <a:rPr lang="en-US" dirty="0"/>
              <a:t>Partner Name</a:t>
            </a:r>
          </a:p>
          <a:p>
            <a:pPr lvl="1"/>
            <a:r>
              <a:rPr lang="en-US" dirty="0"/>
              <a:t>Sector Name</a:t>
            </a:r>
          </a:p>
        </p:txBody>
      </p:sp>
      <p:sp>
        <p:nvSpPr>
          <p:cNvPr id="11" name="Picture Placeholder 10">
            <a:extLst>
              <a:ext uri="{FF2B5EF4-FFF2-40B4-BE49-F238E27FC236}">
                <a16:creationId xmlns:a16="http://schemas.microsoft.com/office/drawing/2014/main" id="{76D499DA-AB3A-42FA-AEC3-59074A9B1432}"/>
              </a:ext>
            </a:extLst>
          </p:cNvPr>
          <p:cNvSpPr>
            <a:spLocks noGrp="1"/>
          </p:cNvSpPr>
          <p:nvPr>
            <p:ph type="pic" sz="quarter" idx="16"/>
          </p:nvPr>
        </p:nvSpPr>
        <p:spPr>
          <a:xfrm>
            <a:off x="1003300" y="1330324"/>
            <a:ext cx="2448000" cy="1900800"/>
          </a:xfrm>
          <a:solidFill>
            <a:schemeClr val="bg2"/>
          </a:solidFill>
        </p:spPr>
        <p:txBody>
          <a:bodyPr anchor="ctr"/>
          <a:lstStyle>
            <a:lvl1pPr algn="ctr">
              <a:defRPr>
                <a:solidFill>
                  <a:schemeClr val="bg1"/>
                </a:solidFill>
              </a:defRPr>
            </a:lvl1pPr>
          </a:lstStyle>
          <a:p>
            <a:endParaRPr lang="en-GB" dirty="0"/>
          </a:p>
        </p:txBody>
      </p:sp>
      <p:sp>
        <p:nvSpPr>
          <p:cNvPr id="12" name="Picture Placeholder 10">
            <a:extLst>
              <a:ext uri="{FF2B5EF4-FFF2-40B4-BE49-F238E27FC236}">
                <a16:creationId xmlns:a16="http://schemas.microsoft.com/office/drawing/2014/main" id="{30087E5F-B6BA-4B21-AEE1-13ECBDE2B7AD}"/>
              </a:ext>
            </a:extLst>
          </p:cNvPr>
          <p:cNvSpPr>
            <a:spLocks noGrp="1"/>
          </p:cNvSpPr>
          <p:nvPr>
            <p:ph type="pic" sz="quarter" idx="17"/>
          </p:nvPr>
        </p:nvSpPr>
        <p:spPr>
          <a:xfrm>
            <a:off x="3582433" y="1330324"/>
            <a:ext cx="2448000" cy="1900800"/>
          </a:xfrm>
          <a:solidFill>
            <a:schemeClr val="bg2"/>
          </a:solidFill>
        </p:spPr>
        <p:txBody>
          <a:bodyPr anchor="ctr"/>
          <a:lstStyle>
            <a:lvl1pPr algn="ctr">
              <a:defRPr>
                <a:solidFill>
                  <a:schemeClr val="bg1"/>
                </a:solidFill>
              </a:defRPr>
            </a:lvl1pPr>
          </a:lstStyle>
          <a:p>
            <a:endParaRPr lang="en-GB" dirty="0"/>
          </a:p>
        </p:txBody>
      </p:sp>
      <p:sp>
        <p:nvSpPr>
          <p:cNvPr id="13" name="Picture Placeholder 10">
            <a:extLst>
              <a:ext uri="{FF2B5EF4-FFF2-40B4-BE49-F238E27FC236}">
                <a16:creationId xmlns:a16="http://schemas.microsoft.com/office/drawing/2014/main" id="{787444CB-F6F1-40E7-BD1A-43812BC02BEE}"/>
              </a:ext>
            </a:extLst>
          </p:cNvPr>
          <p:cNvSpPr>
            <a:spLocks noGrp="1"/>
          </p:cNvSpPr>
          <p:nvPr>
            <p:ph type="pic" sz="quarter" idx="18"/>
          </p:nvPr>
        </p:nvSpPr>
        <p:spPr>
          <a:xfrm>
            <a:off x="6161566" y="1330324"/>
            <a:ext cx="2448000" cy="1900800"/>
          </a:xfrm>
          <a:solidFill>
            <a:schemeClr val="bg2"/>
          </a:solidFill>
        </p:spPr>
        <p:txBody>
          <a:bodyPr anchor="ctr"/>
          <a:lstStyle>
            <a:lvl1pPr algn="ctr">
              <a:defRPr>
                <a:solidFill>
                  <a:schemeClr val="bg1"/>
                </a:solidFill>
              </a:defRPr>
            </a:lvl1pPr>
          </a:lstStyle>
          <a:p>
            <a:endParaRPr lang="en-GB"/>
          </a:p>
        </p:txBody>
      </p:sp>
      <p:sp>
        <p:nvSpPr>
          <p:cNvPr id="14" name="Picture Placeholder 10">
            <a:extLst>
              <a:ext uri="{FF2B5EF4-FFF2-40B4-BE49-F238E27FC236}">
                <a16:creationId xmlns:a16="http://schemas.microsoft.com/office/drawing/2014/main" id="{BF16C7DF-AAFB-48BF-9719-BEDB49FA0EA7}"/>
              </a:ext>
            </a:extLst>
          </p:cNvPr>
          <p:cNvSpPr>
            <a:spLocks noGrp="1"/>
          </p:cNvSpPr>
          <p:nvPr>
            <p:ph type="pic" sz="quarter" idx="19"/>
          </p:nvPr>
        </p:nvSpPr>
        <p:spPr>
          <a:xfrm>
            <a:off x="8740700" y="1330324"/>
            <a:ext cx="2448000" cy="1900800"/>
          </a:xfrm>
          <a:solidFill>
            <a:schemeClr val="bg2"/>
          </a:solidFill>
        </p:spPr>
        <p:txBody>
          <a:bodyPr anchor="ctr"/>
          <a:lstStyle>
            <a:lvl1pPr algn="ctr">
              <a:defRPr>
                <a:solidFill>
                  <a:schemeClr val="bg1"/>
                </a:solidFill>
              </a:defRPr>
            </a:lvl1pPr>
          </a:lstStyle>
          <a:p>
            <a:endParaRPr lang="en-GB"/>
          </a:p>
        </p:txBody>
      </p:sp>
      <p:sp>
        <p:nvSpPr>
          <p:cNvPr id="16" name="Text Placeholder 15">
            <a:extLst>
              <a:ext uri="{FF2B5EF4-FFF2-40B4-BE49-F238E27FC236}">
                <a16:creationId xmlns:a16="http://schemas.microsoft.com/office/drawing/2014/main" id="{7BE82B65-4225-4835-9D11-414E80A480D6}"/>
              </a:ext>
            </a:extLst>
          </p:cNvPr>
          <p:cNvSpPr>
            <a:spLocks noGrp="1"/>
          </p:cNvSpPr>
          <p:nvPr>
            <p:ph type="body" sz="quarter" idx="20" hasCustomPrompt="1"/>
          </p:nvPr>
        </p:nvSpPr>
        <p:spPr>
          <a:xfrm>
            <a:off x="8740700" y="3500437"/>
            <a:ext cx="2448000" cy="646331"/>
          </a:xfrm>
        </p:spPr>
        <p:txBody>
          <a:bodyPr>
            <a:spAutoFit/>
          </a:bodyPr>
          <a:lstStyle>
            <a:lvl1pPr>
              <a:defRPr sz="2400">
                <a:solidFill>
                  <a:schemeClr val="accent5"/>
                </a:solidFill>
                <a:latin typeface="+mj-lt"/>
              </a:defRPr>
            </a:lvl1pPr>
            <a:lvl2pPr>
              <a:defRPr sz="1300"/>
            </a:lvl2pPr>
          </a:lstStyle>
          <a:p>
            <a:pPr lvl="0"/>
            <a:r>
              <a:rPr lang="en-US" dirty="0"/>
              <a:t>Partner Name</a:t>
            </a:r>
          </a:p>
          <a:p>
            <a:pPr lvl="1"/>
            <a:r>
              <a:rPr lang="en-US" dirty="0"/>
              <a:t>Sector Name</a:t>
            </a:r>
          </a:p>
        </p:txBody>
      </p:sp>
      <p:sp>
        <p:nvSpPr>
          <p:cNvPr id="18" name="Text Placeholder 17">
            <a:extLst>
              <a:ext uri="{FF2B5EF4-FFF2-40B4-BE49-F238E27FC236}">
                <a16:creationId xmlns:a16="http://schemas.microsoft.com/office/drawing/2014/main" id="{E24AF4F7-6286-4F12-8CC6-9D3D2C2EA2F0}"/>
              </a:ext>
            </a:extLst>
          </p:cNvPr>
          <p:cNvSpPr>
            <a:spLocks noGrp="1"/>
          </p:cNvSpPr>
          <p:nvPr>
            <p:ph type="body" sz="quarter" idx="21" hasCustomPrompt="1"/>
          </p:nvPr>
        </p:nvSpPr>
        <p:spPr>
          <a:xfrm>
            <a:off x="2857953"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1"/>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dirty="0"/>
              <a:t>01</a:t>
            </a:r>
            <a:endParaRPr lang="en-GB" dirty="0"/>
          </a:p>
        </p:txBody>
      </p:sp>
      <p:sp>
        <p:nvSpPr>
          <p:cNvPr id="27" name="Text Placeholder 26">
            <a:extLst>
              <a:ext uri="{FF2B5EF4-FFF2-40B4-BE49-F238E27FC236}">
                <a16:creationId xmlns:a16="http://schemas.microsoft.com/office/drawing/2014/main" id="{8A1AAB6E-94B2-4E91-9CEB-50E84434F063}"/>
              </a:ext>
            </a:extLst>
          </p:cNvPr>
          <p:cNvSpPr>
            <a:spLocks noGrp="1"/>
          </p:cNvSpPr>
          <p:nvPr>
            <p:ph type="body" sz="quarter" idx="25" hasCustomPrompt="1"/>
          </p:nvPr>
        </p:nvSpPr>
        <p:spPr>
          <a:xfrm>
            <a:off x="995363" y="4343400"/>
            <a:ext cx="2448000" cy="1533525"/>
          </a:xfrm>
        </p:spPr>
        <p:txBody>
          <a:bodyPr/>
          <a:lstStyle>
            <a:lvl2pPr>
              <a:defRPr sz="1300"/>
            </a:lvl2pPr>
          </a:lstStyle>
          <a:p>
            <a:pPr lvl="1"/>
            <a:r>
              <a:rPr lang="en-US" dirty="0"/>
              <a:t>Text Placeholder</a:t>
            </a:r>
          </a:p>
        </p:txBody>
      </p:sp>
      <p:sp>
        <p:nvSpPr>
          <p:cNvPr id="29" name="Text Placeholder 28">
            <a:extLst>
              <a:ext uri="{FF2B5EF4-FFF2-40B4-BE49-F238E27FC236}">
                <a16:creationId xmlns:a16="http://schemas.microsoft.com/office/drawing/2014/main" id="{441DA198-669A-415B-9D0E-89D5BDCB8BF1}"/>
              </a:ext>
            </a:extLst>
          </p:cNvPr>
          <p:cNvSpPr>
            <a:spLocks noGrp="1"/>
          </p:cNvSpPr>
          <p:nvPr>
            <p:ph type="body" sz="quarter" idx="26" hasCustomPrompt="1"/>
          </p:nvPr>
        </p:nvSpPr>
        <p:spPr>
          <a:xfrm>
            <a:off x="3582433" y="4343400"/>
            <a:ext cx="2448000" cy="1533525"/>
          </a:xfrm>
        </p:spPr>
        <p:txBody>
          <a:bodyPr/>
          <a:lstStyle>
            <a:lvl2pPr>
              <a:defRPr sz="1300"/>
            </a:lvl2pPr>
          </a:lstStyle>
          <a:p>
            <a:pPr lvl="1"/>
            <a:r>
              <a:rPr lang="en-US" dirty="0"/>
              <a:t>Text Placeholder</a:t>
            </a:r>
          </a:p>
        </p:txBody>
      </p:sp>
      <p:sp>
        <p:nvSpPr>
          <p:cNvPr id="31" name="Text Placeholder 30">
            <a:extLst>
              <a:ext uri="{FF2B5EF4-FFF2-40B4-BE49-F238E27FC236}">
                <a16:creationId xmlns:a16="http://schemas.microsoft.com/office/drawing/2014/main" id="{BDC5114C-C3D2-49E7-A38D-466F95B5A2BA}"/>
              </a:ext>
            </a:extLst>
          </p:cNvPr>
          <p:cNvSpPr>
            <a:spLocks noGrp="1"/>
          </p:cNvSpPr>
          <p:nvPr>
            <p:ph type="body" sz="quarter" idx="27" hasCustomPrompt="1"/>
          </p:nvPr>
        </p:nvSpPr>
        <p:spPr>
          <a:xfrm>
            <a:off x="6161566" y="4343400"/>
            <a:ext cx="2448000" cy="1533525"/>
          </a:xfrm>
        </p:spPr>
        <p:txBody>
          <a:bodyPr/>
          <a:lstStyle>
            <a:lvl2pPr>
              <a:defRPr sz="1300"/>
            </a:lvl2pPr>
          </a:lstStyle>
          <a:p>
            <a:pPr lvl="1"/>
            <a:r>
              <a:rPr lang="en-US" dirty="0"/>
              <a:t>Text Placeholder</a:t>
            </a:r>
          </a:p>
        </p:txBody>
      </p:sp>
      <p:sp>
        <p:nvSpPr>
          <p:cNvPr id="33" name="Text Placeholder 32">
            <a:extLst>
              <a:ext uri="{FF2B5EF4-FFF2-40B4-BE49-F238E27FC236}">
                <a16:creationId xmlns:a16="http://schemas.microsoft.com/office/drawing/2014/main" id="{A468C94C-268F-4547-8993-7B47FB365E82}"/>
              </a:ext>
            </a:extLst>
          </p:cNvPr>
          <p:cNvSpPr>
            <a:spLocks noGrp="1"/>
          </p:cNvSpPr>
          <p:nvPr>
            <p:ph type="body" sz="quarter" idx="28" hasCustomPrompt="1"/>
          </p:nvPr>
        </p:nvSpPr>
        <p:spPr>
          <a:xfrm>
            <a:off x="8740700" y="4343400"/>
            <a:ext cx="2448000" cy="1533525"/>
          </a:xfrm>
        </p:spPr>
        <p:txBody>
          <a:bodyPr/>
          <a:lstStyle>
            <a:lvl2pPr>
              <a:defRPr sz="1300"/>
            </a:lvl2pPr>
          </a:lstStyle>
          <a:p>
            <a:pPr lvl="1"/>
            <a:r>
              <a:rPr lang="en-US" dirty="0"/>
              <a:t>Text Placeholder</a:t>
            </a:r>
          </a:p>
        </p:txBody>
      </p:sp>
      <p:sp>
        <p:nvSpPr>
          <p:cNvPr id="39" name="Text Placeholder 17">
            <a:extLst>
              <a:ext uri="{FF2B5EF4-FFF2-40B4-BE49-F238E27FC236}">
                <a16:creationId xmlns:a16="http://schemas.microsoft.com/office/drawing/2014/main" id="{CA373DA8-5766-4E27-AB6B-2D49F7E78419}"/>
              </a:ext>
            </a:extLst>
          </p:cNvPr>
          <p:cNvSpPr>
            <a:spLocks noGrp="1"/>
          </p:cNvSpPr>
          <p:nvPr>
            <p:ph type="body" sz="quarter" idx="29" hasCustomPrompt="1"/>
          </p:nvPr>
        </p:nvSpPr>
        <p:spPr>
          <a:xfrm>
            <a:off x="5437085"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2"/>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dirty="0"/>
              <a:t>02</a:t>
            </a:r>
            <a:endParaRPr lang="en-GB" dirty="0"/>
          </a:p>
        </p:txBody>
      </p:sp>
      <p:sp>
        <p:nvSpPr>
          <p:cNvPr id="40" name="Text Placeholder 17">
            <a:extLst>
              <a:ext uri="{FF2B5EF4-FFF2-40B4-BE49-F238E27FC236}">
                <a16:creationId xmlns:a16="http://schemas.microsoft.com/office/drawing/2014/main" id="{72EC7370-28C3-4DEF-9936-6044EC44FDC7}"/>
              </a:ext>
            </a:extLst>
          </p:cNvPr>
          <p:cNvSpPr>
            <a:spLocks noGrp="1"/>
          </p:cNvSpPr>
          <p:nvPr>
            <p:ph type="body" sz="quarter" idx="30" hasCustomPrompt="1"/>
          </p:nvPr>
        </p:nvSpPr>
        <p:spPr>
          <a:xfrm>
            <a:off x="8016218"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4"/>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dirty="0"/>
              <a:t>03</a:t>
            </a:r>
            <a:endParaRPr lang="en-GB" dirty="0"/>
          </a:p>
        </p:txBody>
      </p:sp>
      <p:sp>
        <p:nvSpPr>
          <p:cNvPr id="41" name="Text Placeholder 17">
            <a:extLst>
              <a:ext uri="{FF2B5EF4-FFF2-40B4-BE49-F238E27FC236}">
                <a16:creationId xmlns:a16="http://schemas.microsoft.com/office/drawing/2014/main" id="{CA9841A3-E975-4AA0-932D-99A38F361989}"/>
              </a:ext>
            </a:extLst>
          </p:cNvPr>
          <p:cNvSpPr>
            <a:spLocks noGrp="1"/>
          </p:cNvSpPr>
          <p:nvPr>
            <p:ph type="body" sz="quarter" idx="31" hasCustomPrompt="1"/>
          </p:nvPr>
        </p:nvSpPr>
        <p:spPr>
          <a:xfrm>
            <a:off x="10595352" y="1330324"/>
            <a:ext cx="593348" cy="5653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1392"/>
              <a:gd name="connsiteX1" fmla="*/ 10000 w 10000"/>
              <a:gd name="connsiteY1" fmla="*/ 0 h 11392"/>
              <a:gd name="connsiteX2" fmla="*/ 9996 w 10000"/>
              <a:gd name="connsiteY2" fmla="*/ 11392 h 11392"/>
              <a:gd name="connsiteX3" fmla="*/ 0 w 10000"/>
              <a:gd name="connsiteY3" fmla="*/ 0 h 11392"/>
              <a:gd name="connsiteX0" fmla="*/ 0 w 12833"/>
              <a:gd name="connsiteY0" fmla="*/ 48 h 11392"/>
              <a:gd name="connsiteX1" fmla="*/ 12833 w 12833"/>
              <a:gd name="connsiteY1" fmla="*/ 0 h 11392"/>
              <a:gd name="connsiteX2" fmla="*/ 12829 w 12833"/>
              <a:gd name="connsiteY2" fmla="*/ 11392 h 11392"/>
              <a:gd name="connsiteX3" fmla="*/ 0 w 12833"/>
              <a:gd name="connsiteY3" fmla="*/ 48 h 11392"/>
            </a:gdLst>
            <a:ahLst/>
            <a:cxnLst>
              <a:cxn ang="0">
                <a:pos x="connsiteX0" y="connsiteY0"/>
              </a:cxn>
              <a:cxn ang="0">
                <a:pos x="connsiteX1" y="connsiteY1"/>
              </a:cxn>
              <a:cxn ang="0">
                <a:pos x="connsiteX2" y="connsiteY2"/>
              </a:cxn>
              <a:cxn ang="0">
                <a:pos x="connsiteX3" y="connsiteY3"/>
              </a:cxn>
            </a:cxnLst>
            <a:rect l="l" t="t" r="r" b="b"/>
            <a:pathLst>
              <a:path w="12833" h="11392">
                <a:moveTo>
                  <a:pt x="0" y="48"/>
                </a:moveTo>
                <a:lnTo>
                  <a:pt x="12833" y="0"/>
                </a:lnTo>
                <a:cubicBezTo>
                  <a:pt x="12832" y="3797"/>
                  <a:pt x="12830" y="7595"/>
                  <a:pt x="12829" y="11392"/>
                </a:cubicBezTo>
                <a:lnTo>
                  <a:pt x="0" y="48"/>
                </a:lnTo>
                <a:close/>
              </a:path>
            </a:pathLst>
          </a:custGeom>
          <a:solidFill>
            <a:schemeClr val="accent5"/>
          </a:solidFill>
        </p:spPr>
        <p:txBody>
          <a:bodyPr wrap="none" lIns="216000" tIns="0" bIns="288000" anchor="ctr" anchorCtr="1">
            <a:noAutofit/>
          </a:bodyPr>
          <a:lstStyle>
            <a:lvl1pPr algn="r">
              <a:defRPr lang="en-GB" sz="1600" b="0" kern="1200" spc="20" baseline="0" dirty="0">
                <a:solidFill>
                  <a:schemeClr val="bg1"/>
                </a:solidFill>
                <a:latin typeface="+mn-lt"/>
                <a:ea typeface="+mn-ea"/>
                <a:cs typeface="+mn-cs"/>
              </a:defRPr>
            </a:lvl1pPr>
            <a:lvl5pPr>
              <a:defRPr/>
            </a:lvl5pPr>
          </a:lstStyle>
          <a:p>
            <a:pPr marL="0" lvl="0" indent="0" algn="l" defTabSz="914400" rtl="0" eaLnBrk="1" latinLnBrk="0" hangingPunct="1">
              <a:lnSpc>
                <a:spcPct val="110000"/>
              </a:lnSpc>
              <a:spcBef>
                <a:spcPts val="0"/>
              </a:spcBef>
              <a:spcAft>
                <a:spcPts val="600"/>
              </a:spcAft>
              <a:buFontTx/>
              <a:buNone/>
            </a:pPr>
            <a:r>
              <a:rPr lang="en-US" dirty="0"/>
              <a:t>04</a:t>
            </a:r>
            <a:endParaRPr lang="en-GB" dirty="0"/>
          </a:p>
        </p:txBody>
      </p:sp>
    </p:spTree>
    <p:extLst>
      <p:ext uri="{BB962C8B-B14F-4D97-AF65-F5344CB8AC3E}">
        <p14:creationId xmlns:p14="http://schemas.microsoft.com/office/powerpoint/2010/main" val="100906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2" name="Text Placeholder 8"/>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3952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454744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endParaRPr lang="en-US" dirty="0"/>
          </a:p>
        </p:txBody>
      </p:sp>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alpha val="25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574378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dirty="0" err="1">
              <a:solidFill>
                <a:schemeClr val="bg1"/>
              </a:solidFill>
            </a:endParaRPr>
          </a:p>
        </p:txBody>
      </p:sp>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76527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8"/>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8"/>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8"/>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1053984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accent1"/>
                </a:solidFill>
              </a:defRPr>
            </a:lvl1pPr>
          </a:lstStyle>
          <a:p>
            <a:r>
              <a:rPr lang="en-US"/>
              <a:t>Click to edit Master title style</a:t>
            </a:r>
            <a:endParaRPr lang="en-US" dirty="0"/>
          </a:p>
        </p:txBody>
      </p:sp>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rgbClr val="DCE6EE"/>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add text</a:t>
            </a:r>
            <a:endParaRPr lang="en-GB" dirty="0"/>
          </a:p>
        </p:txBody>
      </p:sp>
    </p:spTree>
    <p:extLst>
      <p:ext uri="{BB962C8B-B14F-4D97-AF65-F5344CB8AC3E}">
        <p14:creationId xmlns:p14="http://schemas.microsoft.com/office/powerpoint/2010/main" val="3950993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20971"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rgbClr val="DCE6EE"/>
          </a:solidFill>
          <a:ln w="12700">
            <a:noFill/>
          </a:ln>
        </p:spPr>
        <p:txBody>
          <a:bodyPr wrap="square" lIns="108000" tIns="108000" rIns="1872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20971"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rgbClr val="DCE6EE"/>
          </a:solidFill>
          <a:ln w="12700">
            <a:noFill/>
          </a:ln>
        </p:spPr>
        <p:txBody>
          <a:bodyPr wrap="square" lIns="1872000" tIns="108000" rIns="108000" bIns="108000">
            <a:noAutofit/>
          </a:bodyPr>
          <a:lstStyle>
            <a:lvl1pPr>
              <a:defRPr sz="1500">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2"/>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6551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19" name="Text Placeholder 8"/>
          <p:cNvSpPr>
            <a:spLocks noGrp="1"/>
          </p:cNvSpPr>
          <p:nvPr>
            <p:ph type="body" sz="quarter" idx="19"/>
          </p:nvPr>
        </p:nvSpPr>
        <p:spPr>
          <a:xfrm>
            <a:off x="10032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20800" y="1720713"/>
            <a:ext cx="4968000" cy="4156211"/>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2330447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p>
            <a:r>
              <a:rPr lang="en-US"/>
              <a:t>Click to edit Master title style</a:t>
            </a:r>
            <a:endParaRPr lang="en-US" dirty="0"/>
          </a:p>
        </p:txBody>
      </p:sp>
      <p:sp>
        <p:nvSpPr>
          <p:cNvPr id="13" name="Text Placeholder 8"/>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8"/>
          <p:cNvSpPr>
            <a:spLocks noGrp="1"/>
          </p:cNvSpPr>
          <p:nvPr>
            <p:ph type="body" sz="quarter" idx="22"/>
          </p:nvPr>
        </p:nvSpPr>
        <p:spPr>
          <a:xfrm>
            <a:off x="6220800" y="1331913"/>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8"/>
          <p:cNvSpPr>
            <a:spLocks noGrp="1"/>
          </p:cNvSpPr>
          <p:nvPr>
            <p:ph type="body" sz="quarter" idx="26"/>
          </p:nvPr>
        </p:nvSpPr>
        <p:spPr>
          <a:xfrm>
            <a:off x="6220800" y="3741920"/>
            <a:ext cx="4968000" cy="388800"/>
          </a:xfrm>
          <a:solidFill>
            <a:schemeClr val="accent2"/>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254823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a:t>Click to edit Master title style</a:t>
            </a:r>
            <a:endParaRPr lang="en-US" dirty="0"/>
          </a:p>
        </p:txBody>
      </p:sp>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6" name="Freeform 19">
            <a:extLst>
              <a:ext uri="{FF2B5EF4-FFF2-40B4-BE49-F238E27FC236}">
                <a16:creationId xmlns:a16="http://schemas.microsoft.com/office/drawing/2014/main" id="{1B12696F-A472-4363-9634-056AC4D96D0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20800" y="1720714"/>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20800" y="1331913"/>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20800" y="4130720"/>
            <a:ext cx="4968000" cy="1746205"/>
          </a:xfrm>
          <a:solidFill>
            <a:srgbClr val="DCE6EE"/>
          </a:solidFill>
          <a:ln w="12700">
            <a:noFill/>
          </a:ln>
        </p:spPr>
        <p:txBody>
          <a:bodyPr lIns="108000" tIns="108000" rIns="108000" bIns="108000"/>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20800" y="3741920"/>
            <a:ext cx="4968000" cy="388800"/>
          </a:xfrm>
          <a:solidFill>
            <a:schemeClr val="accent1"/>
          </a:solidFill>
          <a:ln w="12700">
            <a:noFill/>
          </a:ln>
        </p:spPr>
        <p:txBody>
          <a:bodyPr lIns="108000" tIns="108000" rIns="108000" bIns="108000" anchor="ctr"/>
          <a:lstStyle>
            <a:lvl1pPr>
              <a:defRPr sz="15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458246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p:cNvSpPr>
          <p:nvPr userDrawn="1"/>
        </p:nvSpPr>
        <p:spPr>
          <a:xfrm>
            <a:off x="998476" y="971550"/>
            <a:ext cx="7091424" cy="4925962"/>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GB" dirty="0"/>
              <a:t>Title slide text only</a:t>
            </a:r>
            <a:endParaRPr lang="en-US" dirty="0"/>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1136990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p:cNvSpPr>
          <p:nvPr userDrawn="1"/>
        </p:nvSpPr>
        <p:spPr>
          <a:xfrm>
            <a:off x="998476" y="971550"/>
            <a:ext cx="7091424" cy="4925962"/>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dirty="0"/>
              <a:t>Title slide text only</a:t>
            </a:r>
            <a:endParaRPr lang="en-US" dirty="0"/>
          </a:p>
        </p:txBody>
      </p:sp>
    </p:spTree>
    <p:extLst>
      <p:ext uri="{BB962C8B-B14F-4D97-AF65-F5344CB8AC3E}">
        <p14:creationId xmlns:p14="http://schemas.microsoft.com/office/powerpoint/2010/main" val="32250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826175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p:cNvSpPr>
          <p:nvPr userDrawn="1"/>
        </p:nvSpPr>
        <p:spPr>
          <a:xfrm>
            <a:off x="998476" y="971550"/>
            <a:ext cx="7091424" cy="4925962"/>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dirty="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hasCustomPrompt="1"/>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GB" dirty="0"/>
              <a:t>Title slide text only</a:t>
            </a:r>
            <a:endParaRPr lang="en-US" dirty="0"/>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dirty="0"/>
              <a:t>00</a:t>
            </a:r>
          </a:p>
        </p:txBody>
      </p:sp>
    </p:spTree>
    <p:extLst>
      <p:ext uri="{BB962C8B-B14F-4D97-AF65-F5344CB8AC3E}">
        <p14:creationId xmlns:p14="http://schemas.microsoft.com/office/powerpoint/2010/main" val="1720175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endParaRPr lang="en-GB" sz="900" b="1" kern="1200" noProof="0" dirty="0">
              <a:solidFill>
                <a:schemeClr val="bg1"/>
              </a:solidFill>
              <a:latin typeface="+mn-lt"/>
              <a:ea typeface="+mn-ea"/>
              <a:cs typeface="+mn-cs"/>
            </a:endParaRPr>
          </a:p>
        </p:txBody>
      </p:sp>
      <p:sp>
        <p:nvSpPr>
          <p:cNvPr id="41" name="Freeform 19">
            <a:extLst>
              <a:ext uri="{FF2B5EF4-FFF2-40B4-BE49-F238E27FC236}">
                <a16:creationId xmlns:a16="http://schemas.microsoft.com/office/drawing/2014/main" id="{C5124DCF-42F4-4BBE-BCAC-C24058AAE43A}"/>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spTree>
    <p:extLst>
      <p:ext uri="{BB962C8B-B14F-4D97-AF65-F5344CB8AC3E}">
        <p14:creationId xmlns:p14="http://schemas.microsoft.com/office/powerpoint/2010/main" val="4788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endParaRPr lang="en-GB" sz="900" b="1" kern="1200" noProof="0" dirty="0">
              <a:solidFill>
                <a:schemeClr val="accent2"/>
              </a:solidFill>
              <a:latin typeface="+mn-lt"/>
              <a:ea typeface="+mn-ea"/>
              <a:cs typeface="+mn-cs"/>
            </a:endParaRPr>
          </a:p>
        </p:txBody>
      </p:sp>
      <p:sp>
        <p:nvSpPr>
          <p:cNvPr id="41" name="Freeform 19">
            <a:extLst>
              <a:ext uri="{FF2B5EF4-FFF2-40B4-BE49-F238E27FC236}">
                <a16:creationId xmlns:a16="http://schemas.microsoft.com/office/drawing/2014/main" id="{C5124DCF-42F4-4BBE-BCAC-C24058AAE43A}"/>
              </a:ext>
            </a:extLst>
          </p:cNvPr>
          <p:cNvSpPr>
            <a:spLocks noChangeAspect="1" noEditPoints="1"/>
          </p:cNvSpPr>
          <p:nvPr userDrawn="1"/>
        </p:nvSpPr>
        <p:spPr bwMode="auto">
          <a:xfrm>
            <a:off x="998476" y="371311"/>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spTree>
    <p:extLst>
      <p:ext uri="{BB962C8B-B14F-4D97-AF65-F5344CB8AC3E}">
        <p14:creationId xmlns:p14="http://schemas.microsoft.com/office/powerpoint/2010/main" val="40678485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p:txBody>
          <a:bodyPr/>
          <a:lstStyle/>
          <a:p>
            <a:r>
              <a:rPr lang="en-US"/>
              <a:t>Click to edit Master title style</a:t>
            </a:r>
            <a:endParaRPr lang="en-GB" dirty="0"/>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12</a:t>
            </a:r>
          </a:p>
          <a:p>
            <a:pPr algn="ctr"/>
            <a:r>
              <a:rPr lang="en-GB" sz="800" dirty="0">
                <a:solidFill>
                  <a:schemeClr val="bg1"/>
                </a:solidFill>
              </a:rPr>
              <a:t>35</a:t>
            </a:r>
          </a:p>
          <a:p>
            <a:pPr algn="ctr"/>
            <a:r>
              <a:rPr lang="en-GB" sz="800" dirty="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172</a:t>
            </a:r>
          </a:p>
          <a:p>
            <a:pPr algn="ctr"/>
            <a:r>
              <a:rPr lang="en-GB" sz="800" dirty="0">
                <a:solidFill>
                  <a:sysClr val="windowText" lastClr="000000"/>
                </a:solidFill>
              </a:rPr>
              <a:t>234</a:t>
            </a:r>
          </a:p>
          <a:p>
            <a:pPr algn="ctr"/>
            <a:r>
              <a:rPr lang="en-GB" sz="800" dirty="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Primary Colors</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dirty="0"/>
              <a:t>Spectrum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dirty="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dirty="0"/>
              <a:t>Light Blue</a:t>
            </a:r>
          </a:p>
        </p:txBody>
      </p:sp>
      <p:grpSp>
        <p:nvGrpSpPr>
          <p:cNvPr id="17" name="Group 16">
            <a:extLst>
              <a:ext uri="{FF2B5EF4-FFF2-40B4-BE49-F238E27FC236}">
                <a16:creationId xmlns:a16="http://schemas.microsoft.com/office/drawing/2014/main" id="{56B15E2D-58A0-4506-8A15-E27C173174FA}"/>
              </a:ext>
            </a:extLst>
          </p:cNvPr>
          <p:cNvGrpSpPr/>
          <p:nvPr userDrawn="1"/>
        </p:nvGrpSpPr>
        <p:grpSpPr>
          <a:xfrm>
            <a:off x="2999643" y="1731971"/>
            <a:ext cx="2177326" cy="411225"/>
            <a:chOff x="2992848" y="1717717"/>
            <a:chExt cx="2177326" cy="411225"/>
          </a:xfrm>
        </p:grpSpPr>
        <p:sp>
          <p:nvSpPr>
            <p:cNvPr id="8" name="Rectangle 7">
              <a:extLst>
                <a:ext uri="{FF2B5EF4-FFF2-40B4-BE49-F238E27FC236}">
                  <a16:creationId xmlns:a16="http://schemas.microsoft.com/office/drawing/2014/main" id="{A2309040-9C95-48FE-AA99-4757E8328519}"/>
                </a:ext>
              </a:extLst>
            </p:cNvPr>
            <p:cNvSpPr/>
            <p:nvPr userDrawn="1"/>
          </p:nvSpPr>
          <p:spPr>
            <a:xfrm>
              <a:off x="2992848" y="1717717"/>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02518"/>
              <a:ext cx="1253995" cy="237066"/>
            </a:xfrm>
            <a:prstGeom prst="rect">
              <a:avLst/>
            </a:prstGeom>
            <a:noFill/>
          </p:spPr>
          <p:txBody>
            <a:bodyPr wrap="square" lIns="54610" tIns="54610" rIns="54610" bIns="54610" rtlCol="0" anchor="ctr">
              <a:noAutofit/>
            </a:bodyPr>
            <a:lstStyle/>
            <a:p>
              <a:pPr algn="l">
                <a:spcAft>
                  <a:spcPts val="600"/>
                </a:spcAft>
              </a:pPr>
              <a:r>
                <a:rPr lang="en-GB" sz="1000" dirty="0"/>
                <a:t>Blue</a:t>
              </a:r>
            </a:p>
          </p:txBody>
        </p:sp>
      </p:gr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dirty="0"/>
              <a:t>Cobalt Blue</a:t>
            </a:r>
          </a:p>
        </p:txBody>
      </p:sp>
      <p:grpSp>
        <p:nvGrpSpPr>
          <p:cNvPr id="18" name="Group 17">
            <a:extLst>
              <a:ext uri="{FF2B5EF4-FFF2-40B4-BE49-F238E27FC236}">
                <a16:creationId xmlns:a16="http://schemas.microsoft.com/office/drawing/2014/main" id="{2356161F-C4E7-4F32-B00D-D64EBA9D34CA}"/>
              </a:ext>
            </a:extLst>
          </p:cNvPr>
          <p:cNvGrpSpPr/>
          <p:nvPr userDrawn="1"/>
        </p:nvGrpSpPr>
        <p:grpSpPr>
          <a:xfrm>
            <a:off x="998351" y="3783824"/>
            <a:ext cx="2177326" cy="1433953"/>
            <a:chOff x="998351" y="4298384"/>
            <a:chExt cx="2177326" cy="1433953"/>
          </a:xfrm>
        </p:grpSpPr>
        <p:sp>
          <p:nvSpPr>
            <p:cNvPr id="20" name="Rectangle 19">
              <a:extLst>
                <a:ext uri="{FF2B5EF4-FFF2-40B4-BE49-F238E27FC236}">
                  <a16:creationId xmlns:a16="http://schemas.microsoft.com/office/drawing/2014/main" id="{6453D312-00EF-44B5-9D91-290BE0E19654}"/>
                </a:ext>
              </a:extLst>
            </p:cNvPr>
            <p:cNvSpPr/>
            <p:nvPr userDrawn="1"/>
          </p:nvSpPr>
          <p:spPr>
            <a:xfrm>
              <a:off x="998351" y="4298384"/>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812944"/>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5321112"/>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4386074"/>
              <a:ext cx="1253995" cy="237066"/>
            </a:xfrm>
            <a:prstGeom prst="rect">
              <a:avLst/>
            </a:prstGeom>
            <a:noFill/>
          </p:spPr>
          <p:txBody>
            <a:bodyPr wrap="square" lIns="54610" tIns="54610" rIns="54610" bIns="54610" rtlCol="0" anchor="ctr">
              <a:noAutofit/>
            </a:bodyPr>
            <a:lstStyle/>
            <a:p>
              <a:pPr algn="l">
                <a:spcAft>
                  <a:spcPts val="600"/>
                </a:spcAft>
              </a:pPr>
              <a:r>
                <a:rPr lang="en-GB" sz="1000" dirty="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89713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5408191"/>
              <a:ext cx="1253995" cy="237066"/>
            </a:xfrm>
            <a:prstGeom prst="rect">
              <a:avLst/>
            </a:prstGeom>
            <a:noFill/>
          </p:spPr>
          <p:txBody>
            <a:bodyPr wrap="square" lIns="54610" tIns="54610" rIns="54610" bIns="54610" rtlCol="0" anchor="ctr">
              <a:noAutofit/>
            </a:bodyPr>
            <a:lstStyle/>
            <a:p>
              <a:pPr algn="l">
                <a:spcAft>
                  <a:spcPts val="600"/>
                </a:spcAft>
              </a:pPr>
              <a:r>
                <a:rPr lang="en-GB" sz="1000" dirty="0"/>
                <a:t>Pink</a:t>
              </a:r>
            </a:p>
          </p:txBody>
        </p:sp>
      </p:gr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Accent Colors for Infographics and charts only</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0139"/>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4701"/>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69262"/>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3824"/>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255</a:t>
            </a:r>
          </a:p>
          <a:p>
            <a:pPr algn="ctr"/>
            <a:r>
              <a:rPr lang="en-GB" sz="800" dirty="0">
                <a:solidFill>
                  <a:sysClr val="windowText" lastClr="000000"/>
                </a:solidFill>
              </a:rPr>
              <a:t>163</a:t>
            </a:r>
          </a:p>
          <a:p>
            <a:pPr algn="ctr"/>
            <a:r>
              <a:rPr lang="en-GB" sz="800" dirty="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298384"/>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6552"/>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1112"/>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accent3"/>
                </a:solidFill>
              </a:rPr>
              <a:t>99</a:t>
            </a:r>
          </a:p>
          <a:p>
            <a:pPr algn="ctr"/>
            <a:r>
              <a:rPr lang="en-GB" sz="800" dirty="0">
                <a:solidFill>
                  <a:schemeClr val="accent3"/>
                </a:solidFill>
              </a:rPr>
              <a:t>235</a:t>
            </a:r>
          </a:p>
          <a:p>
            <a:pPr algn="ctr"/>
            <a:r>
              <a:rPr lang="en-GB" sz="800" dirty="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38957"/>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dirty="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dirty="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dirty="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51</a:t>
            </a:r>
          </a:p>
          <a:p>
            <a:pPr algn="ctr"/>
            <a:r>
              <a:rPr lang="en-GB" sz="800" dirty="0">
                <a:solidFill>
                  <a:schemeClr val="bg1"/>
                </a:solidFill>
              </a:rPr>
              <a:t>51</a:t>
            </a:r>
          </a:p>
          <a:p>
            <a:pPr algn="ctr"/>
            <a:r>
              <a:rPr lang="en-GB" sz="800" dirty="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a:p>
            <a:pPr algn="ctr"/>
            <a:endParaRPr lang="en-GB" sz="800" dirty="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dirty="0">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152</a:t>
            </a:r>
          </a:p>
          <a:p>
            <a:pPr algn="ctr"/>
            <a:r>
              <a:rPr lang="en-GB" sz="800" dirty="0">
                <a:solidFill>
                  <a:schemeClr val="bg1"/>
                </a:solidFill>
              </a:rPr>
              <a:t>152</a:t>
            </a:r>
          </a:p>
          <a:p>
            <a:pPr algn="ctr"/>
            <a:r>
              <a:rPr lang="en-GB" sz="800" dirty="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178</a:t>
            </a:r>
          </a:p>
          <a:p>
            <a:pPr algn="ctr"/>
            <a:r>
              <a:rPr lang="en-GB" sz="800" dirty="0">
                <a:solidFill>
                  <a:sysClr val="windowText" lastClr="000000"/>
                </a:solidFill>
              </a:rPr>
              <a:t>178</a:t>
            </a:r>
          </a:p>
          <a:p>
            <a:pPr algn="ctr"/>
            <a:r>
              <a:rPr lang="en-GB" sz="800" dirty="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229</a:t>
            </a:r>
          </a:p>
          <a:p>
            <a:pPr algn="ctr"/>
            <a:r>
              <a:rPr lang="en-GB" sz="800" dirty="0">
                <a:solidFill>
                  <a:schemeClr val="tx1"/>
                </a:solidFill>
              </a:rPr>
              <a:t>229</a:t>
            </a:r>
          </a:p>
          <a:p>
            <a:pPr algn="ctr"/>
            <a:r>
              <a:rPr lang="en-GB" sz="800" dirty="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80" y="2852903"/>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80" y="1830789"/>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80" y="3363960"/>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80" y="3875017"/>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80" y="2341846"/>
            <a:ext cx="714476" cy="237066"/>
          </a:xfrm>
          <a:prstGeom prst="rect">
            <a:avLst/>
          </a:prstGeom>
          <a:noFill/>
        </p:spPr>
        <p:txBody>
          <a:bodyPr wrap="square" lIns="54610" tIns="54610" rIns="54610" bIns="54610" rtlCol="0" anchor="ctr">
            <a:noAutofit/>
          </a:bodyPr>
          <a:lstStyle/>
          <a:p>
            <a:pPr algn="l">
              <a:spcAft>
                <a:spcPts val="600"/>
              </a:spcAft>
            </a:pPr>
            <a:r>
              <a:rPr lang="en-GB" sz="1000" dirty="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70083"/>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70083"/>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dirty="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57773"/>
            <a:ext cx="1568421" cy="237066"/>
          </a:xfrm>
          <a:prstGeom prst="rect">
            <a:avLst/>
          </a:prstGeom>
          <a:noFill/>
        </p:spPr>
        <p:txBody>
          <a:bodyPr wrap="square" lIns="54610" tIns="54610" rIns="54610" bIns="54610" rtlCol="0" anchor="ctr">
            <a:noAutofit/>
          </a:bodyPr>
          <a:lstStyle/>
          <a:p>
            <a:pPr algn="l">
              <a:spcAft>
                <a:spcPts val="600"/>
              </a:spcAft>
            </a:pPr>
            <a:r>
              <a:rPr lang="en-GB" sz="1000" dirty="0"/>
              <a:t>Purple/</a:t>
            </a:r>
            <a:br>
              <a:rPr lang="en-GB" sz="1000" dirty="0"/>
            </a:br>
            <a:r>
              <a:rPr lang="en-GB" sz="1000" dirty="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100206" y="2869887"/>
            <a:ext cx="1709098" cy="237066"/>
          </a:xfrm>
          <a:prstGeom prst="rect">
            <a:avLst/>
          </a:prstGeom>
          <a:noFill/>
        </p:spPr>
        <p:txBody>
          <a:bodyPr wrap="square" lIns="54610" tIns="54610" rIns="54610" bIns="54610" rtlCol="0" anchor="ctr">
            <a:noAutofit/>
          </a:bodyPr>
          <a:lstStyle/>
          <a:p>
            <a:pPr algn="l">
              <a:spcAft>
                <a:spcPts val="600"/>
              </a:spcAft>
            </a:pPr>
            <a:r>
              <a:rPr lang="en-GB" sz="1000" dirty="0"/>
              <a:t>Pacific/</a:t>
            </a:r>
            <a:br>
              <a:rPr lang="en-GB" sz="1000" dirty="0"/>
            </a:br>
            <a:r>
              <a:rPr lang="en-GB" sz="1000" dirty="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dirty="0">
                <a:solidFill>
                  <a:sysClr val="windowText" lastClr="000000"/>
                </a:solidFill>
              </a:rPr>
              <a:t>Gradients</a:t>
            </a:r>
          </a:p>
          <a:p>
            <a:pPr marL="171450" indent="-171450" algn="l">
              <a:spcAft>
                <a:spcPts val="300"/>
              </a:spcAft>
              <a:buFont typeface="Arial" panose="020B0604020202020204" pitchFamily="34" charset="0"/>
              <a:buChar char="•"/>
            </a:pPr>
            <a:r>
              <a:rPr lang="en-GB" sz="1000" b="0" dirty="0">
                <a:solidFill>
                  <a:sysClr val="windowText" lastClr="000000"/>
                </a:solidFill>
              </a:rPr>
              <a:t>The </a:t>
            </a:r>
            <a:r>
              <a:rPr lang="en-GB" sz="1000" b="0" dirty="0" err="1">
                <a:solidFill>
                  <a:sysClr val="windowText" lastClr="000000"/>
                </a:solidFill>
              </a:rPr>
              <a:t>colors</a:t>
            </a:r>
            <a:r>
              <a:rPr lang="en-GB" sz="1000" b="0" dirty="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dirty="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dirty="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dirty="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dirty="0">
                <a:solidFill>
                  <a:sysClr val="windowText" lastClr="000000"/>
                </a:solidFill>
              </a:rPr>
              <a:t>Do not create new gradients; use only the gradients shown here</a:t>
            </a:r>
            <a:endParaRPr lang="en-US" sz="1000" b="0" dirty="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a:spLocks/>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tx1"/>
                </a:solidFill>
              </a:rPr>
              <a:t>255</a:t>
            </a:r>
          </a:p>
          <a:p>
            <a:pPr algn="ctr"/>
            <a:r>
              <a:rPr lang="en-GB" sz="800" dirty="0">
                <a:solidFill>
                  <a:schemeClr val="tx1"/>
                </a:solidFill>
              </a:rPr>
              <a:t>255</a:t>
            </a:r>
          </a:p>
          <a:p>
            <a:pPr algn="ctr"/>
            <a:r>
              <a:rPr lang="en-GB" sz="800" dirty="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5" y="4389395"/>
            <a:ext cx="714476" cy="237066"/>
          </a:xfrm>
          <a:prstGeom prst="rect">
            <a:avLst/>
          </a:prstGeom>
          <a:noFill/>
        </p:spPr>
        <p:txBody>
          <a:bodyPr wrap="square" lIns="54610" tIns="54610" rIns="54610" bIns="54610" rtlCol="0" anchor="ctr">
            <a:noAutofit/>
          </a:bodyPr>
          <a:lstStyle/>
          <a:p>
            <a:pPr algn="l">
              <a:spcAft>
                <a:spcPts val="600"/>
              </a:spcAft>
            </a:pPr>
            <a:r>
              <a:rPr lang="en-GB" sz="1000" dirty="0"/>
              <a:t>White</a:t>
            </a:r>
          </a:p>
        </p:txBody>
      </p:sp>
      <p:sp>
        <p:nvSpPr>
          <p:cNvPr id="64" name="TextBox 63">
            <a:extLst>
              <a:ext uri="{FF2B5EF4-FFF2-40B4-BE49-F238E27FC236}">
                <a16:creationId xmlns:a16="http://schemas.microsoft.com/office/drawing/2014/main" id="{147E9F40-D028-425F-96B1-C73C59C9C8EF}"/>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dirty="0">
                <a:solidFill>
                  <a:sysClr val="windowText" lastClr="000000"/>
                </a:solidFill>
              </a:rPr>
              <a:t>Traffic Light Palette</a:t>
            </a:r>
            <a:endParaRPr lang="en-US" sz="1000" b="0" dirty="0">
              <a:solidFill>
                <a:sysClr val="windowText" lastClr="000000"/>
              </a:solidFill>
            </a:endParaRPr>
          </a:p>
        </p:txBody>
      </p:sp>
      <p:sp>
        <p:nvSpPr>
          <p:cNvPr id="73" name="Rectangle 72">
            <a:extLst>
              <a:ext uri="{FF2B5EF4-FFF2-40B4-BE49-F238E27FC236}">
                <a16:creationId xmlns:a16="http://schemas.microsoft.com/office/drawing/2014/main" id="{A2E77BBC-829E-4B5B-9C1B-B9C1344A811F}"/>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38</a:t>
            </a:r>
          </a:p>
          <a:p>
            <a:pPr algn="ctr"/>
            <a:r>
              <a:rPr lang="en-GB" sz="800" dirty="0">
                <a:solidFill>
                  <a:schemeClr val="bg1"/>
                </a:solidFill>
              </a:rPr>
              <a:t>153</a:t>
            </a:r>
          </a:p>
          <a:p>
            <a:pPr algn="ctr"/>
            <a:r>
              <a:rPr lang="en-GB" sz="800" dirty="0">
                <a:solidFill>
                  <a:schemeClr val="bg1"/>
                </a:solidFill>
              </a:rPr>
              <a:t>36</a:t>
            </a:r>
          </a:p>
        </p:txBody>
      </p:sp>
      <p:sp>
        <p:nvSpPr>
          <p:cNvPr id="80" name="Rectangle 79">
            <a:extLst>
              <a:ext uri="{FF2B5EF4-FFF2-40B4-BE49-F238E27FC236}">
                <a16:creationId xmlns:a16="http://schemas.microsoft.com/office/drawing/2014/main" id="{86053ADE-6CEF-4806-8C0F-B8BEED546A81}"/>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241</a:t>
            </a:r>
          </a:p>
          <a:p>
            <a:pPr algn="ctr"/>
            <a:r>
              <a:rPr lang="en-GB" sz="800" dirty="0">
                <a:solidFill>
                  <a:schemeClr val="bg1"/>
                </a:solidFill>
              </a:rPr>
              <a:t>196</a:t>
            </a:r>
          </a:p>
          <a:p>
            <a:pPr algn="ctr"/>
            <a:r>
              <a:rPr lang="en-GB" sz="800" dirty="0">
                <a:solidFill>
                  <a:schemeClr val="bg1"/>
                </a:solidFill>
              </a:rPr>
              <a:t>77</a:t>
            </a:r>
          </a:p>
        </p:txBody>
      </p:sp>
      <p:sp>
        <p:nvSpPr>
          <p:cNvPr id="81" name="Rectangle 80">
            <a:extLst>
              <a:ext uri="{FF2B5EF4-FFF2-40B4-BE49-F238E27FC236}">
                <a16:creationId xmlns:a16="http://schemas.microsoft.com/office/drawing/2014/main" id="{1FEC18AD-6921-4293-966A-F31741528B23}"/>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237</a:t>
            </a:r>
          </a:p>
          <a:p>
            <a:pPr algn="ctr"/>
            <a:r>
              <a:rPr lang="en-GB" sz="800" dirty="0">
                <a:solidFill>
                  <a:schemeClr val="bg1"/>
                </a:solidFill>
              </a:rPr>
              <a:t>33</a:t>
            </a:r>
          </a:p>
          <a:p>
            <a:pPr algn="ctr"/>
            <a:r>
              <a:rPr lang="en-GB" sz="800" dirty="0">
                <a:solidFill>
                  <a:schemeClr val="bg1"/>
                </a:solidFill>
              </a:rPr>
              <a:t>36</a:t>
            </a:r>
          </a:p>
        </p:txBody>
      </p:sp>
      <p:sp>
        <p:nvSpPr>
          <p:cNvPr id="88" name="TextBox 87">
            <a:extLst>
              <a:ext uri="{FF2B5EF4-FFF2-40B4-BE49-F238E27FC236}">
                <a16:creationId xmlns:a16="http://schemas.microsoft.com/office/drawing/2014/main" id="{BD3C657F-FD1E-40E0-B00F-F92EC369386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dirty="0">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dirty="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dirty="0">
                <a:solidFill>
                  <a:sysClr val="windowText" lastClr="000000"/>
                </a:solidFill>
              </a:rPr>
              <a:t>Mix light, mid and dark tones within data sets</a:t>
            </a:r>
          </a:p>
        </p:txBody>
      </p:sp>
      <p:cxnSp>
        <p:nvCxnSpPr>
          <p:cNvPr id="14" name="Straight Connector 13">
            <a:extLst>
              <a:ext uri="{FF2B5EF4-FFF2-40B4-BE49-F238E27FC236}">
                <a16:creationId xmlns:a16="http://schemas.microsoft.com/office/drawing/2014/main" id="{FF87E5F4-3A2B-41F8-A4AA-BA7FFC573394}"/>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639F51-9F8C-4D36-8737-7A3DAC84F1DA}"/>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B8890E6-18C7-479B-B73B-0C731D264307}"/>
              </a:ext>
            </a:extLst>
          </p:cNvPr>
          <p:cNvGrpSpPr/>
          <p:nvPr userDrawn="1"/>
        </p:nvGrpSpPr>
        <p:grpSpPr>
          <a:xfrm>
            <a:off x="7170486" y="5015319"/>
            <a:ext cx="4023114" cy="868052"/>
            <a:chOff x="6942744" y="5227726"/>
            <a:chExt cx="6397168" cy="1380293"/>
          </a:xfrm>
        </p:grpSpPr>
        <p:sp>
          <p:nvSpPr>
            <p:cNvPr id="89" name="Rectangle 88">
              <a:extLst>
                <a:ext uri="{FF2B5EF4-FFF2-40B4-BE49-F238E27FC236}">
                  <a16:creationId xmlns:a16="http://schemas.microsoft.com/office/drawing/2014/main" id="{D9642345-2D6B-4C6E-A9F2-A02D26D51DDD}"/>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30</a:t>
              </a:r>
            </a:p>
            <a:p>
              <a:pPr algn="ctr"/>
              <a:r>
                <a:rPr lang="en-GB" sz="800" dirty="0">
                  <a:solidFill>
                    <a:schemeClr val="bg1"/>
                  </a:solidFill>
                </a:rPr>
                <a:t>73</a:t>
              </a:r>
            </a:p>
            <a:p>
              <a:pPr algn="ctr"/>
              <a:r>
                <a:rPr lang="en-GB" sz="800" dirty="0">
                  <a:solidFill>
                    <a:schemeClr val="bg1"/>
                  </a:solidFill>
                </a:rPr>
                <a:t>226</a:t>
              </a:r>
            </a:p>
          </p:txBody>
        </p:sp>
        <p:sp>
          <p:nvSpPr>
            <p:cNvPr id="90" name="Rectangle 89">
              <a:extLst>
                <a:ext uri="{FF2B5EF4-FFF2-40B4-BE49-F238E27FC236}">
                  <a16:creationId xmlns:a16="http://schemas.microsoft.com/office/drawing/2014/main" id="{54B75BE9-8F9E-40F1-AE85-B929BD14E4F6}"/>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51</a:t>
              </a:r>
            </a:p>
            <a:p>
              <a:pPr algn="ctr"/>
              <a:r>
                <a:rPr lang="en-GB" sz="800" dirty="0">
                  <a:solidFill>
                    <a:schemeClr val="bg1"/>
                  </a:solidFill>
                </a:rPr>
                <a:t>141</a:t>
              </a:r>
            </a:p>
          </p:txBody>
        </p:sp>
        <p:sp>
          <p:nvSpPr>
            <p:cNvPr id="91" name="Rectangle 90">
              <a:extLst>
                <a:ext uri="{FF2B5EF4-FFF2-40B4-BE49-F238E27FC236}">
                  <a16:creationId xmlns:a16="http://schemas.microsoft.com/office/drawing/2014/main" id="{403512C6-1015-4893-B421-D2CA83BB28B7}"/>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118</a:t>
              </a:r>
            </a:p>
            <a:p>
              <a:pPr algn="ctr"/>
              <a:r>
                <a:rPr lang="en-GB" sz="800" dirty="0">
                  <a:solidFill>
                    <a:sysClr val="windowText" lastClr="000000"/>
                  </a:solidFill>
                </a:rPr>
                <a:t>210</a:t>
              </a:r>
            </a:p>
            <a:p>
              <a:pPr algn="ctr"/>
              <a:r>
                <a:rPr lang="en-GB" sz="800" dirty="0">
                  <a:solidFill>
                    <a:sysClr val="windowText" lastClr="000000"/>
                  </a:solidFill>
                </a:rPr>
                <a:t>255</a:t>
              </a:r>
            </a:p>
          </p:txBody>
        </p:sp>
        <p:sp>
          <p:nvSpPr>
            <p:cNvPr id="92" name="Rectangle 91">
              <a:extLst>
                <a:ext uri="{FF2B5EF4-FFF2-40B4-BE49-F238E27FC236}">
                  <a16:creationId xmlns:a16="http://schemas.microsoft.com/office/drawing/2014/main" id="{8DF8AA28-67A9-4A84-A80F-52EFDEF62EC4}"/>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180</a:t>
              </a:r>
            </a:p>
            <a:p>
              <a:pPr algn="ctr"/>
              <a:r>
                <a:rPr lang="en-GB" sz="800" dirty="0">
                  <a:solidFill>
                    <a:schemeClr val="bg1"/>
                  </a:solidFill>
                </a:rPr>
                <a:t>151</a:t>
              </a:r>
            </a:p>
            <a:p>
              <a:pPr algn="ctr"/>
              <a:r>
                <a:rPr lang="en-GB" sz="800" dirty="0">
                  <a:solidFill>
                    <a:schemeClr val="bg1"/>
                  </a:solidFill>
                </a:rPr>
                <a:t>255</a:t>
              </a:r>
            </a:p>
          </p:txBody>
        </p:sp>
        <p:sp>
          <p:nvSpPr>
            <p:cNvPr id="93" name="Rectangle 92">
              <a:extLst>
                <a:ext uri="{FF2B5EF4-FFF2-40B4-BE49-F238E27FC236}">
                  <a16:creationId xmlns:a16="http://schemas.microsoft.com/office/drawing/2014/main" id="{96ECD3EF-C613-49EC-B955-C33743E8DAF2}"/>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253</a:t>
              </a:r>
            </a:p>
            <a:p>
              <a:pPr algn="ctr"/>
              <a:r>
                <a:rPr lang="en-GB" sz="800" dirty="0">
                  <a:solidFill>
                    <a:schemeClr val="bg1"/>
                  </a:solidFill>
                </a:rPr>
                <a:t>52</a:t>
              </a:r>
            </a:p>
            <a:p>
              <a:pPr algn="ctr"/>
              <a:r>
                <a:rPr lang="en-GB" sz="800" dirty="0">
                  <a:solidFill>
                    <a:schemeClr val="bg1"/>
                  </a:solidFill>
                </a:rPr>
                <a:t>156</a:t>
              </a:r>
            </a:p>
          </p:txBody>
        </p:sp>
        <p:sp>
          <p:nvSpPr>
            <p:cNvPr id="94" name="Rectangle 93">
              <a:extLst>
                <a:ext uri="{FF2B5EF4-FFF2-40B4-BE49-F238E27FC236}">
                  <a16:creationId xmlns:a16="http://schemas.microsoft.com/office/drawing/2014/main" id="{CEFF0E69-1303-4A97-A554-2617DBE38F85}"/>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114</a:t>
              </a:r>
            </a:p>
            <a:p>
              <a:pPr algn="ctr"/>
              <a:r>
                <a:rPr lang="en-GB" sz="800" dirty="0">
                  <a:solidFill>
                    <a:schemeClr val="bg1"/>
                  </a:solidFill>
                </a:rPr>
                <a:t>19</a:t>
              </a:r>
            </a:p>
            <a:p>
              <a:pPr algn="ctr"/>
              <a:r>
                <a:rPr lang="en-GB" sz="800" dirty="0">
                  <a:solidFill>
                    <a:schemeClr val="bg1"/>
                  </a:solidFill>
                </a:rPr>
                <a:t>234</a:t>
              </a:r>
            </a:p>
          </p:txBody>
        </p:sp>
        <p:sp>
          <p:nvSpPr>
            <p:cNvPr id="95" name="Rectangle 94">
              <a:extLst>
                <a:ext uri="{FF2B5EF4-FFF2-40B4-BE49-F238E27FC236}">
                  <a16:creationId xmlns:a16="http://schemas.microsoft.com/office/drawing/2014/main" id="{D22E2F76-F5F9-4152-8B76-200BB23CF93D}"/>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255</a:t>
              </a:r>
            </a:p>
            <a:p>
              <a:pPr algn="ctr"/>
              <a:r>
                <a:rPr lang="en-GB" sz="800" dirty="0">
                  <a:solidFill>
                    <a:schemeClr val="bg1"/>
                  </a:solidFill>
                </a:rPr>
                <a:t>163</a:t>
              </a:r>
            </a:p>
            <a:p>
              <a:pPr algn="ctr"/>
              <a:r>
                <a:rPr lang="en-GB" sz="800" dirty="0">
                  <a:solidFill>
                    <a:schemeClr val="bg1"/>
                  </a:solidFill>
                </a:rPr>
                <a:t>218</a:t>
              </a:r>
            </a:p>
          </p:txBody>
        </p:sp>
        <p:sp>
          <p:nvSpPr>
            <p:cNvPr id="96" name="Rectangle 95">
              <a:extLst>
                <a:ext uri="{FF2B5EF4-FFF2-40B4-BE49-F238E27FC236}">
                  <a16:creationId xmlns:a16="http://schemas.microsoft.com/office/drawing/2014/main" id="{F294A2C6-DAFC-45CD-86AD-3902D99F3B8E}"/>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192</a:t>
              </a:r>
            </a:p>
            <a:p>
              <a:pPr algn="ctr"/>
              <a:r>
                <a:rPr lang="en-GB" sz="800" dirty="0">
                  <a:solidFill>
                    <a:schemeClr val="bg1"/>
                  </a:solidFill>
                </a:rPr>
                <a:t>174</a:t>
              </a:r>
            </a:p>
          </p:txBody>
        </p:sp>
        <p:sp>
          <p:nvSpPr>
            <p:cNvPr id="97" name="Rectangle 96">
              <a:extLst>
                <a:ext uri="{FF2B5EF4-FFF2-40B4-BE49-F238E27FC236}">
                  <a16:creationId xmlns:a16="http://schemas.microsoft.com/office/drawing/2014/main" id="{E318800B-9E93-4883-840B-696F82170F32}"/>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ysClr val="windowText" lastClr="000000"/>
                  </a:solidFill>
                </a:rPr>
                <a:t>99</a:t>
              </a:r>
            </a:p>
            <a:p>
              <a:pPr algn="ctr"/>
              <a:r>
                <a:rPr lang="en-GB" sz="800" dirty="0">
                  <a:solidFill>
                    <a:sysClr val="windowText" lastClr="000000"/>
                  </a:solidFill>
                </a:rPr>
                <a:t>235</a:t>
              </a:r>
            </a:p>
            <a:p>
              <a:pPr algn="ctr"/>
              <a:r>
                <a:rPr lang="en-GB" sz="800" dirty="0">
                  <a:solidFill>
                    <a:sysClr val="windowText" lastClr="000000"/>
                  </a:solidFill>
                </a:rPr>
                <a:t>218</a:t>
              </a:r>
            </a:p>
          </p:txBody>
        </p:sp>
        <p:sp>
          <p:nvSpPr>
            <p:cNvPr id="98" name="Rectangle 97">
              <a:extLst>
                <a:ext uri="{FF2B5EF4-FFF2-40B4-BE49-F238E27FC236}">
                  <a16:creationId xmlns:a16="http://schemas.microsoft.com/office/drawing/2014/main" id="{14443132-A6B3-4990-BA37-9E2D3DE1B105}"/>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0</a:t>
              </a:r>
            </a:p>
            <a:p>
              <a:pPr algn="ctr"/>
              <a:r>
                <a:rPr lang="en-GB" sz="800" dirty="0">
                  <a:solidFill>
                    <a:schemeClr val="bg1"/>
                  </a:solidFill>
                </a:rPr>
                <a:t>184</a:t>
              </a:r>
            </a:p>
            <a:p>
              <a:pPr algn="ctr"/>
              <a:r>
                <a:rPr lang="en-GB" sz="800" dirty="0">
                  <a:solidFill>
                    <a:schemeClr val="bg1"/>
                  </a:solidFill>
                </a:rPr>
                <a:t>245</a:t>
              </a:r>
            </a:p>
          </p:txBody>
        </p:sp>
        <p:sp>
          <p:nvSpPr>
            <p:cNvPr id="99" name="Rectangle 98">
              <a:extLst>
                <a:ext uri="{FF2B5EF4-FFF2-40B4-BE49-F238E27FC236}">
                  <a16:creationId xmlns:a16="http://schemas.microsoft.com/office/drawing/2014/main" id="{6C79AFB4-7A51-4309-99F1-4015E9137C5F}"/>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81</a:t>
              </a:r>
            </a:p>
            <a:p>
              <a:pPr algn="ctr"/>
              <a:r>
                <a:rPr lang="en-GB" sz="800" dirty="0">
                  <a:solidFill>
                    <a:schemeClr val="bg1"/>
                  </a:solidFill>
                </a:rPr>
                <a:t>13</a:t>
              </a:r>
            </a:p>
            <a:p>
              <a:pPr algn="ctr"/>
              <a:r>
                <a:rPr lang="en-GB" sz="800" dirty="0">
                  <a:solidFill>
                    <a:schemeClr val="bg1"/>
                  </a:solidFill>
                </a:rPr>
                <a:t>188</a:t>
              </a:r>
            </a:p>
          </p:txBody>
        </p:sp>
        <p:sp>
          <p:nvSpPr>
            <p:cNvPr id="100" name="Rectangle 99">
              <a:extLst>
                <a:ext uri="{FF2B5EF4-FFF2-40B4-BE49-F238E27FC236}">
                  <a16:creationId xmlns:a16="http://schemas.microsoft.com/office/drawing/2014/main" id="{CE4F02C0-8A76-4F89-8E59-9E7549909C2A}"/>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9</a:t>
              </a:r>
            </a:p>
            <a:p>
              <a:pPr algn="ctr"/>
              <a:r>
                <a:rPr lang="en-GB" sz="800" dirty="0">
                  <a:solidFill>
                    <a:schemeClr val="bg1"/>
                  </a:solidFill>
                </a:rPr>
                <a:t>142</a:t>
              </a:r>
            </a:p>
            <a:p>
              <a:pPr algn="ctr"/>
              <a:r>
                <a:rPr lang="en-GB" sz="800" dirty="0">
                  <a:solidFill>
                    <a:schemeClr val="bg1"/>
                  </a:solidFill>
                </a:rPr>
                <a:t>126</a:t>
              </a:r>
            </a:p>
          </p:txBody>
        </p:sp>
        <p:sp>
          <p:nvSpPr>
            <p:cNvPr id="101" name="Rectangle 100">
              <a:extLst>
                <a:ext uri="{FF2B5EF4-FFF2-40B4-BE49-F238E27FC236}">
                  <a16:creationId xmlns:a16="http://schemas.microsoft.com/office/drawing/2014/main" id="{29198175-1C72-4E67-BB92-6595EEDA420A}"/>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102</a:t>
              </a:r>
            </a:p>
            <a:p>
              <a:pPr algn="ctr"/>
              <a:r>
                <a:rPr lang="en-GB" sz="800" dirty="0">
                  <a:solidFill>
                    <a:schemeClr val="bg1"/>
                  </a:solidFill>
                </a:rPr>
                <a:t>102</a:t>
              </a:r>
            </a:p>
            <a:p>
              <a:pPr algn="ctr"/>
              <a:r>
                <a:rPr lang="en-GB" sz="800" dirty="0">
                  <a:solidFill>
                    <a:schemeClr val="bg1"/>
                  </a:solidFill>
                </a:rPr>
                <a:t>102</a:t>
              </a:r>
            </a:p>
          </p:txBody>
        </p:sp>
        <p:sp>
          <p:nvSpPr>
            <p:cNvPr id="102" name="Rectangle 101">
              <a:extLst>
                <a:ext uri="{FF2B5EF4-FFF2-40B4-BE49-F238E27FC236}">
                  <a16:creationId xmlns:a16="http://schemas.microsoft.com/office/drawing/2014/main" id="{BB592D94-A7C3-4005-BCCE-3C53AAD9574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dirty="0">
                  <a:solidFill>
                    <a:schemeClr val="bg1"/>
                  </a:solidFill>
                </a:rPr>
                <a:t>171</a:t>
              </a:r>
            </a:p>
            <a:p>
              <a:pPr algn="ctr"/>
              <a:r>
                <a:rPr lang="en-GB" sz="800" dirty="0">
                  <a:solidFill>
                    <a:schemeClr val="bg1"/>
                  </a:solidFill>
                </a:rPr>
                <a:t>13</a:t>
              </a:r>
            </a:p>
            <a:p>
              <a:pPr algn="ctr"/>
              <a:r>
                <a:rPr lang="en-GB" sz="800" dirty="0">
                  <a:solidFill>
                    <a:schemeClr val="bg1"/>
                  </a:solidFill>
                </a:rPr>
                <a:t>130</a:t>
              </a:r>
            </a:p>
          </p:txBody>
        </p:sp>
      </p:grpSp>
    </p:spTree>
    <p:extLst>
      <p:ext uri="{BB962C8B-B14F-4D97-AF65-F5344CB8AC3E}">
        <p14:creationId xmlns:p14="http://schemas.microsoft.com/office/powerpoint/2010/main" val="3252631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3 COLUMN CHART TEXT">
    <p:bg>
      <p:bgPr>
        <a:solidFill>
          <a:srgbClr val="00338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3200" y="432000"/>
            <a:ext cx="10185600" cy="518400"/>
          </a:xfrm>
        </p:spPr>
        <p:txBody>
          <a:bodyPr/>
          <a:lstStyle>
            <a:lvl1pPr>
              <a:defRPr>
                <a:solidFill>
                  <a:schemeClr val="bg1"/>
                </a:solidFill>
              </a:defRPr>
            </a:lvl1pPr>
          </a:lstStyle>
          <a:p>
            <a:r>
              <a:rPr lang="en-US" dirty="0"/>
              <a:t>Click to edit Master title style</a:t>
            </a: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F1AE8424-C313-47C0-8629-5E6CDFEE831F}"/>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77765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3 COLUMN CHART TEXT">
    <p:bg>
      <p:bgPr>
        <a:solidFill>
          <a:srgbClr val="00338D"/>
        </a:solidFill>
        <a:effectLst/>
      </p:bgPr>
    </p:bg>
    <p:spTree>
      <p:nvGrpSpPr>
        <p:cNvPr id="1" name=""/>
        <p:cNvGrpSpPr/>
        <p:nvPr/>
      </p:nvGrpSpPr>
      <p:grpSpPr>
        <a:xfrm>
          <a:off x="0" y="0"/>
          <a:ext cx="0" cy="0"/>
          <a:chOff x="0" y="0"/>
          <a:chExt cx="0" cy="0"/>
        </a:xfrm>
      </p:grpSpPr>
      <p:pic>
        <p:nvPicPr>
          <p:cNvPr id="9" name="Picture 8" descr="A picture containing water, sky, outdoor, boat&#10;&#10;Description automatically generated">
            <a:extLst>
              <a:ext uri="{FF2B5EF4-FFF2-40B4-BE49-F238E27FC236}">
                <a16:creationId xmlns:a16="http://schemas.microsoft.com/office/drawing/2014/main" id="{984BEAEF-0602-4E86-A4A3-9F2906ED28F9}"/>
              </a:ext>
            </a:extLst>
          </p:cNvPr>
          <p:cNvPicPr>
            <a:picLocks noChangeAspect="1"/>
          </p:cNvPicPr>
          <p:nvPr userDrawn="1"/>
        </p:nvPicPr>
        <p:blipFill rotWithShape="1">
          <a:blip r:embed="rId2"/>
          <a:srcRect l="1186" t="12387" b="13404"/>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ADA3593A-B431-4ADA-BE4C-21EA84735646}"/>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5" name="Shape 8">
            <a:extLst>
              <a:ext uri="{FF2B5EF4-FFF2-40B4-BE49-F238E27FC236}">
                <a16:creationId xmlns:a16="http://schemas.microsoft.com/office/drawing/2014/main" id="{0C6C1EC6-E117-4B69-89BE-088A74E79D72}"/>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6" name="Freeform 19">
            <a:extLst>
              <a:ext uri="{FF2B5EF4-FFF2-40B4-BE49-F238E27FC236}">
                <a16:creationId xmlns:a16="http://schemas.microsoft.com/office/drawing/2014/main" id="{F1AE8424-C313-47C0-8629-5E6CDFEE831F}"/>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TextBox 14">
            <a:extLst>
              <a:ext uri="{FF2B5EF4-FFF2-40B4-BE49-F238E27FC236}">
                <a16:creationId xmlns:a16="http://schemas.microsoft.com/office/drawing/2014/main" id="{80637FD2-012C-4200-949F-8DC01675878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9EB4073E-9A76-4497-A20D-140FBF74D8F4}"/>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181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731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DIVIDER 1">
    <p:bg>
      <p:bgPr>
        <a:solidFill>
          <a:srgbClr val="00338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9" name="Shape 8">
            <a:extLst>
              <a:ext uri="{FF2B5EF4-FFF2-40B4-BE49-F238E27FC236}">
                <a16:creationId xmlns:a16="http://schemas.microsoft.com/office/drawing/2014/main" id="{313A4DB5-DC12-470A-9F09-93D424F33379}"/>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Freeform 19">
            <a:extLst>
              <a:ext uri="{FF2B5EF4-FFF2-40B4-BE49-F238E27FC236}">
                <a16:creationId xmlns:a16="http://schemas.microsoft.com/office/drawing/2014/main" id="{A8DAF165-9DCA-4800-BC82-C4AFD136168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765415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DIVIDER 1">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9" name="Shape 8">
            <a:extLst>
              <a:ext uri="{FF2B5EF4-FFF2-40B4-BE49-F238E27FC236}">
                <a16:creationId xmlns:a16="http://schemas.microsoft.com/office/drawing/2014/main" id="{313A4DB5-DC12-470A-9F09-93D424F33379}"/>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2" name="Freeform 19">
            <a:extLst>
              <a:ext uri="{FF2B5EF4-FFF2-40B4-BE49-F238E27FC236}">
                <a16:creationId xmlns:a16="http://schemas.microsoft.com/office/drawing/2014/main" id="{A8DAF165-9DCA-4800-BC82-C4AFD136168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715860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DIVIDER 1">
    <p:bg>
      <p:bgPr>
        <a:gradFill>
          <a:gsLst>
            <a:gs pos="0">
              <a:schemeClr val="accent4"/>
            </a:gs>
            <a:gs pos="100000">
              <a:srgbClr val="ACEAFF"/>
            </a:gs>
          </a:gsLst>
          <a:lin ang="0" scaled="0"/>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A6CEE3-DE29-4946-AC1B-1DB3B6C0B06A}"/>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Tree>
    <p:extLst>
      <p:ext uri="{BB962C8B-B14F-4D97-AF65-F5344CB8AC3E}">
        <p14:creationId xmlns:p14="http://schemas.microsoft.com/office/powerpoint/2010/main" val="383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dirty="0"/>
              <a:t>Title slide text only</a:t>
            </a:r>
            <a:endParaRPr lang="en-US" dirty="0"/>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948208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rgbClr val="00338D"/>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499EBB9-9F37-4E4F-A46E-A453E970D66A}"/>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2" name="Shape 8">
            <a:extLst>
              <a:ext uri="{FF2B5EF4-FFF2-40B4-BE49-F238E27FC236}">
                <a16:creationId xmlns:a16="http://schemas.microsoft.com/office/drawing/2014/main" id="{15EB5FA9-D117-4324-A3D4-5F62C3F1B10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3" name="Freeform 19">
            <a:extLst>
              <a:ext uri="{FF2B5EF4-FFF2-40B4-BE49-F238E27FC236}">
                <a16:creationId xmlns:a16="http://schemas.microsoft.com/office/drawing/2014/main" id="{57ED9708-511F-4342-AFA6-8AD96CBF0579}"/>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17734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DIVIDER 1">
    <p:bg>
      <p:bgPr>
        <a:solidFill>
          <a:srgbClr val="00338D"/>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8956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E64370-786B-4EB9-A918-4498A437E632}"/>
              </a:ext>
            </a:extLst>
          </p:cNvPr>
          <p:cNvPicPr>
            <a:picLocks noChangeAspect="1"/>
          </p:cNvPicPr>
          <p:nvPr userDrawn="1"/>
        </p:nvPicPr>
        <p:blipFill rotWithShape="1">
          <a:blip r:embed="rId2"/>
          <a:srcRect l="37851" t="22847" b="23582"/>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0788EE33-7A33-4169-88D0-D538A8D5A207}"/>
              </a:ext>
            </a:extLst>
          </p:cNvPr>
          <p:cNvSpPr/>
          <p:nvPr userDrawn="1"/>
        </p:nvSpPr>
        <p:spPr>
          <a:xfrm>
            <a:off x="0" y="0"/>
            <a:ext cx="12192000" cy="6858000"/>
          </a:xfrm>
          <a:prstGeom prst="rect">
            <a:avLst/>
          </a:prstGeom>
          <a:gradFill>
            <a:gsLst>
              <a:gs pos="84956">
                <a:schemeClr val="bg1">
                  <a:alpha val="0"/>
                </a:schemeClr>
              </a:gs>
              <a:gs pos="36000">
                <a:schemeClr val="bg1">
                  <a:alpha val="8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9070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DIVIDER 1">
    <p:bg>
      <p:bgPr>
        <a:solidFill>
          <a:srgbClr val="00338D"/>
        </a:solidFill>
        <a:effectLst/>
      </p:bgPr>
    </p:bg>
    <p:spTree>
      <p:nvGrpSpPr>
        <p:cNvPr id="1" name=""/>
        <p:cNvGrpSpPr/>
        <p:nvPr/>
      </p:nvGrpSpPr>
      <p:grpSpPr>
        <a:xfrm>
          <a:off x="0" y="0"/>
          <a:ext cx="0" cy="0"/>
          <a:chOff x="0" y="0"/>
          <a:chExt cx="0" cy="0"/>
        </a:xfrm>
      </p:grpSpPr>
      <p:pic>
        <p:nvPicPr>
          <p:cNvPr id="13" name="Picture 12" descr="A person talking on a cell phone&#10;&#10;Description automatically generated with medium confidence">
            <a:extLst>
              <a:ext uri="{FF2B5EF4-FFF2-40B4-BE49-F238E27FC236}">
                <a16:creationId xmlns:a16="http://schemas.microsoft.com/office/drawing/2014/main" id="{2B1EB00E-DCFB-4436-A4B2-99F40E7C1341}"/>
              </a:ext>
            </a:extLst>
          </p:cNvPr>
          <p:cNvPicPr>
            <a:picLocks noChangeAspect="1"/>
          </p:cNvPicPr>
          <p:nvPr userDrawn="1"/>
        </p:nvPicPr>
        <p:blipFill rotWithShape="1">
          <a:blip r:embed="rId2"/>
          <a:srcRect t="12358" r="21307" b="22215"/>
          <a:stretch/>
        </p:blipFill>
        <p:spPr>
          <a:xfrm>
            <a:off x="0" y="0"/>
            <a:ext cx="12192000" cy="6858000"/>
          </a:xfrm>
          <a:prstGeom prst="rect">
            <a:avLst/>
          </a:prstGeom>
        </p:spPr>
      </p:pic>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tx2"/>
                </a:solidFill>
                <a:latin typeface="+mn-lt"/>
                <a:ea typeface="Arial"/>
                <a:cs typeface="Arial" panose="020B0604020202020204" pitchFamily="34" charset="0"/>
              </a:rPr>
              <a:pPr algn="r"/>
              <a:t>‹#›</a:t>
            </a:fld>
            <a:endParaRPr lang="en-GB" sz="1000" dirty="0">
              <a:solidFill>
                <a:schemeClr val="tx2"/>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dirty="0">
                <a:solidFill>
                  <a:schemeClr val="bg1">
                    <a:lumMod val="65000"/>
                  </a:schemeClr>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7068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0CC9B0-8CF1-42D8-9E4B-C7BC505E3516}"/>
              </a:ext>
            </a:extLst>
          </p:cNvPr>
          <p:cNvPicPr>
            <a:picLocks/>
          </p:cNvPicPr>
          <p:nvPr userDrawn="1"/>
        </p:nvPicPr>
        <p:blipFill rotWithShape="1">
          <a:blip r:embed="rId2"/>
          <a:srcRect l="16985" t="14650" b="15031"/>
          <a:stretch/>
        </p:blipFill>
        <p:spPr>
          <a:xfrm flipH="1">
            <a:off x="0" y="-1"/>
            <a:ext cx="12192000" cy="6858001"/>
          </a:xfrm>
          <a:prstGeom prst="rect">
            <a:avLst/>
          </a:prstGeom>
        </p:spPr>
      </p:pic>
      <p:sp>
        <p:nvSpPr>
          <p:cNvPr id="14" name="Rectangle 13">
            <a:extLst>
              <a:ext uri="{FF2B5EF4-FFF2-40B4-BE49-F238E27FC236}">
                <a16:creationId xmlns:a16="http://schemas.microsoft.com/office/drawing/2014/main" id="{6DABDAF5-AB7D-4EFC-9A3E-DFF370982194}"/>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7254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DIVIDER 1">
    <p:bg>
      <p:bgPr>
        <a:solidFill>
          <a:srgbClr val="00338D"/>
        </a:solidFill>
        <a:effectLst/>
      </p:bgPr>
    </p:bg>
    <p:spTree>
      <p:nvGrpSpPr>
        <p:cNvPr id="1" name=""/>
        <p:cNvGrpSpPr/>
        <p:nvPr/>
      </p:nvGrpSpPr>
      <p:grpSpPr>
        <a:xfrm>
          <a:off x="0" y="0"/>
          <a:ext cx="0" cy="0"/>
          <a:chOff x="0" y="0"/>
          <a:chExt cx="0" cy="0"/>
        </a:xfrm>
      </p:grpSpPr>
      <p:pic>
        <p:nvPicPr>
          <p:cNvPr id="13" name="Picture 12" descr="A picture containing water, sky, outdoor, boat&#10;&#10;Description automatically generated">
            <a:extLst>
              <a:ext uri="{FF2B5EF4-FFF2-40B4-BE49-F238E27FC236}">
                <a16:creationId xmlns:a16="http://schemas.microsoft.com/office/drawing/2014/main" id="{9D3C7FA3-61FC-4875-8279-D3B54C672361}"/>
              </a:ext>
            </a:extLst>
          </p:cNvPr>
          <p:cNvPicPr>
            <a:picLocks noChangeAspect="1"/>
          </p:cNvPicPr>
          <p:nvPr userDrawn="1"/>
        </p:nvPicPr>
        <p:blipFill rotWithShape="1">
          <a:blip r:embed="rId2"/>
          <a:srcRect l="1186" t="12387" b="13404"/>
          <a:stretch/>
        </p:blipFill>
        <p:spPr>
          <a:xfrm flipH="1">
            <a:off x="0" y="0"/>
            <a:ext cx="12192000" cy="6858000"/>
          </a:xfrm>
          <a:prstGeom prst="rect">
            <a:avLst/>
          </a:prstGeom>
        </p:spPr>
      </p:pic>
      <p:sp>
        <p:nvSpPr>
          <p:cNvPr id="15" name="Rectangle 14">
            <a:extLst>
              <a:ext uri="{FF2B5EF4-FFF2-40B4-BE49-F238E27FC236}">
                <a16:creationId xmlns:a16="http://schemas.microsoft.com/office/drawing/2014/main" id="{1B132EE1-487A-4B69-95D1-CA1029F76CBC}"/>
              </a:ext>
            </a:extLst>
          </p:cNvPr>
          <p:cNvSpPr/>
          <p:nvPr userDrawn="1"/>
        </p:nvSpPr>
        <p:spPr>
          <a:xfrm>
            <a:off x="0" y="0"/>
            <a:ext cx="12192000" cy="6858000"/>
          </a:xfrm>
          <a:prstGeom prst="rect">
            <a:avLst/>
          </a:prstGeom>
          <a:gradFill>
            <a:gsLst>
              <a:gs pos="63000">
                <a:srgbClr val="E8DCE0">
                  <a:alpha val="0"/>
                </a:srgbClr>
              </a:gs>
              <a:gs pos="7000">
                <a:srgbClr val="E8DCE0">
                  <a:alpha val="7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8" name="Title 1">
            <a:extLst>
              <a:ext uri="{FF2B5EF4-FFF2-40B4-BE49-F238E27FC236}">
                <a16:creationId xmlns:a16="http://schemas.microsoft.com/office/drawing/2014/main" id="{0840BCF3-D817-4EAC-8866-C2530BBB02E4}"/>
              </a:ext>
            </a:extLst>
          </p:cNvPr>
          <p:cNvSpPr>
            <a:spLocks noGrp="1"/>
          </p:cNvSpPr>
          <p:nvPr>
            <p:ph type="ctrTitle" hasCustomPrompt="1"/>
          </p:nvPr>
        </p:nvSpPr>
        <p:spPr>
          <a:xfrm>
            <a:off x="1003202" y="2325831"/>
            <a:ext cx="6263956" cy="2300407"/>
          </a:xfrm>
        </p:spPr>
        <p:txBody>
          <a:bodyPr anchor="t" anchorCtr="0"/>
          <a:lstStyle>
            <a:lvl1pPr algn="l">
              <a:defRPr sz="8800" baseline="0">
                <a:solidFill>
                  <a:schemeClr val="tx2"/>
                </a:solidFill>
              </a:defRPr>
            </a:lvl1pPr>
          </a:lstStyle>
          <a:p>
            <a:r>
              <a:rPr lang="en-GB"/>
              <a:t>Divider copy </a:t>
            </a:r>
            <a:br>
              <a:rPr lang="en-GB"/>
            </a:br>
            <a:r>
              <a:rPr lang="en-GB"/>
              <a:t>goes here</a:t>
            </a:r>
            <a:endParaRPr lang="en-US" dirty="0"/>
          </a:p>
        </p:txBody>
      </p:sp>
      <p:sp>
        <p:nvSpPr>
          <p:cNvPr id="11" name="Text Placeholder 3">
            <a:extLst>
              <a:ext uri="{FF2B5EF4-FFF2-40B4-BE49-F238E27FC236}">
                <a16:creationId xmlns:a16="http://schemas.microsoft.com/office/drawing/2014/main" id="{33CE8DB4-A186-4059-9C81-D90597F800AA}"/>
              </a:ext>
            </a:extLst>
          </p:cNvPr>
          <p:cNvSpPr>
            <a:spLocks noGrp="1"/>
          </p:cNvSpPr>
          <p:nvPr>
            <p:ph type="body" sz="quarter" idx="11"/>
          </p:nvPr>
        </p:nvSpPr>
        <p:spPr>
          <a:xfrm>
            <a:off x="1003202" y="5233260"/>
            <a:ext cx="6263956" cy="216000"/>
          </a:xfrm>
        </p:spPr>
        <p:txBody>
          <a:bodyPr/>
          <a:lstStyle>
            <a:lvl1pPr>
              <a:defRPr sz="1600" b="0">
                <a:solidFill>
                  <a:schemeClr val="tx2"/>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8" name="Text Placeholder 4">
            <a:extLst>
              <a:ext uri="{FF2B5EF4-FFF2-40B4-BE49-F238E27FC236}">
                <a16:creationId xmlns:a16="http://schemas.microsoft.com/office/drawing/2014/main" id="{F0CEBDA0-4368-4F6C-8352-18BF87F8F035}"/>
              </a:ext>
            </a:extLst>
          </p:cNvPr>
          <p:cNvSpPr>
            <a:spLocks noGrp="1"/>
          </p:cNvSpPr>
          <p:nvPr>
            <p:ph type="body" sz="quarter" idx="12" hasCustomPrompt="1"/>
          </p:nvPr>
        </p:nvSpPr>
        <p:spPr>
          <a:xfrm>
            <a:off x="1003201" y="1339850"/>
            <a:ext cx="876300" cy="690562"/>
          </a:xfrm>
        </p:spPr>
        <p:txBody>
          <a:bodyPr/>
          <a:lstStyle>
            <a:lvl1pPr>
              <a:lnSpc>
                <a:spcPct val="70000"/>
              </a:lnSpc>
              <a:defRPr sz="5400">
                <a:solidFill>
                  <a:schemeClr val="tx2"/>
                </a:solidFill>
                <a:latin typeface="+mj-lt"/>
              </a:defRPr>
            </a:lvl1pPr>
          </a:lstStyle>
          <a:p>
            <a:pPr lvl="0"/>
            <a:r>
              <a:rPr lang="en-US"/>
              <a:t>01</a:t>
            </a:r>
            <a:endParaRPr lang="en-GB"/>
          </a:p>
        </p:txBody>
      </p:sp>
      <p:sp>
        <p:nvSpPr>
          <p:cNvPr id="21" name="Shape 8">
            <a:extLst>
              <a:ext uri="{FF2B5EF4-FFF2-40B4-BE49-F238E27FC236}">
                <a16:creationId xmlns:a16="http://schemas.microsoft.com/office/drawing/2014/main" id="{D0689438-EDC3-428F-AB14-4791E1F80A1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4" name="Freeform 19">
            <a:extLst>
              <a:ext uri="{FF2B5EF4-FFF2-40B4-BE49-F238E27FC236}">
                <a16:creationId xmlns:a16="http://schemas.microsoft.com/office/drawing/2014/main" id="{4756D11E-843A-4108-BB05-CE8E849F0CF0}"/>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TextBox 24">
            <a:extLst>
              <a:ext uri="{FF2B5EF4-FFF2-40B4-BE49-F238E27FC236}">
                <a16:creationId xmlns:a16="http://schemas.microsoft.com/office/drawing/2014/main" id="{FAC32650-1A1E-4438-8EB0-88F6AE4DEE0C}"/>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6" name="Straight Connector 25">
            <a:extLst>
              <a:ext uri="{FF2B5EF4-FFF2-40B4-BE49-F238E27FC236}">
                <a16:creationId xmlns:a16="http://schemas.microsoft.com/office/drawing/2014/main" id="{A3CCFEB3-A0E6-490B-9CC7-1941D6F614A9}"/>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963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2_DIVIDER 1">
    <p:bg>
      <p:bgPr>
        <a:solidFill>
          <a:srgbClr val="00338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E220E8D-EC0F-46D1-9AD3-E5B6C0D7ED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12" name="Rectangle 11">
            <a:extLst>
              <a:ext uri="{FF2B5EF4-FFF2-40B4-BE49-F238E27FC236}">
                <a16:creationId xmlns:a16="http://schemas.microsoft.com/office/drawing/2014/main" id="{76619FF4-9BEF-462B-A96D-E7B0927FFE92}"/>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3" name="Title 1">
            <a:extLst>
              <a:ext uri="{FF2B5EF4-FFF2-40B4-BE49-F238E27FC236}">
                <a16:creationId xmlns:a16="http://schemas.microsoft.com/office/drawing/2014/main" id="{2C0CE533-6F84-4FEB-B1E0-A1C3F0049957}"/>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4" name="Text Placeholder 3">
            <a:extLst>
              <a:ext uri="{FF2B5EF4-FFF2-40B4-BE49-F238E27FC236}">
                <a16:creationId xmlns:a16="http://schemas.microsoft.com/office/drawing/2014/main" id="{55B38886-1C37-4B08-B1E0-DA70618C401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5" name="Text Placeholder 4">
            <a:extLst>
              <a:ext uri="{FF2B5EF4-FFF2-40B4-BE49-F238E27FC236}">
                <a16:creationId xmlns:a16="http://schemas.microsoft.com/office/drawing/2014/main" id="{E21A76FD-610B-44D4-98B5-02EF8754CE92}"/>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6" name="Shape 8">
            <a:extLst>
              <a:ext uri="{FF2B5EF4-FFF2-40B4-BE49-F238E27FC236}">
                <a16:creationId xmlns:a16="http://schemas.microsoft.com/office/drawing/2014/main" id="{5447C2C3-52D6-445B-9981-678811F40754}"/>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9" name="Freeform 19">
            <a:extLst>
              <a:ext uri="{FF2B5EF4-FFF2-40B4-BE49-F238E27FC236}">
                <a16:creationId xmlns:a16="http://schemas.microsoft.com/office/drawing/2014/main" id="{CA8AC822-4D5F-4E13-A802-15335B3BB78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TextBox 19">
            <a:extLst>
              <a:ext uri="{FF2B5EF4-FFF2-40B4-BE49-F238E27FC236}">
                <a16:creationId xmlns:a16="http://schemas.microsoft.com/office/drawing/2014/main" id="{584B1AC7-79DA-4A59-B3A4-1B2B4DDEFC54}"/>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1" name="Straight Connector 20">
            <a:extLst>
              <a:ext uri="{FF2B5EF4-FFF2-40B4-BE49-F238E27FC236}">
                <a16:creationId xmlns:a16="http://schemas.microsoft.com/office/drawing/2014/main" id="{ACB3BBB9-B843-4B92-97C7-CFC475524D94}"/>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23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3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5CA7AD-3724-4610-AD0B-806098ADE5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46"/>
          <a:stretch/>
        </p:blipFill>
        <p:spPr>
          <a:xfrm>
            <a:off x="0" y="0"/>
            <a:ext cx="12192000" cy="6856293"/>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583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4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7C365C-B5DD-4C23-A880-ABB124CC8F5D}"/>
              </a:ext>
            </a:extLst>
          </p:cNvPr>
          <p:cNvPicPr>
            <a:picLocks noChangeAspect="1"/>
          </p:cNvPicPr>
          <p:nvPr userDrawn="1"/>
        </p:nvPicPr>
        <p:blipFill rotWithShape="1">
          <a:blip r:embed="rId2"/>
          <a:srcRect l="3399" r="432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862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5_DIVIDER 1">
    <p:bg>
      <p:bgPr>
        <a:solidFill>
          <a:srgbClr val="00338D"/>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E949F2-DC86-49D8-B7F6-F5E464D2BA77}"/>
              </a:ext>
            </a:extLst>
          </p:cNvPr>
          <p:cNvPicPr>
            <a:picLocks noChangeAspect="1"/>
          </p:cNvPicPr>
          <p:nvPr userDrawn="1"/>
        </p:nvPicPr>
        <p:blipFill rotWithShape="1">
          <a:blip r:embed="rId2"/>
          <a:srcRect t="19893" b="3805"/>
          <a:stretch/>
        </p:blipFill>
        <p:spPr>
          <a:xfrm>
            <a:off x="0" y="0"/>
            <a:ext cx="12192000" cy="6858001"/>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358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867071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6_DIVIDER 1">
    <p:bg>
      <p:bgPr>
        <a:solidFill>
          <a:srgbClr val="00338D"/>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68FCEB1-3EF3-4E82-987D-4D27092A2090}"/>
              </a:ext>
            </a:extLst>
          </p:cNvPr>
          <p:cNvPicPr>
            <a:picLocks noChangeAspect="1"/>
          </p:cNvPicPr>
          <p:nvPr userDrawn="1"/>
        </p:nvPicPr>
        <p:blipFill rotWithShape="1">
          <a:blip r:embed="rId2"/>
          <a:srcRect t="21907" r="25653" b="15362"/>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8B48BA-0AFA-480A-8CDB-033E2F6E7394}"/>
              </a:ext>
            </a:extLst>
          </p:cNvPr>
          <p:cNvSpPr/>
          <p:nvPr userDrawn="1"/>
        </p:nvSpPr>
        <p:spPr>
          <a:xfrm>
            <a:off x="1004888" y="762000"/>
            <a:ext cx="7524000" cy="5349240"/>
          </a:xfrm>
          <a:prstGeom prst="rect">
            <a:avLst/>
          </a:prstGeom>
          <a:gradFill>
            <a:gsLst>
              <a:gs pos="0">
                <a:schemeClr val="accent5"/>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lvl="0"/>
            <a:endParaRPr lang="en-GB" sz="1500" err="1">
              <a:solidFill>
                <a:schemeClr val="bg1"/>
              </a:solidFill>
            </a:endParaRPr>
          </a:p>
        </p:txBody>
      </p:sp>
      <p:sp>
        <p:nvSpPr>
          <p:cNvPr id="14" name="Title 1">
            <a:extLst>
              <a:ext uri="{FF2B5EF4-FFF2-40B4-BE49-F238E27FC236}">
                <a16:creationId xmlns:a16="http://schemas.microsoft.com/office/drawing/2014/main" id="{A7D9B65F-9B5C-4627-8CD8-6D02E4A4465F}"/>
              </a:ext>
            </a:extLst>
          </p:cNvPr>
          <p:cNvSpPr>
            <a:spLocks noGrp="1"/>
          </p:cNvSpPr>
          <p:nvPr>
            <p:ph type="ctrTitle" hasCustomPrompt="1"/>
          </p:nvPr>
        </p:nvSpPr>
        <p:spPr>
          <a:xfrm>
            <a:off x="1538925" y="2325831"/>
            <a:ext cx="6263956" cy="2300407"/>
          </a:xfrm>
        </p:spPr>
        <p:txBody>
          <a:bodyPr anchor="t" anchorCtr="0"/>
          <a:lstStyle>
            <a:lvl1pPr algn="l">
              <a:defRPr sz="8800" baseline="0">
                <a:solidFill>
                  <a:schemeClr val="bg1"/>
                </a:solidFill>
              </a:defRPr>
            </a:lvl1pPr>
          </a:lstStyle>
          <a:p>
            <a:r>
              <a:rPr lang="en-GB"/>
              <a:t>Divider copy </a:t>
            </a:r>
            <a:br>
              <a:rPr lang="en-GB"/>
            </a:br>
            <a:r>
              <a:rPr lang="en-GB"/>
              <a:t>goes here</a:t>
            </a:r>
            <a:endParaRPr lang="en-US" dirty="0"/>
          </a:p>
        </p:txBody>
      </p:sp>
      <p:sp>
        <p:nvSpPr>
          <p:cNvPr id="15" name="Text Placeholder 3">
            <a:extLst>
              <a:ext uri="{FF2B5EF4-FFF2-40B4-BE49-F238E27FC236}">
                <a16:creationId xmlns:a16="http://schemas.microsoft.com/office/drawing/2014/main" id="{FA6D3BE5-0736-4CEA-91CA-7EB25ADA1861}"/>
              </a:ext>
            </a:extLst>
          </p:cNvPr>
          <p:cNvSpPr>
            <a:spLocks noGrp="1"/>
          </p:cNvSpPr>
          <p:nvPr>
            <p:ph type="body" sz="quarter" idx="11"/>
          </p:nvPr>
        </p:nvSpPr>
        <p:spPr>
          <a:xfrm>
            <a:off x="1538925" y="5233260"/>
            <a:ext cx="6263956" cy="216000"/>
          </a:xfrm>
        </p:spPr>
        <p:txBody>
          <a:bodyPr/>
          <a:lstStyle>
            <a:lvl1pPr>
              <a:defRPr sz="1600" b="0">
                <a:solidFill>
                  <a:schemeClr val="bg1"/>
                </a:solidFill>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dirty="0"/>
              <a:t>Click to edit Master text styles</a:t>
            </a:r>
            <a:endParaRPr lang="en-GB" dirty="0"/>
          </a:p>
        </p:txBody>
      </p:sp>
      <p:sp>
        <p:nvSpPr>
          <p:cNvPr id="16" name="Text Placeholder 4">
            <a:extLst>
              <a:ext uri="{FF2B5EF4-FFF2-40B4-BE49-F238E27FC236}">
                <a16:creationId xmlns:a16="http://schemas.microsoft.com/office/drawing/2014/main" id="{EA4ECE6C-BFA7-4671-BBF5-1CCAB0CC5B6A}"/>
              </a:ext>
            </a:extLst>
          </p:cNvPr>
          <p:cNvSpPr>
            <a:spLocks noGrp="1"/>
          </p:cNvSpPr>
          <p:nvPr>
            <p:ph type="body" sz="quarter" idx="12" hasCustomPrompt="1"/>
          </p:nvPr>
        </p:nvSpPr>
        <p:spPr>
          <a:xfrm>
            <a:off x="1538924" y="1339850"/>
            <a:ext cx="876300" cy="690562"/>
          </a:xfrm>
        </p:spPr>
        <p:txBody>
          <a:bodyPr/>
          <a:lstStyle>
            <a:lvl1pPr>
              <a:lnSpc>
                <a:spcPct val="70000"/>
              </a:lnSpc>
              <a:defRPr sz="5400">
                <a:solidFill>
                  <a:schemeClr val="bg1"/>
                </a:solidFill>
                <a:latin typeface="+mj-lt"/>
              </a:defRPr>
            </a:lvl1pPr>
          </a:lstStyle>
          <a:p>
            <a:pPr lvl="0"/>
            <a:r>
              <a:rPr lang="en-US"/>
              <a:t>01</a:t>
            </a:r>
            <a:endParaRPr lang="en-GB"/>
          </a:p>
        </p:txBody>
      </p:sp>
      <p:sp>
        <p:nvSpPr>
          <p:cNvPr id="17" name="Shape 8">
            <a:extLst>
              <a:ext uri="{FF2B5EF4-FFF2-40B4-BE49-F238E27FC236}">
                <a16:creationId xmlns:a16="http://schemas.microsoft.com/office/drawing/2014/main" id="{B9ABE5F9-3CED-4915-AA9A-621AE8E3A5B6}"/>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20" name="Freeform 19">
            <a:extLst>
              <a:ext uri="{FF2B5EF4-FFF2-40B4-BE49-F238E27FC236}">
                <a16:creationId xmlns:a16="http://schemas.microsoft.com/office/drawing/2014/main" id="{7D8BBE7B-7414-4949-B4F9-10E37BB29616}"/>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TextBox 20">
            <a:extLst>
              <a:ext uri="{FF2B5EF4-FFF2-40B4-BE49-F238E27FC236}">
                <a16:creationId xmlns:a16="http://schemas.microsoft.com/office/drawing/2014/main" id="{FD706044-792D-4F27-BA42-9C4B709AEB7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22" name="Straight Connector 21">
            <a:extLst>
              <a:ext uri="{FF2B5EF4-FFF2-40B4-BE49-F238E27FC236}">
                <a16:creationId xmlns:a16="http://schemas.microsoft.com/office/drawing/2014/main" id="{41A33ACA-677B-43FD-9B5F-7CF7C75120B9}"/>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800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2_FINAL SLIDE">
    <p:bg>
      <p:bgPr>
        <a:solidFill>
          <a:srgbClr val="00338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F7BB9-FEC6-4DA0-886C-53D86D0EDC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 t="6140" r="18085" b="24749"/>
          <a:stretch/>
        </p:blipFill>
        <p:spPr>
          <a:xfrm>
            <a:off x="-600" y="1"/>
            <a:ext cx="12193200" cy="6857999"/>
          </a:xfrm>
          <a:prstGeom prst="rect">
            <a:avLst/>
          </a:prstGeom>
        </p:spPr>
      </p:pic>
      <p:sp>
        <p:nvSpPr>
          <p:cNvPr id="7" name="Shape 8">
            <a:extLst>
              <a:ext uri="{FF2B5EF4-FFF2-40B4-BE49-F238E27FC236}">
                <a16:creationId xmlns:a16="http://schemas.microsoft.com/office/drawing/2014/main" id="{B4404B1D-9111-4D04-B7E0-EA6D5A21378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Freeform 19">
            <a:extLst>
              <a:ext uri="{FF2B5EF4-FFF2-40B4-BE49-F238E27FC236}">
                <a16:creationId xmlns:a16="http://schemas.microsoft.com/office/drawing/2014/main" id="{94EDEABD-8A8D-4028-80AB-BF9B456F4E8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A79388A6-1544-44BE-AECE-D61EC0E79C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AAE6058E-23A2-4A5F-AA6F-0FC03750A13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Graphic 6">
            <a:extLst>
              <a:ext uri="{FF2B5EF4-FFF2-40B4-BE49-F238E27FC236}">
                <a16:creationId xmlns:a16="http://schemas.microsoft.com/office/drawing/2014/main" id="{C1D9D641-6000-408F-B44C-177AC85E51D8}"/>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EAC8E1"/>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40809736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AF6AC-47B5-4889-A9DA-091E01DE5F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8" t="38161" r="29443" b="3297"/>
          <a:stretch/>
        </p:blipFill>
        <p:spPr>
          <a:xfrm>
            <a:off x="0" y="0"/>
            <a:ext cx="12192000" cy="6856293"/>
          </a:xfrm>
          <a:prstGeom prst="rect">
            <a:avLst/>
          </a:prstGeom>
        </p:spPr>
      </p:pic>
      <p:sp>
        <p:nvSpPr>
          <p:cNvPr id="9" name="Rectangle 8">
            <a:extLst>
              <a:ext uri="{FF2B5EF4-FFF2-40B4-BE49-F238E27FC236}">
                <a16:creationId xmlns:a16="http://schemas.microsoft.com/office/drawing/2014/main" id="{1B7C9E0A-9329-4B74-81B5-5A7A41C9A7C7}"/>
              </a:ext>
            </a:extLst>
          </p:cNvPr>
          <p:cNvSpPr/>
          <p:nvPr userDrawn="1"/>
        </p:nvSpPr>
        <p:spPr>
          <a:xfrm>
            <a:off x="0" y="0"/>
            <a:ext cx="12192000" cy="6858000"/>
          </a:xfrm>
          <a:prstGeom prst="rect">
            <a:avLst/>
          </a:prstGeom>
          <a:gradFill>
            <a:gsLst>
              <a:gs pos="100000">
                <a:srgbClr val="7213EA">
                  <a:alpha val="61000"/>
                </a:srgbClr>
              </a:gs>
              <a:gs pos="0">
                <a:srgbClr val="B497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8" name="Shape 8">
            <a:extLst>
              <a:ext uri="{FF2B5EF4-FFF2-40B4-BE49-F238E27FC236}">
                <a16:creationId xmlns:a16="http://schemas.microsoft.com/office/drawing/2014/main" id="{218117A8-EF1A-493C-A287-EDFA583FB96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1" name="Freeform 19">
            <a:extLst>
              <a:ext uri="{FF2B5EF4-FFF2-40B4-BE49-F238E27FC236}">
                <a16:creationId xmlns:a16="http://schemas.microsoft.com/office/drawing/2014/main" id="{5C4D1F29-5589-485D-8D08-51CED5DD7122}"/>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TextBox 11">
            <a:extLst>
              <a:ext uri="{FF2B5EF4-FFF2-40B4-BE49-F238E27FC236}">
                <a16:creationId xmlns:a16="http://schemas.microsoft.com/office/drawing/2014/main" id="{22DFE754-53EC-4CE3-8C68-A0585386D48F}"/>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3" name="Straight Connector 12">
            <a:extLst>
              <a:ext uri="{FF2B5EF4-FFF2-40B4-BE49-F238E27FC236}">
                <a16:creationId xmlns:a16="http://schemas.microsoft.com/office/drawing/2014/main" id="{E771C50C-1A37-4DB9-8F3A-7B00281526E0}"/>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276C03-A764-4163-B1D2-6E4AE24B39E5}"/>
              </a:ext>
            </a:extLst>
          </p:cNvPr>
          <p:cNvPicPr>
            <a:picLocks noChangeAspect="1"/>
          </p:cNvPicPr>
          <p:nvPr userDrawn="1"/>
        </p:nvPicPr>
        <p:blipFill rotWithShape="1">
          <a:blip r:embed="rId3"/>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3451853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FINAL SLIDE">
    <p:bg>
      <p:bgPr>
        <a:solidFill>
          <a:srgbClr val="00338D"/>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8B69055-DC25-49C8-9B89-81E75E56EDEA}"/>
              </a:ext>
            </a:extLst>
          </p:cNvPr>
          <p:cNvPicPr>
            <a:picLocks noChangeAspect="1"/>
          </p:cNvPicPr>
          <p:nvPr userDrawn="1"/>
        </p:nvPicPr>
        <p:blipFill>
          <a:blip r:embed="rId2">
            <a:extLst>
              <a:ext uri="{28A0092B-C50C-407E-A947-70E740481C1C}">
                <a14:useLocalDpi xmlns:a14="http://schemas.microsoft.com/office/drawing/2010/main" val="0"/>
              </a:ext>
            </a:extLst>
          </a:blip>
          <a:srcRect l="9065" t="22610" r="9010" b="22550"/>
          <a:stretch>
            <a:fillRect/>
          </a:stretch>
        </p:blipFill>
        <p:spPr>
          <a:xfrm flipH="1">
            <a:off x="2238565" y="1882444"/>
            <a:ext cx="7709732" cy="3096473"/>
          </a:xfrm>
          <a:custGeom>
            <a:avLst/>
            <a:gdLst>
              <a:gd name="connsiteX0" fmla="*/ 1658073 w 7709732"/>
              <a:gd name="connsiteY0" fmla="*/ 2417428 h 3096473"/>
              <a:gd name="connsiteX1" fmla="*/ 1265829 w 7709732"/>
              <a:gd name="connsiteY1" fmla="*/ 2772767 h 3096473"/>
              <a:gd name="connsiteX2" fmla="*/ 998358 w 7709732"/>
              <a:gd name="connsiteY2" fmla="*/ 2745177 h 3096473"/>
              <a:gd name="connsiteX3" fmla="*/ 916992 w 7709732"/>
              <a:gd name="connsiteY3" fmla="*/ 2417428 h 3096473"/>
              <a:gd name="connsiteX4" fmla="*/ 2679980 w 7709732"/>
              <a:gd name="connsiteY4" fmla="*/ 1787589 h 3096473"/>
              <a:gd name="connsiteX5" fmla="*/ 3042876 w 7709732"/>
              <a:gd name="connsiteY5" fmla="*/ 2357327 h 3096473"/>
              <a:gd name="connsiteX6" fmla="*/ 2802996 w 7709732"/>
              <a:gd name="connsiteY6" fmla="*/ 2357327 h 3096473"/>
              <a:gd name="connsiteX7" fmla="*/ 3855657 w 7709732"/>
              <a:gd name="connsiteY7" fmla="*/ 1762811 h 3096473"/>
              <a:gd name="connsiteX8" fmla="*/ 4022958 w 7709732"/>
              <a:gd name="connsiteY8" fmla="*/ 2357327 h 3096473"/>
              <a:gd name="connsiteX9" fmla="*/ 3849682 w 7709732"/>
              <a:gd name="connsiteY9" fmla="*/ 2357327 h 3096473"/>
              <a:gd name="connsiteX10" fmla="*/ 5197931 w 7709732"/>
              <a:gd name="connsiteY10" fmla="*/ 1669671 h 3096473"/>
              <a:gd name="connsiteX11" fmla="*/ 5266820 w 7709732"/>
              <a:gd name="connsiteY11" fmla="*/ 1670725 h 3096473"/>
              <a:gd name="connsiteX12" fmla="*/ 5320420 w 7709732"/>
              <a:gd name="connsiteY12" fmla="*/ 1872822 h 3096473"/>
              <a:gd name="connsiteX13" fmla="*/ 5342562 w 7709732"/>
              <a:gd name="connsiteY13" fmla="*/ 1959460 h 3096473"/>
              <a:gd name="connsiteX14" fmla="*/ 5389484 w 7709732"/>
              <a:gd name="connsiteY14" fmla="*/ 2133439 h 3096473"/>
              <a:gd name="connsiteX15" fmla="*/ 5287908 w 7709732"/>
              <a:gd name="connsiteY15" fmla="*/ 2133439 h 3096473"/>
              <a:gd name="connsiteX16" fmla="*/ 5229388 w 7709732"/>
              <a:gd name="connsiteY16" fmla="*/ 2133439 h 3096473"/>
              <a:gd name="connsiteX17" fmla="*/ 5180709 w 7709732"/>
              <a:gd name="connsiteY17" fmla="*/ 2131154 h 3096473"/>
              <a:gd name="connsiteX18" fmla="*/ 5180182 w 7709732"/>
              <a:gd name="connsiteY18" fmla="*/ 2131154 h 3096473"/>
              <a:gd name="connsiteX19" fmla="*/ 4875806 w 7709732"/>
              <a:gd name="connsiteY19" fmla="*/ 1894613 h 3096473"/>
              <a:gd name="connsiteX20" fmla="*/ 4868601 w 7709732"/>
              <a:gd name="connsiteY20" fmla="*/ 1720634 h 3096473"/>
              <a:gd name="connsiteX21" fmla="*/ 5119201 w 7709732"/>
              <a:gd name="connsiteY21" fmla="*/ 1669671 h 3096473"/>
              <a:gd name="connsiteX22" fmla="*/ 3505941 w 7709732"/>
              <a:gd name="connsiteY22" fmla="*/ 60980 h 3096473"/>
              <a:gd name="connsiteX23" fmla="*/ 3505941 w 7709732"/>
              <a:gd name="connsiteY23" fmla="*/ 2358205 h 3096473"/>
              <a:gd name="connsiteX24" fmla="*/ 3462358 w 7709732"/>
              <a:gd name="connsiteY24" fmla="*/ 2358205 h 3096473"/>
              <a:gd name="connsiteX25" fmla="*/ 2860461 w 7709732"/>
              <a:gd name="connsiteY25" fmla="*/ 1409229 h 3096473"/>
              <a:gd name="connsiteX26" fmla="*/ 2187918 w 7709732"/>
              <a:gd name="connsiteY26" fmla="*/ 1409229 h 3096473"/>
              <a:gd name="connsiteX27" fmla="*/ 2386676 w 7709732"/>
              <a:gd name="connsiteY27" fmla="*/ 2357327 h 3096473"/>
              <a:gd name="connsiteX28" fmla="*/ 2152947 w 7709732"/>
              <a:gd name="connsiteY28" fmla="*/ 2357327 h 3096473"/>
              <a:gd name="connsiteX29" fmla="*/ 2127816 w 7709732"/>
              <a:gd name="connsiteY29" fmla="*/ 2217968 h 3096473"/>
              <a:gd name="connsiteX30" fmla="*/ 1915878 w 7709732"/>
              <a:gd name="connsiteY30" fmla="*/ 1762811 h 3096473"/>
              <a:gd name="connsiteX31" fmla="*/ 1914824 w 7709732"/>
              <a:gd name="connsiteY31" fmla="*/ 1433657 h 3096473"/>
              <a:gd name="connsiteX32" fmla="*/ 1915527 w 7709732"/>
              <a:gd name="connsiteY32" fmla="*/ 60980 h 3096473"/>
              <a:gd name="connsiteX33" fmla="*/ 5358027 w 7709732"/>
              <a:gd name="connsiteY33" fmla="*/ 60980 h 3096473"/>
              <a:gd name="connsiteX34" fmla="*/ 5358027 w 7709732"/>
              <a:gd name="connsiteY34" fmla="*/ 1406417 h 3096473"/>
              <a:gd name="connsiteX35" fmla="*/ 5041702 w 7709732"/>
              <a:gd name="connsiteY35" fmla="*/ 1406417 h 3096473"/>
              <a:gd name="connsiteX36" fmla="*/ 4528903 w 7709732"/>
              <a:gd name="connsiteY36" fmla="*/ 1523633 h 3096473"/>
              <a:gd name="connsiteX37" fmla="*/ 4475127 w 7709732"/>
              <a:gd name="connsiteY37" fmla="*/ 1900412 h 3096473"/>
              <a:gd name="connsiteX38" fmla="*/ 4861747 w 7709732"/>
              <a:gd name="connsiteY38" fmla="*/ 2357327 h 3096473"/>
              <a:gd name="connsiteX39" fmla="*/ 4439980 w 7709732"/>
              <a:gd name="connsiteY39" fmla="*/ 2357327 h 3096473"/>
              <a:gd name="connsiteX40" fmla="*/ 4167061 w 7709732"/>
              <a:gd name="connsiteY40" fmla="*/ 1406945 h 3096473"/>
              <a:gd name="connsiteX41" fmla="*/ 3769546 w 7709732"/>
              <a:gd name="connsiteY41" fmla="*/ 1406945 h 3096473"/>
              <a:gd name="connsiteX42" fmla="*/ 3769546 w 7709732"/>
              <a:gd name="connsiteY42" fmla="*/ 60980 h 3096473"/>
              <a:gd name="connsiteX43" fmla="*/ 7211695 w 7709732"/>
              <a:gd name="connsiteY43" fmla="*/ 60980 h 3096473"/>
              <a:gd name="connsiteX44" fmla="*/ 7211695 w 7709732"/>
              <a:gd name="connsiteY44" fmla="*/ 1409229 h 3096473"/>
              <a:gd name="connsiteX45" fmla="*/ 6829292 w 7709732"/>
              <a:gd name="connsiteY45" fmla="*/ 1409229 h 3096473"/>
              <a:gd name="connsiteX46" fmla="*/ 7033674 w 7709732"/>
              <a:gd name="connsiteY46" fmla="*/ 2088977 h 3096473"/>
              <a:gd name="connsiteX47" fmla="*/ 6402604 w 7709732"/>
              <a:gd name="connsiteY47" fmla="*/ 1410459 h 3096473"/>
              <a:gd name="connsiteX48" fmla="*/ 5884182 w 7709732"/>
              <a:gd name="connsiteY48" fmla="*/ 1410459 h 3096473"/>
              <a:gd name="connsiteX49" fmla="*/ 6691164 w 7709732"/>
              <a:gd name="connsiteY49" fmla="*/ 2235190 h 3096473"/>
              <a:gd name="connsiteX50" fmla="*/ 6632643 w 7709732"/>
              <a:gd name="connsiteY50" fmla="*/ 2358205 h 3096473"/>
              <a:gd name="connsiteX51" fmla="*/ 5884182 w 7709732"/>
              <a:gd name="connsiteY51" fmla="*/ 2358205 h 3096473"/>
              <a:gd name="connsiteX52" fmla="*/ 5875219 w 7709732"/>
              <a:gd name="connsiteY52" fmla="*/ 2331318 h 3096473"/>
              <a:gd name="connsiteX53" fmla="*/ 5647641 w 7709732"/>
              <a:gd name="connsiteY53" fmla="*/ 1573718 h 3096473"/>
              <a:gd name="connsiteX54" fmla="*/ 5622686 w 7709732"/>
              <a:gd name="connsiteY54" fmla="*/ 1491298 h 3096473"/>
              <a:gd name="connsiteX55" fmla="*/ 5622686 w 7709732"/>
              <a:gd name="connsiteY55" fmla="*/ 60980 h 3096473"/>
              <a:gd name="connsiteX56" fmla="*/ 1651219 w 7709732"/>
              <a:gd name="connsiteY56" fmla="*/ 60629 h 3096473"/>
              <a:gd name="connsiteX57" fmla="*/ 1651219 w 7709732"/>
              <a:gd name="connsiteY57" fmla="*/ 1501666 h 3096473"/>
              <a:gd name="connsiteX58" fmla="*/ 946516 w 7709732"/>
              <a:gd name="connsiteY58" fmla="*/ 1315562 h 3096473"/>
              <a:gd name="connsiteX59" fmla="*/ 373791 w 7709732"/>
              <a:gd name="connsiteY59" fmla="*/ 1512914 h 3096473"/>
              <a:gd name="connsiteX60" fmla="*/ 334250 w 7709732"/>
              <a:gd name="connsiteY60" fmla="*/ 1866671 h 3096473"/>
              <a:gd name="connsiteX61" fmla="*/ 811550 w 7709732"/>
              <a:gd name="connsiteY61" fmla="*/ 1866671 h 3096473"/>
              <a:gd name="connsiteX62" fmla="*/ 1050025 w 7709732"/>
              <a:gd name="connsiteY62" fmla="*/ 1640322 h 3096473"/>
              <a:gd name="connsiteX63" fmla="*/ 1632591 w 7709732"/>
              <a:gd name="connsiteY63" fmla="*/ 2208302 h 3096473"/>
              <a:gd name="connsiteX64" fmla="*/ 1651219 w 7709732"/>
              <a:gd name="connsiteY64" fmla="*/ 2302848 h 3096473"/>
              <a:gd name="connsiteX65" fmla="*/ 1651219 w 7709732"/>
              <a:gd name="connsiteY65" fmla="*/ 2357327 h 3096473"/>
              <a:gd name="connsiteX66" fmla="*/ 1263369 w 7709732"/>
              <a:gd name="connsiteY66" fmla="*/ 2357327 h 3096473"/>
              <a:gd name="connsiteX67" fmla="*/ 1197292 w 7709732"/>
              <a:gd name="connsiteY67" fmla="*/ 2092316 h 3096473"/>
              <a:gd name="connsiteX68" fmla="*/ 395407 w 7709732"/>
              <a:gd name="connsiteY68" fmla="*/ 2092316 h 3096473"/>
              <a:gd name="connsiteX69" fmla="*/ 460957 w 7709732"/>
              <a:gd name="connsiteY69" fmla="*/ 2357327 h 3096473"/>
              <a:gd name="connsiteX70" fmla="*/ 59750 w 7709732"/>
              <a:gd name="connsiteY70" fmla="*/ 2357327 h 3096473"/>
              <a:gd name="connsiteX71" fmla="*/ 60453 w 7709732"/>
              <a:gd name="connsiteY71" fmla="*/ 60629 h 3096473"/>
              <a:gd name="connsiteX72" fmla="*/ 7273027 w 7709732"/>
              <a:gd name="connsiteY72" fmla="*/ 0 h 3096473"/>
              <a:gd name="connsiteX73" fmla="*/ 5561003 w 7709732"/>
              <a:gd name="connsiteY73" fmla="*/ 0 h 3096473"/>
              <a:gd name="connsiteX74" fmla="*/ 5561003 w 7709732"/>
              <a:gd name="connsiteY74" fmla="*/ 1409229 h 3096473"/>
              <a:gd name="connsiteX75" fmla="*/ 5419359 w 7709732"/>
              <a:gd name="connsiteY75" fmla="*/ 1409229 h 3096473"/>
              <a:gd name="connsiteX76" fmla="*/ 5419359 w 7709732"/>
              <a:gd name="connsiteY76" fmla="*/ 0 h 3096473"/>
              <a:gd name="connsiteX77" fmla="*/ 3707511 w 7709732"/>
              <a:gd name="connsiteY77" fmla="*/ 0 h 3096473"/>
              <a:gd name="connsiteX78" fmla="*/ 3707511 w 7709732"/>
              <a:gd name="connsiteY78" fmla="*/ 1406945 h 3096473"/>
              <a:gd name="connsiteX79" fmla="*/ 3565692 w 7709732"/>
              <a:gd name="connsiteY79" fmla="*/ 1406945 h 3096473"/>
              <a:gd name="connsiteX80" fmla="*/ 3565692 w 7709732"/>
              <a:gd name="connsiteY80" fmla="*/ 0 h 3096473"/>
              <a:gd name="connsiteX81" fmla="*/ 1854370 w 7709732"/>
              <a:gd name="connsiteY81" fmla="*/ 0 h 3096473"/>
              <a:gd name="connsiteX82" fmla="*/ 1854370 w 7709732"/>
              <a:gd name="connsiteY82" fmla="*/ 1682499 h 3096473"/>
              <a:gd name="connsiteX83" fmla="*/ 1711497 w 7709732"/>
              <a:gd name="connsiteY83" fmla="*/ 1545073 h 3096473"/>
              <a:gd name="connsiteX84" fmla="*/ 1711497 w 7709732"/>
              <a:gd name="connsiteY84" fmla="*/ 0 h 3096473"/>
              <a:gd name="connsiteX85" fmla="*/ 0 w 7709732"/>
              <a:gd name="connsiteY85" fmla="*/ 0 h 3096473"/>
              <a:gd name="connsiteX86" fmla="*/ 0 w 7709732"/>
              <a:gd name="connsiteY86" fmla="*/ 2417428 h 3096473"/>
              <a:gd name="connsiteX87" fmla="*/ 475543 w 7709732"/>
              <a:gd name="connsiteY87" fmla="*/ 2417428 h 3096473"/>
              <a:gd name="connsiteX88" fmla="*/ 619822 w 7709732"/>
              <a:gd name="connsiteY88" fmla="*/ 3001400 h 3096473"/>
              <a:gd name="connsiteX89" fmla="*/ 1393941 w 7709732"/>
              <a:gd name="connsiteY89" fmla="*/ 3096473 h 3096473"/>
              <a:gd name="connsiteX90" fmla="*/ 1986876 w 7709732"/>
              <a:gd name="connsiteY90" fmla="*/ 2919683 h 3096473"/>
              <a:gd name="connsiteX91" fmla="*/ 2160503 w 7709732"/>
              <a:gd name="connsiteY91" fmla="*/ 2417428 h 3096473"/>
              <a:gd name="connsiteX92" fmla="*/ 2401438 w 7709732"/>
              <a:gd name="connsiteY92" fmla="*/ 2417428 h 3096473"/>
              <a:gd name="connsiteX93" fmla="*/ 2536755 w 7709732"/>
              <a:gd name="connsiteY93" fmla="*/ 3060623 h 3096473"/>
              <a:gd name="connsiteX94" fmla="*/ 2953426 w 7709732"/>
              <a:gd name="connsiteY94" fmla="*/ 3060623 h 3096473"/>
              <a:gd name="connsiteX95" fmla="*/ 2815824 w 7709732"/>
              <a:gd name="connsiteY95" fmla="*/ 2417428 h 3096473"/>
              <a:gd name="connsiteX96" fmla="*/ 3082592 w 7709732"/>
              <a:gd name="connsiteY96" fmla="*/ 2417428 h 3096473"/>
              <a:gd name="connsiteX97" fmla="*/ 3489949 w 7709732"/>
              <a:gd name="connsiteY97" fmla="*/ 3060623 h 3096473"/>
              <a:gd name="connsiteX98" fmla="*/ 3845113 w 7709732"/>
              <a:gd name="connsiteY98" fmla="*/ 3060623 h 3096473"/>
              <a:gd name="connsiteX99" fmla="*/ 3850209 w 7709732"/>
              <a:gd name="connsiteY99" fmla="*/ 2417428 h 3096473"/>
              <a:gd name="connsiteX100" fmla="*/ 4040707 w 7709732"/>
              <a:gd name="connsiteY100" fmla="*/ 2417428 h 3096473"/>
              <a:gd name="connsiteX101" fmla="*/ 4220134 w 7709732"/>
              <a:gd name="connsiteY101" fmla="*/ 3060623 h 3096473"/>
              <a:gd name="connsiteX102" fmla="*/ 4643483 w 7709732"/>
              <a:gd name="connsiteY102" fmla="*/ 3060623 h 3096473"/>
              <a:gd name="connsiteX103" fmla="*/ 4458081 w 7709732"/>
              <a:gd name="connsiteY103" fmla="*/ 2417428 h 3096473"/>
              <a:gd name="connsiteX104" fmla="*/ 5392647 w 7709732"/>
              <a:gd name="connsiteY104" fmla="*/ 2417428 h 3096473"/>
              <a:gd name="connsiteX105" fmla="*/ 5392647 w 7709732"/>
              <a:gd name="connsiteY105" fmla="*/ 2419186 h 3096473"/>
              <a:gd name="connsiteX106" fmla="*/ 5484909 w 7709732"/>
              <a:gd name="connsiteY106" fmla="*/ 2419186 h 3096473"/>
              <a:gd name="connsiteX107" fmla="*/ 5676813 w 7709732"/>
              <a:gd name="connsiteY107" fmla="*/ 3062381 h 3096473"/>
              <a:gd name="connsiteX108" fmla="*/ 6096647 w 7709732"/>
              <a:gd name="connsiteY108" fmla="*/ 3062381 h 3096473"/>
              <a:gd name="connsiteX109" fmla="*/ 5902107 w 7709732"/>
              <a:gd name="connsiteY109" fmla="*/ 2417428 h 3096473"/>
              <a:gd name="connsiteX110" fmla="*/ 6603471 w 7709732"/>
              <a:gd name="connsiteY110" fmla="*/ 2417428 h 3096473"/>
              <a:gd name="connsiteX111" fmla="*/ 6294175 w 7709732"/>
              <a:gd name="connsiteY111" fmla="*/ 3062381 h 3096473"/>
              <a:gd name="connsiteX112" fmla="*/ 6758119 w 7709732"/>
              <a:gd name="connsiteY112" fmla="*/ 3062381 h 3096473"/>
              <a:gd name="connsiteX113" fmla="*/ 7076729 w 7709732"/>
              <a:gd name="connsiteY113" fmla="*/ 2417428 h 3096473"/>
              <a:gd name="connsiteX114" fmla="*/ 7132262 w 7709732"/>
              <a:gd name="connsiteY114" fmla="*/ 2417428 h 3096473"/>
              <a:gd name="connsiteX115" fmla="*/ 7325572 w 7709732"/>
              <a:gd name="connsiteY115" fmla="*/ 3062381 h 3096473"/>
              <a:gd name="connsiteX116" fmla="*/ 7709732 w 7709732"/>
              <a:gd name="connsiteY116" fmla="*/ 3062381 h 3096473"/>
              <a:gd name="connsiteX117" fmla="*/ 7273027 w 7709732"/>
              <a:gd name="connsiteY117" fmla="*/ 1606054 h 309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09732" h="3096473">
                <a:moveTo>
                  <a:pt x="1658073" y="2417428"/>
                </a:moveTo>
                <a:cubicBezTo>
                  <a:pt x="1654734" y="2666095"/>
                  <a:pt x="1495165" y="2772767"/>
                  <a:pt x="1265829" y="2772767"/>
                </a:cubicBezTo>
                <a:cubicBezTo>
                  <a:pt x="1176028" y="2771519"/>
                  <a:pt x="1086525" y="2762293"/>
                  <a:pt x="998358" y="2745177"/>
                </a:cubicBezTo>
                <a:lnTo>
                  <a:pt x="916992" y="2417428"/>
                </a:lnTo>
                <a:close/>
                <a:moveTo>
                  <a:pt x="2679980" y="1787589"/>
                </a:moveTo>
                <a:lnTo>
                  <a:pt x="3042876" y="2357327"/>
                </a:lnTo>
                <a:lnTo>
                  <a:pt x="2802996" y="2357327"/>
                </a:lnTo>
                <a:close/>
                <a:moveTo>
                  <a:pt x="3855657" y="1762811"/>
                </a:moveTo>
                <a:lnTo>
                  <a:pt x="4022958" y="2357327"/>
                </a:lnTo>
                <a:lnTo>
                  <a:pt x="3849682" y="2357327"/>
                </a:lnTo>
                <a:close/>
                <a:moveTo>
                  <a:pt x="5197931" y="1669671"/>
                </a:moveTo>
                <a:cubicBezTo>
                  <a:pt x="5220074" y="1669671"/>
                  <a:pt x="5243096" y="1670725"/>
                  <a:pt x="5266820" y="1670725"/>
                </a:cubicBezTo>
                <a:lnTo>
                  <a:pt x="5320420" y="1872822"/>
                </a:lnTo>
                <a:lnTo>
                  <a:pt x="5342562" y="1959460"/>
                </a:lnTo>
                <a:lnTo>
                  <a:pt x="5389484" y="2133439"/>
                </a:lnTo>
                <a:lnTo>
                  <a:pt x="5287908" y="2133439"/>
                </a:lnTo>
                <a:cubicBezTo>
                  <a:pt x="5270686" y="2133439"/>
                  <a:pt x="5252761" y="2133439"/>
                  <a:pt x="5229388" y="2133439"/>
                </a:cubicBezTo>
                <a:cubicBezTo>
                  <a:pt x="5211639" y="2133439"/>
                  <a:pt x="5195998" y="2131154"/>
                  <a:pt x="5180709" y="2131154"/>
                </a:cubicBezTo>
                <a:lnTo>
                  <a:pt x="5180182" y="2131154"/>
                </a:lnTo>
                <a:cubicBezTo>
                  <a:pt x="4984587" y="2116216"/>
                  <a:pt x="4923958" y="2041528"/>
                  <a:pt x="4875806" y="1894613"/>
                </a:cubicBezTo>
                <a:cubicBezTo>
                  <a:pt x="4847864" y="1809381"/>
                  <a:pt x="4845053" y="1753145"/>
                  <a:pt x="4868601" y="1720634"/>
                </a:cubicBezTo>
                <a:cubicBezTo>
                  <a:pt x="4899531" y="1677403"/>
                  <a:pt x="4984587" y="1669671"/>
                  <a:pt x="5119201" y="1669671"/>
                </a:cubicBezTo>
                <a:close/>
                <a:moveTo>
                  <a:pt x="3505941" y="60980"/>
                </a:moveTo>
                <a:lnTo>
                  <a:pt x="3505941" y="2358205"/>
                </a:lnTo>
                <a:lnTo>
                  <a:pt x="3462358" y="2358205"/>
                </a:lnTo>
                <a:lnTo>
                  <a:pt x="2860461" y="1409229"/>
                </a:lnTo>
                <a:lnTo>
                  <a:pt x="2187918" y="1409229"/>
                </a:lnTo>
                <a:lnTo>
                  <a:pt x="2386676" y="2357327"/>
                </a:lnTo>
                <a:lnTo>
                  <a:pt x="2152947" y="2357327"/>
                </a:lnTo>
                <a:cubicBezTo>
                  <a:pt x="2148184" y="2310300"/>
                  <a:pt x="2139784" y="2263694"/>
                  <a:pt x="2127816" y="2217968"/>
                </a:cubicBezTo>
                <a:cubicBezTo>
                  <a:pt x="2086799" y="2054146"/>
                  <a:pt x="2014853" y="1899656"/>
                  <a:pt x="1915878" y="1762811"/>
                </a:cubicBezTo>
                <a:lnTo>
                  <a:pt x="1914824" y="1433657"/>
                </a:lnTo>
                <a:lnTo>
                  <a:pt x="1915527" y="60980"/>
                </a:lnTo>
                <a:close/>
                <a:moveTo>
                  <a:pt x="5358027" y="60980"/>
                </a:moveTo>
                <a:lnTo>
                  <a:pt x="5358027" y="1406417"/>
                </a:lnTo>
                <a:lnTo>
                  <a:pt x="5041702" y="1406417"/>
                </a:lnTo>
                <a:cubicBezTo>
                  <a:pt x="4851028" y="1406417"/>
                  <a:pt x="4636102" y="1395346"/>
                  <a:pt x="4528903" y="1523633"/>
                </a:cubicBezTo>
                <a:cubicBezTo>
                  <a:pt x="4457554" y="1609920"/>
                  <a:pt x="4441738" y="1724676"/>
                  <a:pt x="4475127" y="1900412"/>
                </a:cubicBezTo>
                <a:cubicBezTo>
                  <a:pt x="4516074" y="2125882"/>
                  <a:pt x="4646822" y="2277718"/>
                  <a:pt x="4861747" y="2357327"/>
                </a:cubicBezTo>
                <a:lnTo>
                  <a:pt x="4439980" y="2357327"/>
                </a:lnTo>
                <a:lnTo>
                  <a:pt x="4167061" y="1406945"/>
                </a:lnTo>
                <a:lnTo>
                  <a:pt x="3769546" y="1406945"/>
                </a:lnTo>
                <a:lnTo>
                  <a:pt x="3769546" y="60980"/>
                </a:lnTo>
                <a:close/>
                <a:moveTo>
                  <a:pt x="7211695" y="60980"/>
                </a:moveTo>
                <a:lnTo>
                  <a:pt x="7211695" y="1409229"/>
                </a:lnTo>
                <a:lnTo>
                  <a:pt x="6829292" y="1409229"/>
                </a:lnTo>
                <a:lnTo>
                  <a:pt x="7033674" y="2088977"/>
                </a:lnTo>
                <a:lnTo>
                  <a:pt x="6402604" y="1410459"/>
                </a:lnTo>
                <a:lnTo>
                  <a:pt x="5884182" y="1410459"/>
                </a:lnTo>
                <a:lnTo>
                  <a:pt x="6691164" y="2235190"/>
                </a:lnTo>
                <a:lnTo>
                  <a:pt x="6632643" y="2358205"/>
                </a:lnTo>
                <a:lnTo>
                  <a:pt x="5884182" y="2358205"/>
                </a:lnTo>
                <a:lnTo>
                  <a:pt x="5875219" y="2331318"/>
                </a:lnTo>
                <a:lnTo>
                  <a:pt x="5647641" y="1573718"/>
                </a:lnTo>
                <a:lnTo>
                  <a:pt x="5622686" y="1491298"/>
                </a:lnTo>
                <a:lnTo>
                  <a:pt x="5622686" y="60980"/>
                </a:lnTo>
                <a:close/>
                <a:moveTo>
                  <a:pt x="1651219" y="60629"/>
                </a:moveTo>
                <a:lnTo>
                  <a:pt x="1651219" y="1501666"/>
                </a:lnTo>
                <a:cubicBezTo>
                  <a:pt x="1412217" y="1345788"/>
                  <a:pt x="1135608" y="1315562"/>
                  <a:pt x="946516" y="1315562"/>
                </a:cubicBezTo>
                <a:cubicBezTo>
                  <a:pt x="680451" y="1315562"/>
                  <a:pt x="475543" y="1372324"/>
                  <a:pt x="373791" y="1512914"/>
                </a:cubicBezTo>
                <a:cubicBezTo>
                  <a:pt x="283814" y="1642783"/>
                  <a:pt x="315271" y="1783899"/>
                  <a:pt x="334250" y="1866671"/>
                </a:cubicBezTo>
                <a:lnTo>
                  <a:pt x="811550" y="1866671"/>
                </a:lnTo>
                <a:cubicBezTo>
                  <a:pt x="794153" y="1689177"/>
                  <a:pt x="921738" y="1640322"/>
                  <a:pt x="1050025" y="1640322"/>
                </a:cubicBezTo>
                <a:cubicBezTo>
                  <a:pt x="1374259" y="1640322"/>
                  <a:pt x="1562296" y="1922555"/>
                  <a:pt x="1632591" y="2208302"/>
                </a:cubicBezTo>
                <a:cubicBezTo>
                  <a:pt x="1640148" y="2241692"/>
                  <a:pt x="1645244" y="2272973"/>
                  <a:pt x="1651219" y="2302848"/>
                </a:cubicBezTo>
                <a:lnTo>
                  <a:pt x="1651219" y="2357327"/>
                </a:lnTo>
                <a:lnTo>
                  <a:pt x="1263369" y="2357327"/>
                </a:lnTo>
                <a:lnTo>
                  <a:pt x="1197292" y="2092316"/>
                </a:lnTo>
                <a:lnTo>
                  <a:pt x="395407" y="2092316"/>
                </a:lnTo>
                <a:lnTo>
                  <a:pt x="460957" y="2357327"/>
                </a:lnTo>
                <a:lnTo>
                  <a:pt x="59750" y="2357327"/>
                </a:lnTo>
                <a:lnTo>
                  <a:pt x="60453" y="60629"/>
                </a:lnTo>
                <a:close/>
                <a:moveTo>
                  <a:pt x="7273027" y="0"/>
                </a:moveTo>
                <a:lnTo>
                  <a:pt x="5561003" y="0"/>
                </a:lnTo>
                <a:lnTo>
                  <a:pt x="5561003" y="1409229"/>
                </a:lnTo>
                <a:lnTo>
                  <a:pt x="5419359" y="1409229"/>
                </a:lnTo>
                <a:lnTo>
                  <a:pt x="5419359" y="0"/>
                </a:lnTo>
                <a:lnTo>
                  <a:pt x="3707511" y="0"/>
                </a:lnTo>
                <a:lnTo>
                  <a:pt x="3707511" y="1406945"/>
                </a:lnTo>
                <a:lnTo>
                  <a:pt x="3565692" y="1406945"/>
                </a:lnTo>
                <a:lnTo>
                  <a:pt x="3565692" y="0"/>
                </a:lnTo>
                <a:lnTo>
                  <a:pt x="1854370" y="0"/>
                </a:lnTo>
                <a:lnTo>
                  <a:pt x="1854370" y="1682499"/>
                </a:lnTo>
                <a:cubicBezTo>
                  <a:pt x="1811087" y="1632379"/>
                  <a:pt x="1763269" y="1586371"/>
                  <a:pt x="1711497" y="1545073"/>
                </a:cubicBezTo>
                <a:lnTo>
                  <a:pt x="1711497" y="0"/>
                </a:lnTo>
                <a:lnTo>
                  <a:pt x="0" y="0"/>
                </a:lnTo>
                <a:lnTo>
                  <a:pt x="0" y="2417428"/>
                </a:lnTo>
                <a:lnTo>
                  <a:pt x="475543" y="2417428"/>
                </a:lnTo>
                <a:lnTo>
                  <a:pt x="619822" y="3001400"/>
                </a:lnTo>
                <a:cubicBezTo>
                  <a:pt x="873568" y="3061502"/>
                  <a:pt x="1133183" y="3093398"/>
                  <a:pt x="1393941" y="3096473"/>
                </a:cubicBezTo>
                <a:cubicBezTo>
                  <a:pt x="1577585" y="3096473"/>
                  <a:pt x="1825198" y="3068004"/>
                  <a:pt x="1986876" y="2919683"/>
                </a:cubicBezTo>
                <a:cubicBezTo>
                  <a:pt x="2119029" y="2797898"/>
                  <a:pt x="2169993" y="2616714"/>
                  <a:pt x="2160503" y="2417428"/>
                </a:cubicBezTo>
                <a:lnTo>
                  <a:pt x="2401438" y="2417428"/>
                </a:lnTo>
                <a:lnTo>
                  <a:pt x="2536755" y="3060623"/>
                </a:lnTo>
                <a:lnTo>
                  <a:pt x="2953426" y="3060623"/>
                </a:lnTo>
                <a:lnTo>
                  <a:pt x="2815824" y="2417428"/>
                </a:lnTo>
                <a:lnTo>
                  <a:pt x="3082592" y="2417428"/>
                </a:lnTo>
                <a:lnTo>
                  <a:pt x="3489949" y="3060623"/>
                </a:lnTo>
                <a:lnTo>
                  <a:pt x="3845113" y="3060623"/>
                </a:lnTo>
                <a:lnTo>
                  <a:pt x="3850209" y="2417428"/>
                </a:lnTo>
                <a:lnTo>
                  <a:pt x="4040707" y="2417428"/>
                </a:lnTo>
                <a:lnTo>
                  <a:pt x="4220134" y="3060623"/>
                </a:lnTo>
                <a:lnTo>
                  <a:pt x="4643483" y="3060623"/>
                </a:lnTo>
                <a:lnTo>
                  <a:pt x="4458081" y="2417428"/>
                </a:lnTo>
                <a:lnTo>
                  <a:pt x="5392647" y="2417428"/>
                </a:lnTo>
                <a:lnTo>
                  <a:pt x="5392647" y="2419186"/>
                </a:lnTo>
                <a:lnTo>
                  <a:pt x="5484909" y="2419186"/>
                </a:lnTo>
                <a:lnTo>
                  <a:pt x="5676813" y="3062381"/>
                </a:lnTo>
                <a:lnTo>
                  <a:pt x="6096647" y="3062381"/>
                </a:lnTo>
                <a:lnTo>
                  <a:pt x="5902107" y="2417428"/>
                </a:lnTo>
                <a:lnTo>
                  <a:pt x="6603471" y="2417428"/>
                </a:lnTo>
                <a:lnTo>
                  <a:pt x="6294175" y="3062381"/>
                </a:lnTo>
                <a:lnTo>
                  <a:pt x="6758119" y="3062381"/>
                </a:lnTo>
                <a:lnTo>
                  <a:pt x="7076729" y="2417428"/>
                </a:lnTo>
                <a:lnTo>
                  <a:pt x="7132262" y="2417428"/>
                </a:lnTo>
                <a:lnTo>
                  <a:pt x="7325572" y="3062381"/>
                </a:lnTo>
                <a:lnTo>
                  <a:pt x="7709732" y="3062381"/>
                </a:lnTo>
                <a:lnTo>
                  <a:pt x="7273027" y="1606054"/>
                </a:lnTo>
                <a:close/>
              </a:path>
            </a:pathLst>
          </a:custGeom>
        </p:spPr>
      </p:pic>
      <p:sp>
        <p:nvSpPr>
          <p:cNvPr id="7" name="Shape 8">
            <a:extLst>
              <a:ext uri="{FF2B5EF4-FFF2-40B4-BE49-F238E27FC236}">
                <a16:creationId xmlns:a16="http://schemas.microsoft.com/office/drawing/2014/main" id="{FB4B4C31-D5DC-413D-ACD8-70061BC10191}"/>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Freeform 19">
            <a:extLst>
              <a:ext uri="{FF2B5EF4-FFF2-40B4-BE49-F238E27FC236}">
                <a16:creationId xmlns:a16="http://schemas.microsoft.com/office/drawing/2014/main" id="{297F94BA-E0EE-4D6A-A572-9F267DD6CE69}"/>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843D1A92-E1A8-44F2-84CE-E33ED1461F0D}"/>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1A7C6D7D-537F-4A3E-B0A0-3B8044951FC8}"/>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4505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0_FINAL SLIDE">
    <p:bg>
      <p:bgPr>
        <a:solidFill>
          <a:srgbClr val="00338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D4965-9C6E-45A9-AEEE-E0C2874F96CA}"/>
              </a:ext>
            </a:extLst>
          </p:cNvPr>
          <p:cNvPicPr>
            <a:picLocks noChangeAspect="1"/>
          </p:cNvPicPr>
          <p:nvPr userDrawn="1"/>
        </p:nvPicPr>
        <p:blipFill rotWithShape="1">
          <a:blip r:embed="rId2"/>
          <a:srcRect l="15110" r="31557"/>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7F23ADA7-3E7F-4804-B221-69FE4E3E7945}"/>
              </a:ext>
            </a:extLst>
          </p:cNvPr>
          <p:cNvPicPr>
            <a:picLocks noChangeAspect="1"/>
          </p:cNvPicPr>
          <p:nvPr userDrawn="1"/>
        </p:nvPicPr>
        <p:blipFill rotWithShape="1">
          <a:blip r:embed="rId3"/>
          <a:srcRect l="39642" t="7155" r="11054" b="43339"/>
          <a:stretch/>
        </p:blipFill>
        <p:spPr>
          <a:xfrm>
            <a:off x="2234912"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7 w 7718489"/>
              <a:gd name="connsiteY33" fmla="*/ 61049 h 3099991"/>
              <a:gd name="connsiteX34" fmla="*/ 2354377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1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5 w 7718489"/>
              <a:gd name="connsiteY53" fmla="*/ 1575506 h 3099991"/>
              <a:gd name="connsiteX54" fmla="*/ 2089417 w 7718489"/>
              <a:gd name="connsiteY54" fmla="*/ 1492992 h 3099991"/>
              <a:gd name="connsiteX55" fmla="*/ 2089417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9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3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7" y="61049"/>
                </a:moveTo>
                <a:lnTo>
                  <a:pt x="2354377"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1" y="1410830"/>
                </a:lnTo>
                <a:lnTo>
                  <a:pt x="676826" y="2091351"/>
                </a:lnTo>
                <a:lnTo>
                  <a:pt x="1308612" y="1412062"/>
                </a:lnTo>
                <a:lnTo>
                  <a:pt x="1827624" y="1412062"/>
                </a:lnTo>
                <a:lnTo>
                  <a:pt x="1019725" y="2237729"/>
                </a:lnTo>
                <a:lnTo>
                  <a:pt x="1078312" y="2360885"/>
                </a:lnTo>
                <a:lnTo>
                  <a:pt x="1827624" y="2360885"/>
                </a:lnTo>
                <a:lnTo>
                  <a:pt x="1836596" y="2333966"/>
                </a:lnTo>
                <a:lnTo>
                  <a:pt x="2064435" y="1575506"/>
                </a:lnTo>
                <a:lnTo>
                  <a:pt x="2089417" y="1492992"/>
                </a:lnTo>
                <a:lnTo>
                  <a:pt x="2089417"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9" y="3065860"/>
                </a:lnTo>
                <a:lnTo>
                  <a:pt x="1614917" y="3065860"/>
                </a:lnTo>
                <a:lnTo>
                  <a:pt x="1809678" y="2420175"/>
                </a:lnTo>
                <a:lnTo>
                  <a:pt x="1107517" y="2420175"/>
                </a:lnTo>
                <a:lnTo>
                  <a:pt x="1417165" y="3065860"/>
                </a:lnTo>
                <a:lnTo>
                  <a:pt x="952694" y="3065860"/>
                </a:lnTo>
                <a:lnTo>
                  <a:pt x="633723" y="2420175"/>
                </a:lnTo>
                <a:lnTo>
                  <a:pt x="578126" y="2420175"/>
                </a:lnTo>
                <a:lnTo>
                  <a:pt x="384596" y="3065860"/>
                </a:lnTo>
                <a:lnTo>
                  <a:pt x="0" y="3065860"/>
                </a:lnTo>
                <a:lnTo>
                  <a:pt x="437201" y="1607879"/>
                </a:lnTo>
                <a:close/>
              </a:path>
            </a:pathLst>
          </a:custGeom>
        </p:spPr>
      </p:pic>
      <p:sp>
        <p:nvSpPr>
          <p:cNvPr id="7" name="Shape 8">
            <a:extLst>
              <a:ext uri="{FF2B5EF4-FFF2-40B4-BE49-F238E27FC236}">
                <a16:creationId xmlns:a16="http://schemas.microsoft.com/office/drawing/2014/main" id="{4CBCC8CD-E01A-4F61-8E09-23B36481DC5C}"/>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9" name="Freeform 19">
            <a:extLst>
              <a:ext uri="{FF2B5EF4-FFF2-40B4-BE49-F238E27FC236}">
                <a16:creationId xmlns:a16="http://schemas.microsoft.com/office/drawing/2014/main" id="{4E889479-F88E-49B0-B6A9-E0CF984888D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3E252D93-E833-4E17-B413-8EC0339BA74E}"/>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1" name="Straight Connector 10">
            <a:extLst>
              <a:ext uri="{FF2B5EF4-FFF2-40B4-BE49-F238E27FC236}">
                <a16:creationId xmlns:a16="http://schemas.microsoft.com/office/drawing/2014/main" id="{579E8285-6E10-4938-8BBA-7C8DC8C95F4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95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9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B8724-6109-47A4-A438-AD136BBBDA58}"/>
              </a:ext>
            </a:extLst>
          </p:cNvPr>
          <p:cNvPicPr>
            <a:picLocks noChangeAspect="1"/>
          </p:cNvPicPr>
          <p:nvPr userDrawn="1"/>
        </p:nvPicPr>
        <p:blipFill rotWithShape="1">
          <a:blip r:embed="rId2"/>
          <a:srcRect t="34232" r="45531" b="3101"/>
          <a:stretch/>
        </p:blipFill>
        <p:spPr>
          <a:xfrm>
            <a:off x="1" y="4689"/>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82F9A0-CBE4-4286-9E2C-A2D2CAD180AB}"/>
              </a:ext>
            </a:extLst>
          </p:cNvPr>
          <p:cNvPicPr>
            <a:picLocks noChangeAspect="1"/>
          </p:cNvPicPr>
          <p:nvPr userDrawn="1"/>
        </p:nvPicPr>
        <p:blipFill rotWithShape="1">
          <a:blip r:embed="rId3"/>
          <a:srcRect l="26828" t="41914" r="17655" b="24642"/>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Tree>
    <p:extLst>
      <p:ext uri="{BB962C8B-B14F-4D97-AF65-F5344CB8AC3E}">
        <p14:creationId xmlns:p14="http://schemas.microsoft.com/office/powerpoint/2010/main" val="6589113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1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ABFCD1-5785-4AFC-8DA5-9971CBE3526F}"/>
              </a:ext>
            </a:extLst>
          </p:cNvPr>
          <p:cNvPicPr>
            <a:picLocks noChangeAspect="1"/>
          </p:cNvPicPr>
          <p:nvPr userDrawn="1"/>
        </p:nvPicPr>
        <p:blipFill rotWithShape="1">
          <a:blip r:embed="rId3"/>
          <a:srcRect t="1946" b="1946"/>
          <a:stretch/>
        </p:blipFill>
        <p:spPr>
          <a:xfrm>
            <a:off x="0" y="-1"/>
            <a:ext cx="12192000" cy="6858001"/>
          </a:xfrm>
          <a:prstGeom prst="rect">
            <a:avLst/>
          </a:prstGeom>
        </p:spPr>
      </p:pic>
      <p:sp>
        <p:nvSpPr>
          <p:cNvPr id="12" name="Rectangle 11">
            <a:extLst>
              <a:ext uri="{FF2B5EF4-FFF2-40B4-BE49-F238E27FC236}">
                <a16:creationId xmlns:a16="http://schemas.microsoft.com/office/drawing/2014/main" id="{3C1D1989-8373-4A6D-9533-37075802AD89}"/>
              </a:ext>
            </a:extLst>
          </p:cNvPr>
          <p:cNvSpPr/>
          <p:nvPr userDrawn="1"/>
        </p:nvSpPr>
        <p:spPr>
          <a:xfrm>
            <a:off x="0" y="-1"/>
            <a:ext cx="6362689" cy="6858001"/>
          </a:xfrm>
          <a:prstGeom prst="rect">
            <a:avLst/>
          </a:prstGeom>
          <a:gradFill>
            <a:gsLst>
              <a:gs pos="0">
                <a:srgbClr val="7213EA">
                  <a:alpha val="43000"/>
                </a:srgbClr>
              </a:gs>
              <a:gs pos="100000">
                <a:srgbClr val="1F4AE3">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7" name="TextBox 6">
            <a:extLst>
              <a:ext uri="{FF2B5EF4-FFF2-40B4-BE49-F238E27FC236}">
                <a16:creationId xmlns:a16="http://schemas.microsoft.com/office/drawing/2014/main" id="{9465B88E-59B6-4300-A6A5-FE6907AB6F32}"/>
              </a:ext>
              <a:ext uri="{C183D7F6-B498-43B3-948B-1728B52AA6E4}">
                <adec:decorative xmlns:adec="http://schemas.microsoft.com/office/drawing/2017/decorative" val="1"/>
              </a:ext>
            </a:extLst>
          </p:cNvPr>
          <p:cNvSpPr txBox="1"/>
          <p:nvPr userDrawn="1">
            <p:custDataLst>
              <p:tags r:id="rId1"/>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endParaRPr lang="en-GB" sz="600" b="0" kern="1200" noProof="0" dirty="0">
              <a:solidFill>
                <a:schemeClr val="bg1">
                  <a:lumMod val="65000"/>
                </a:schemeClr>
              </a:solidFill>
              <a:latin typeface="+mn-lt"/>
              <a:ea typeface="+mn-ea"/>
              <a:cs typeface="+mn-cs"/>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Graphic 6">
            <a:extLst>
              <a:ext uri="{FF2B5EF4-FFF2-40B4-BE49-F238E27FC236}">
                <a16:creationId xmlns:a16="http://schemas.microsoft.com/office/drawing/2014/main" id="{ED1A19EE-224F-4C0C-A670-C9BBCD8540D6}"/>
              </a:ext>
            </a:extLst>
          </p:cNvPr>
          <p:cNvSpPr/>
          <p:nvPr userDrawn="1"/>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CEAE7"/>
          </a:solidFill>
          <a:ln w="17575" cap="flat">
            <a:noFill/>
            <a:prstDash val="solid"/>
            <a:miter/>
          </a:ln>
        </p:spPr>
        <p:txBody>
          <a:bodyPr rtlCol="0" anchor="ctr"/>
          <a:lstStyle/>
          <a:p>
            <a:endParaRPr lang="en-GB"/>
          </a:p>
        </p:txBody>
      </p:sp>
    </p:spTree>
    <p:extLst>
      <p:ext uri="{BB962C8B-B14F-4D97-AF65-F5344CB8AC3E}">
        <p14:creationId xmlns:p14="http://schemas.microsoft.com/office/powerpoint/2010/main" val="4028695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6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bg1"/>
          </a:solidFill>
          <a:ln w="17575" cap="flat">
            <a:noFill/>
            <a:prstDash val="solid"/>
            <a:miter/>
          </a:ln>
        </p:spPr>
        <p:txBody>
          <a:bodyPr rtlCol="0" anchor="ctr"/>
          <a:lstStyle/>
          <a:p>
            <a:endParaRPr lang="en-GB"/>
          </a:p>
        </p:txBody>
      </p:sp>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8431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7_FINAL SLIDE">
    <p:bg>
      <p:bgPr>
        <a:gradFill>
          <a:gsLst>
            <a:gs pos="0">
              <a:srgbClr val="7213EA"/>
            </a:gs>
            <a:gs pos="100000">
              <a:srgbClr val="1F4AE3"/>
            </a:gs>
          </a:gsLst>
          <a:lin ang="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5C4F2-66B1-4798-82AE-D4F04D677D09}"/>
              </a:ext>
            </a:extLst>
          </p:cNvPr>
          <p:cNvPicPr>
            <a:picLocks noChangeAspect="1"/>
          </p:cNvPicPr>
          <p:nvPr userDrawn="1"/>
        </p:nvPicPr>
        <p:blipFill rotWithShape="1">
          <a:blip r:embed="rId2"/>
          <a:srcRect t="2612" b="11877"/>
          <a:stretch/>
        </p:blipFill>
        <p:spPr>
          <a:xfrm>
            <a:off x="0" y="0"/>
            <a:ext cx="12192000" cy="6858000"/>
          </a:xfrm>
          <a:prstGeom prst="rect">
            <a:avLst/>
          </a:prstGeom>
        </p:spPr>
      </p:pic>
      <p:sp>
        <p:nvSpPr>
          <p:cNvPr id="6" name="Shape 8">
            <a:extLst>
              <a:ext uri="{FF2B5EF4-FFF2-40B4-BE49-F238E27FC236}">
                <a16:creationId xmlns:a16="http://schemas.microsoft.com/office/drawing/2014/main" id="{10DA7EC7-B966-4F26-A629-BC231114FE9A}"/>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8" name="Freeform 19">
            <a:extLst>
              <a:ext uri="{FF2B5EF4-FFF2-40B4-BE49-F238E27FC236}">
                <a16:creationId xmlns:a16="http://schemas.microsoft.com/office/drawing/2014/main" id="{173A96F6-37E6-4BFF-B84F-D4B64D629A0C}"/>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TextBox 8">
            <a:extLst>
              <a:ext uri="{FF2B5EF4-FFF2-40B4-BE49-F238E27FC236}">
                <a16:creationId xmlns:a16="http://schemas.microsoft.com/office/drawing/2014/main" id="{B440353C-5FA5-4860-9949-2793CD666F3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0" name="Straight Connector 9">
            <a:extLst>
              <a:ext uri="{FF2B5EF4-FFF2-40B4-BE49-F238E27FC236}">
                <a16:creationId xmlns:a16="http://schemas.microsoft.com/office/drawing/2014/main" id="{4336DF39-CB75-4B94-99A7-6AC992AC2597}"/>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294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8_FINAL SLIDE">
    <p:bg>
      <p:bgPr>
        <a:gradFill>
          <a:gsLst>
            <a:gs pos="0">
              <a:srgbClr val="00B8F5"/>
            </a:gs>
            <a:gs pos="100000">
              <a:srgbClr val="ACEAFF"/>
            </a:gs>
          </a:gsLst>
          <a:lin ang="0" scaled="0"/>
        </a:gradFill>
        <a:effectLst/>
      </p:bgPr>
    </p:bg>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248485D9-C9C0-4687-AA25-7A69FB015CB9}"/>
              </a:ext>
            </a:extLst>
          </p:cNvPr>
          <p:cNvSpPr/>
          <p:nvPr/>
        </p:nvSpPr>
        <p:spPr>
          <a:xfrm>
            <a:off x="2234933" y="1882443"/>
            <a:ext cx="7718488" cy="309999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chemeClr val="accent2"/>
          </a:solidFill>
          <a:ln w="17575" cap="flat">
            <a:noFill/>
            <a:prstDash val="solid"/>
            <a:miter/>
          </a:ln>
        </p:spPr>
        <p:txBody>
          <a:bodyPr rtlCol="0" anchor="ctr"/>
          <a:lstStyle/>
          <a:p>
            <a:endParaRPr lang="en-GB"/>
          </a:p>
        </p:txBody>
      </p:sp>
      <p:sp>
        <p:nvSpPr>
          <p:cNvPr id="11" name="Shape 8">
            <a:extLst>
              <a:ext uri="{FF2B5EF4-FFF2-40B4-BE49-F238E27FC236}">
                <a16:creationId xmlns:a16="http://schemas.microsoft.com/office/drawing/2014/main" id="{4FB16981-6B82-4675-8BD2-16F7F9ECDD5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dirty="0">
              <a:solidFill>
                <a:schemeClr val="bg1"/>
              </a:solidFill>
              <a:latin typeface="+mn-lt"/>
              <a:ea typeface="Arial"/>
              <a:cs typeface="Arial" panose="020B0604020202020204" pitchFamily="34" charset="0"/>
            </a:endParaRPr>
          </a:p>
        </p:txBody>
      </p:sp>
      <p:sp>
        <p:nvSpPr>
          <p:cNvPr id="13" name="Freeform 19">
            <a:extLst>
              <a:ext uri="{FF2B5EF4-FFF2-40B4-BE49-F238E27FC236}">
                <a16:creationId xmlns:a16="http://schemas.microsoft.com/office/drawing/2014/main" id="{5D4B1157-B5C0-4AD9-BA1D-B6C821264097}"/>
              </a:ex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TextBox 13">
            <a:extLst>
              <a:ext uri="{FF2B5EF4-FFF2-40B4-BE49-F238E27FC236}">
                <a16:creationId xmlns:a16="http://schemas.microsoft.com/office/drawing/2014/main" id="{B18B8CBB-ED87-4C39-9AC3-A1B4F02BEE8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5" name="Straight Connector 14">
            <a:extLst>
              <a:ext uri="{FF2B5EF4-FFF2-40B4-BE49-F238E27FC236}">
                <a16:creationId xmlns:a16="http://schemas.microsoft.com/office/drawing/2014/main" id="{7D1DF9C6-DFC5-4AB2-833E-C58C8F901A0B}"/>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6166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63" Type="http://schemas.openxmlformats.org/officeDocument/2006/relationships/slideLayout" Target="../slideLayouts/slideLayout9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slideLayout" Target="../slideLayouts/slideLayout97.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theme" Target="../theme/theme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slideLayout" Target="../slideLayouts/slideLayout9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dirty="0">
              <a:solidFill>
                <a:schemeClr val="accent2"/>
              </a:solidFill>
              <a:latin typeface="+mn-lt"/>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38"/>
            </p:custDataLst>
          </p:nvPr>
        </p:nvSpPr>
        <p:spPr>
          <a:xfrm>
            <a:off x="8967794" y="6295536"/>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lumMod val="65000"/>
                  </a:schemeClr>
                </a:solidFill>
                <a:latin typeface="+mn-lt"/>
                <a:ea typeface="+mn-ea"/>
                <a:cs typeface="+mn-cs"/>
              </a:rPr>
              <a:t>Document Classification: KPMG Public</a:t>
            </a:r>
            <a:endParaRPr lang="en-GB" sz="600" b="0" kern="1200" noProof="0" dirty="0">
              <a:solidFill>
                <a:schemeClr val="bg1">
                  <a:lumMod val="65000"/>
                </a:schemeClr>
              </a:solidFill>
              <a:latin typeface="+mn-lt"/>
              <a:ea typeface="+mn-ea"/>
              <a:cs typeface="+mn-cs"/>
            </a:endParaRP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1"/>
              </a:ext>
            </a:extLst>
          </p:cNvPr>
          <p:cNvSpPr txBox="1"/>
          <p:nvPr userDrawn="1">
            <p:custDataLst>
              <p:tags r:id="rId39"/>
            </p:custDataLst>
          </p:nvPr>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2023 KPMG, an Irish partnership and a member firm of the KPMG global organisation of independent member firms affiliated with KPMG International Limited, a private English company limited by guarantee. All rights reserved.</a:t>
            </a:r>
            <a:endParaRPr lang="en-US" sz="600" kern="1200" noProof="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03" r:id="rId1"/>
    <p:sldLayoutId id="2147483783" r:id="rId2"/>
    <p:sldLayoutId id="2147483749" r:id="rId3"/>
    <p:sldLayoutId id="2147483750" r:id="rId4"/>
    <p:sldLayoutId id="2147483767" r:id="rId5"/>
    <p:sldLayoutId id="2147483768" r:id="rId6"/>
    <p:sldLayoutId id="2147483765" r:id="rId7"/>
    <p:sldLayoutId id="2147483766" r:id="rId8"/>
    <p:sldLayoutId id="2147483666" r:id="rId9"/>
    <p:sldLayoutId id="2147483712" r:id="rId10"/>
    <p:sldLayoutId id="2147483664" r:id="rId11"/>
    <p:sldLayoutId id="2147483769" r:id="rId12"/>
    <p:sldLayoutId id="2147483770" r:id="rId13"/>
    <p:sldLayoutId id="2147483714" r:id="rId14"/>
    <p:sldLayoutId id="2147483689" r:id="rId15"/>
    <p:sldLayoutId id="2147483716" r:id="rId16"/>
    <p:sldLayoutId id="2147483690" r:id="rId17"/>
    <p:sldLayoutId id="2147483692" r:id="rId18"/>
    <p:sldLayoutId id="2147483691" r:id="rId19"/>
    <p:sldLayoutId id="2147483693" r:id="rId20"/>
    <p:sldLayoutId id="2147483701" r:id="rId21"/>
    <p:sldLayoutId id="2147483771" r:id="rId22"/>
    <p:sldLayoutId id="2147483752" r:id="rId23"/>
    <p:sldLayoutId id="2147483697" r:id="rId24"/>
    <p:sldLayoutId id="2147483772" r:id="rId25"/>
    <p:sldLayoutId id="2147483754" r:id="rId26"/>
    <p:sldLayoutId id="2147483699" r:id="rId27"/>
    <p:sldLayoutId id="2147483700" r:id="rId28"/>
    <p:sldLayoutId id="2147483722" r:id="rId29"/>
    <p:sldLayoutId id="2147483682" r:id="rId30"/>
    <p:sldLayoutId id="2147483745" r:id="rId31"/>
    <p:sldLayoutId id="2147483746" r:id="rId32"/>
    <p:sldLayoutId id="2147483667" r:id="rId33"/>
    <p:sldLayoutId id="2147483748" r:id="rId34"/>
    <p:sldLayoutId id="2147483773" r:id="rId35"/>
    <p:sldLayoutId id="2147483850" r:id="rId36"/>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userDrawn="1">
          <p15:clr>
            <a:srgbClr val="F26B43"/>
          </p15:clr>
        </p15:guide>
        <p15:guide id="2" pos="627" userDrawn="1">
          <p15:clr>
            <a:srgbClr val="F26B43"/>
          </p15:clr>
        </p15:guide>
        <p15:guide id="3" pos="7055" userDrawn="1">
          <p15:clr>
            <a:srgbClr val="F26B43"/>
          </p15:clr>
        </p15:guide>
        <p15:guide id="4" orient="horz" pos="838" userDrawn="1">
          <p15:clr>
            <a:srgbClr val="F26B43"/>
          </p15:clr>
        </p15:guide>
        <p15:guide id="5" orient="horz" pos="612" userDrawn="1">
          <p15:clr>
            <a:srgbClr val="F26B43"/>
          </p15:clr>
        </p15:guide>
        <p15:guide id="6" orient="horz" pos="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400" y="431800"/>
            <a:ext cx="10195200" cy="533400"/>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1003201" y="1330126"/>
            <a:ext cx="10194470" cy="454679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Shape 8"/>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dirty="0">
              <a:solidFill>
                <a:schemeClr val="accent2"/>
              </a:solidFill>
              <a:latin typeface="+mn-lt"/>
              <a:ea typeface="Arial"/>
              <a:cs typeface="Arial" panose="020B0604020202020204" pitchFamily="34" charset="0"/>
            </a:endParaRPr>
          </a:p>
        </p:txBody>
      </p:sp>
      <p:sp>
        <p:nvSpPr>
          <p:cNvPr id="26" name="Freeform 19">
            <a:extLst>
              <a:ext uri="{C183D7F6-B498-43B3-948B-1728B52AA6E4}">
                <adec:decorative xmlns:adec="http://schemas.microsoft.com/office/drawing/2017/decorative" val="1"/>
              </a:ext>
            </a:extLst>
          </p:cNvPr>
          <p:cNvSpPr>
            <a:spLocks noEditPoints="1"/>
          </p:cNvSpPr>
          <p:nvPr userDrawn="1"/>
        </p:nvSpPr>
        <p:spPr bwMode="auto">
          <a:xfrm>
            <a:off x="1003201" y="6266997"/>
            <a:ext cx="484029" cy="196893"/>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TextBox 7">
            <a:extLst>
              <a:ext uri="{C183D7F6-B498-43B3-948B-1728B52AA6E4}">
                <adec:decorative xmlns:adec="http://schemas.microsoft.com/office/drawing/2017/decorative" val="1"/>
              </a:ext>
            </a:extLst>
          </p:cNvPr>
          <p:cNvSpPr txBox="1"/>
          <p:nvPr userDrawn="1"/>
        </p:nvSpPr>
        <p:spPr>
          <a:xfrm>
            <a:off x="1885685" y="6266997"/>
            <a:ext cx="396647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600" kern="1200" noProof="0" dirty="0">
                <a:solidFill>
                  <a:schemeClr val="bg1">
                    <a:lumMod val="65000"/>
                  </a:schemeClr>
                </a:solidFill>
                <a:latin typeface="+mn-lt"/>
                <a:ea typeface="+mn-ea"/>
                <a:cs typeface="+mn-cs"/>
              </a:rPr>
              <a:t>© 2022 KPMG, an Irish partnership and a member firm of the KPMG global organization of independent member firms affiliated with KPMG International Limited, a private English company limited by guarantee. All rights reserved.</a:t>
            </a: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266997"/>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46940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 id="2147483848" r:id="rId62"/>
    <p:sldLayoutId id="2147483849" r:id="rId63"/>
  </p:sldLayoutIdLst>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5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5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orient="horz" pos="37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spo-global.kpmg.com/sites/IE-OI-BUS-Winning-Business/SitePages/your-document-self-service-templates.aspx"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hyperlink" Target="https://kpmgoneuk-my.sharepoint.com/personal/mike_poole_kpmg_co_uk/Documents/Desktop/Templates%20for%20ESG/KPMG%20ESG%20A4%20portrait%20template%20(RGB).pptx?web=1" TargetMode="External"/><Relationship Id="rId2" Type="http://schemas.openxmlformats.org/officeDocument/2006/relationships/slideLayout" Target="../slideLayouts/slideLayout3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51D98-712B-473B-BDEC-2F7E30A845A1}"/>
              </a:ext>
            </a:extLst>
          </p:cNvPr>
          <p:cNvSpPr>
            <a:spLocks noGrp="1"/>
          </p:cNvSpPr>
          <p:nvPr>
            <p:ph type="title"/>
          </p:nvPr>
        </p:nvSpPr>
        <p:spPr/>
        <p:txBody>
          <a:bodyPr/>
          <a:lstStyle/>
          <a:p>
            <a:r>
              <a:rPr lang="en-GB" noProof="0" dirty="0"/>
              <a:t>Wide screen</a:t>
            </a:r>
            <a:br>
              <a:rPr lang="en-GB" noProof="0" dirty="0"/>
            </a:br>
            <a:r>
              <a:rPr lang="en-GB" noProof="0" dirty="0"/>
              <a:t>template</a:t>
            </a:r>
            <a:endParaRPr lang="en-GB" dirty="0"/>
          </a:p>
        </p:txBody>
      </p:sp>
      <p:sp>
        <p:nvSpPr>
          <p:cNvPr id="5" name="Subtitle 4"/>
          <p:cNvSpPr>
            <a:spLocks noGrp="1"/>
          </p:cNvSpPr>
          <p:nvPr>
            <p:ph type="body" sz="quarter" idx="11"/>
          </p:nvPr>
        </p:nvSpPr>
        <p:spPr>
          <a:xfrm>
            <a:off x="3672180" y="4722968"/>
            <a:ext cx="7260639" cy="810000"/>
          </a:xfrm>
          <a:ln>
            <a:noFill/>
          </a:ln>
        </p:spPr>
        <p:txBody>
          <a:bodyPr/>
          <a:lstStyle/>
          <a:p>
            <a:r>
              <a:rPr lang="en-GB" noProof="0" dirty="0"/>
              <a:t>Subtitle goes here</a:t>
            </a:r>
          </a:p>
          <a:p>
            <a:pPr lvl="1"/>
            <a:r>
              <a:rPr lang="en-GB" noProof="0" dirty="0"/>
              <a:t>—</a:t>
            </a:r>
          </a:p>
          <a:p>
            <a:pPr lvl="1"/>
            <a:r>
              <a:rPr lang="en-GB" dirty="0"/>
              <a:t>Date</a:t>
            </a:r>
            <a:endParaRPr lang="en-GB" noProof="0" dirty="0"/>
          </a:p>
        </p:txBody>
      </p:sp>
      <p:sp>
        <p:nvSpPr>
          <p:cNvPr id="6" name="Rectangle 5">
            <a:extLst>
              <a:ext uri="{FF2B5EF4-FFF2-40B4-BE49-F238E27FC236}">
                <a16:creationId xmlns:a16="http://schemas.microsoft.com/office/drawing/2014/main" id="{7D256A96-3247-4BA4-A5B8-DE9063F18AE8}"/>
              </a:ext>
            </a:extLst>
          </p:cNvPr>
          <p:cNvSpPr/>
          <p:nvPr/>
        </p:nvSpPr>
        <p:spPr>
          <a:xfrm>
            <a:off x="7020081" y="1735927"/>
            <a:ext cx="2638269" cy="2987041"/>
          </a:xfrm>
          <a:prstGeom prst="rect">
            <a:avLst/>
          </a:prstGeom>
          <a:solidFill>
            <a:srgbClr val="AB0D8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IE" dirty="0">
                <a:solidFill>
                  <a:schemeClr val="bg1"/>
                </a:solidFill>
              </a:rPr>
              <a:t>Insert photo cover from KPMG Tab “Title slides”</a:t>
            </a:r>
          </a:p>
          <a:p>
            <a:pPr algn="ctr"/>
            <a:endParaRPr lang="en-IE" dirty="0">
              <a:solidFill>
                <a:schemeClr val="bg1"/>
              </a:solidFill>
            </a:endParaRPr>
          </a:p>
          <a:p>
            <a:pPr algn="ctr"/>
            <a:r>
              <a:rPr lang="en-IE" dirty="0">
                <a:hlinkClick r:id="rId2"/>
              </a:rPr>
              <a:t>Right click and select Open Link to access further PowerPoint resources and templates</a:t>
            </a:r>
            <a:endParaRPr lang="en-IE" dirty="0"/>
          </a:p>
          <a:p>
            <a:pPr algn="ctr"/>
            <a:endParaRPr lang="en-IE" dirty="0">
              <a:solidFill>
                <a:schemeClr val="bg1"/>
              </a:solidFill>
            </a:endParaRPr>
          </a:p>
          <a:p>
            <a:pPr algn="ctr"/>
            <a:r>
              <a:rPr lang="en-IE" dirty="0">
                <a:solidFill>
                  <a:schemeClr val="bg1"/>
                </a:solidFill>
              </a:rPr>
              <a:t>Delete this box when completed.</a:t>
            </a:r>
          </a:p>
        </p:txBody>
      </p:sp>
      <p:pic>
        <p:nvPicPr>
          <p:cNvPr id="3" name="Picture 2">
            <a:extLst>
              <a:ext uri="{FF2B5EF4-FFF2-40B4-BE49-F238E27FC236}">
                <a16:creationId xmlns:a16="http://schemas.microsoft.com/office/drawing/2014/main" id="{B27AB7F3-8CD0-EF07-07E3-B7140F23B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00" y="-185739"/>
            <a:ext cx="12652743" cy="8662604"/>
          </a:xfrm>
          <a:prstGeom prst="rect">
            <a:avLst/>
          </a:prstGeom>
        </p:spPr>
      </p:pic>
      <p:sp>
        <p:nvSpPr>
          <p:cNvPr id="8" name="Rectangle 7">
            <a:extLst>
              <a:ext uri="{FF2B5EF4-FFF2-40B4-BE49-F238E27FC236}">
                <a16:creationId xmlns:a16="http://schemas.microsoft.com/office/drawing/2014/main" id="{4FAACA7B-E43B-407A-9F5C-0609A3E57BAF}"/>
              </a:ext>
            </a:extLst>
          </p:cNvPr>
          <p:cNvSpPr/>
          <p:nvPr/>
        </p:nvSpPr>
        <p:spPr>
          <a:xfrm>
            <a:off x="-124300" y="-185738"/>
            <a:ext cx="12652744" cy="7229475"/>
          </a:xfrm>
          <a:prstGeom prst="rect">
            <a:avLst/>
          </a:prstGeom>
          <a:solidFill>
            <a:srgbClr val="510DBC">
              <a:alpha val="37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9" name="Title 2">
            <a:extLst>
              <a:ext uri="{FF2B5EF4-FFF2-40B4-BE49-F238E27FC236}">
                <a16:creationId xmlns:a16="http://schemas.microsoft.com/office/drawing/2014/main" id="{CA424DAC-49ED-40EE-9D76-B9DC7945AED6}"/>
              </a:ext>
            </a:extLst>
          </p:cNvPr>
          <p:cNvSpPr txBox="1">
            <a:spLocks/>
          </p:cNvSpPr>
          <p:nvPr/>
        </p:nvSpPr>
        <p:spPr>
          <a:xfrm>
            <a:off x="2862620" y="1325032"/>
            <a:ext cx="6795729" cy="2903488"/>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GB" sz="6600" kern="1200" baseline="0" dirty="0">
                <a:solidFill>
                  <a:schemeClr val="bg1"/>
                </a:solidFill>
                <a:latin typeface="+mj-lt"/>
                <a:ea typeface="+mj-ea"/>
                <a:cs typeface="+mj-cs"/>
              </a:defRPr>
            </a:lvl1pPr>
          </a:lstStyle>
          <a:p>
            <a:r>
              <a:rPr lang="en-IE" sz="13800" dirty="0"/>
              <a:t>South Dublin </a:t>
            </a:r>
          </a:p>
          <a:p>
            <a:r>
              <a:rPr lang="en-IE" sz="13800" dirty="0"/>
              <a:t>LECP</a:t>
            </a:r>
          </a:p>
          <a:p>
            <a:r>
              <a:rPr lang="en-IE" sz="11500" dirty="0"/>
              <a:t>Workshop </a:t>
            </a:r>
          </a:p>
        </p:txBody>
      </p:sp>
      <p:sp>
        <p:nvSpPr>
          <p:cNvPr id="12" name="Subtitle 4">
            <a:extLst>
              <a:ext uri="{FF2B5EF4-FFF2-40B4-BE49-F238E27FC236}">
                <a16:creationId xmlns:a16="http://schemas.microsoft.com/office/drawing/2014/main" id="{8382FF48-E036-400D-B47E-542D2A4DF127}"/>
              </a:ext>
            </a:extLst>
          </p:cNvPr>
          <p:cNvSpPr txBox="1">
            <a:spLocks/>
          </p:cNvSpPr>
          <p:nvPr/>
        </p:nvSpPr>
        <p:spPr>
          <a:xfrm>
            <a:off x="9947655" y="5533749"/>
            <a:ext cx="3229510" cy="810000"/>
          </a:xfrm>
          <a:prstGeom prst="rect">
            <a:avLst/>
          </a:prstGeom>
          <a:ln>
            <a:noFill/>
          </a:ln>
        </p:spPr>
        <p:txBody>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lvl="1"/>
            <a:r>
              <a:rPr lang="en-GB" dirty="0">
                <a:solidFill>
                  <a:schemeClr val="bg1"/>
                </a:solidFill>
              </a:rPr>
              <a:t>November 2023</a:t>
            </a:r>
          </a:p>
        </p:txBody>
      </p:sp>
      <p:pic>
        <p:nvPicPr>
          <p:cNvPr id="1026" name="Picture 2" descr="South Dublin County Council | Logopedia | Fandom">
            <a:extLst>
              <a:ext uri="{FF2B5EF4-FFF2-40B4-BE49-F238E27FC236}">
                <a16:creationId xmlns:a16="http://schemas.microsoft.com/office/drawing/2014/main" id="{C87DABD8-4B16-BECF-612A-3BD2A96CA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8349" y="337670"/>
            <a:ext cx="2389398" cy="90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7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High Level Goals</a:t>
            </a:r>
            <a:br>
              <a:rPr lang="en-GB" dirty="0"/>
            </a:br>
            <a:br>
              <a:rPr lang="en-GB" dirty="0"/>
            </a:br>
            <a:endParaRPr lang="en-GB" sz="2400" dirty="0"/>
          </a:p>
        </p:txBody>
      </p:sp>
      <p:sp>
        <p:nvSpPr>
          <p:cNvPr id="9" name="Text Placeholder 8">
            <a:extLst>
              <a:ext uri="{FF2B5EF4-FFF2-40B4-BE49-F238E27FC236}">
                <a16:creationId xmlns:a16="http://schemas.microsoft.com/office/drawing/2014/main" id="{7B233DEF-7DC0-4763-B674-7810CC6F3163}"/>
              </a:ext>
            </a:extLst>
          </p:cNvPr>
          <p:cNvSpPr>
            <a:spLocks noGrp="1"/>
          </p:cNvSpPr>
          <p:nvPr>
            <p:ph type="body" sz="quarter" idx="12"/>
          </p:nvPr>
        </p:nvSpPr>
        <p:spPr/>
        <p:txBody>
          <a:bodyPr/>
          <a:lstStyle/>
          <a:p>
            <a:r>
              <a:rPr lang="en-GB" dirty="0"/>
              <a:t>03</a:t>
            </a:r>
          </a:p>
        </p:txBody>
      </p:sp>
    </p:spTree>
    <p:extLst>
      <p:ext uri="{BB962C8B-B14F-4D97-AF65-F5344CB8AC3E}">
        <p14:creationId xmlns:p14="http://schemas.microsoft.com/office/powerpoint/2010/main" val="256277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C855-B5E5-D0E6-AB6E-10BDA0875C55}"/>
              </a:ext>
            </a:extLst>
          </p:cNvPr>
          <p:cNvSpPr>
            <a:spLocks noGrp="1"/>
          </p:cNvSpPr>
          <p:nvPr>
            <p:ph type="title"/>
          </p:nvPr>
        </p:nvSpPr>
        <p:spPr/>
        <p:txBody>
          <a:bodyPr>
            <a:normAutofit fontScale="90000"/>
          </a:bodyPr>
          <a:lstStyle/>
          <a:p>
            <a:pPr algn="ctr"/>
            <a:r>
              <a:rPr lang="en-IE" sz="2800" b="1" dirty="0"/>
              <a:t>South Dublin County Council </a:t>
            </a:r>
            <a:br>
              <a:rPr lang="en-IE" sz="2800" b="1" dirty="0"/>
            </a:br>
            <a:r>
              <a:rPr lang="en-IE" sz="2800" b="1" dirty="0"/>
              <a:t>High-Level Goals</a:t>
            </a:r>
          </a:p>
        </p:txBody>
      </p:sp>
      <p:pic>
        <p:nvPicPr>
          <p:cNvPr id="6" name="Picture 5">
            <a:extLst>
              <a:ext uri="{FF2B5EF4-FFF2-40B4-BE49-F238E27FC236}">
                <a16:creationId xmlns:a16="http://schemas.microsoft.com/office/drawing/2014/main" id="{127BBE2B-DE5E-39C3-7149-9E264D74ECE8}"/>
              </a:ext>
            </a:extLst>
          </p:cNvPr>
          <p:cNvPicPr>
            <a:picLocks noChangeAspect="1"/>
          </p:cNvPicPr>
          <p:nvPr/>
        </p:nvPicPr>
        <p:blipFill>
          <a:blip r:embed="rId2"/>
          <a:stretch>
            <a:fillRect/>
          </a:stretch>
        </p:blipFill>
        <p:spPr>
          <a:xfrm>
            <a:off x="9710057" y="156677"/>
            <a:ext cx="1889760" cy="1207849"/>
          </a:xfrm>
          <a:prstGeom prst="rect">
            <a:avLst/>
          </a:prstGeom>
        </p:spPr>
      </p:pic>
      <p:pic>
        <p:nvPicPr>
          <p:cNvPr id="7" name="Picture 6">
            <a:extLst>
              <a:ext uri="{FF2B5EF4-FFF2-40B4-BE49-F238E27FC236}">
                <a16:creationId xmlns:a16="http://schemas.microsoft.com/office/drawing/2014/main" id="{33A0F6B3-9E41-2C91-DA2F-4AEE60901164}"/>
              </a:ext>
            </a:extLst>
          </p:cNvPr>
          <p:cNvPicPr>
            <a:picLocks noChangeAspect="1"/>
          </p:cNvPicPr>
          <p:nvPr/>
        </p:nvPicPr>
        <p:blipFill>
          <a:blip r:embed="rId3"/>
          <a:stretch>
            <a:fillRect/>
          </a:stretch>
        </p:blipFill>
        <p:spPr>
          <a:xfrm>
            <a:off x="742949" y="266700"/>
            <a:ext cx="1447801" cy="997099"/>
          </a:xfrm>
          <a:prstGeom prst="rect">
            <a:avLst/>
          </a:prstGeom>
        </p:spPr>
      </p:pic>
      <p:graphicFrame>
        <p:nvGraphicFramePr>
          <p:cNvPr id="10" name="Content Placeholder 9">
            <a:extLst>
              <a:ext uri="{FF2B5EF4-FFF2-40B4-BE49-F238E27FC236}">
                <a16:creationId xmlns:a16="http://schemas.microsoft.com/office/drawing/2014/main" id="{B3800ED2-DBBC-6F07-87BE-8E5AEBDE10A8}"/>
              </a:ext>
            </a:extLst>
          </p:cNvPr>
          <p:cNvGraphicFramePr>
            <a:graphicFrameLocks noGrp="1"/>
          </p:cNvGraphicFramePr>
          <p:nvPr>
            <p:ph idx="1"/>
          </p:nvPr>
        </p:nvGraphicFramePr>
        <p:xfrm>
          <a:off x="853439" y="1672045"/>
          <a:ext cx="10493828" cy="4310742"/>
        </p:xfrm>
        <a:graphic>
          <a:graphicData uri="http://schemas.openxmlformats.org/drawingml/2006/table">
            <a:tbl>
              <a:tblPr firstRow="1" firstCol="1" bandRow="1"/>
              <a:tblGrid>
                <a:gridCol w="2623457">
                  <a:extLst>
                    <a:ext uri="{9D8B030D-6E8A-4147-A177-3AD203B41FA5}">
                      <a16:colId xmlns:a16="http://schemas.microsoft.com/office/drawing/2014/main" val="4281233557"/>
                    </a:ext>
                  </a:extLst>
                </a:gridCol>
                <a:gridCol w="2623457">
                  <a:extLst>
                    <a:ext uri="{9D8B030D-6E8A-4147-A177-3AD203B41FA5}">
                      <a16:colId xmlns:a16="http://schemas.microsoft.com/office/drawing/2014/main" val="3773276284"/>
                    </a:ext>
                  </a:extLst>
                </a:gridCol>
                <a:gridCol w="2623457">
                  <a:extLst>
                    <a:ext uri="{9D8B030D-6E8A-4147-A177-3AD203B41FA5}">
                      <a16:colId xmlns:a16="http://schemas.microsoft.com/office/drawing/2014/main" val="3327171972"/>
                    </a:ext>
                  </a:extLst>
                </a:gridCol>
                <a:gridCol w="2623457">
                  <a:extLst>
                    <a:ext uri="{9D8B030D-6E8A-4147-A177-3AD203B41FA5}">
                      <a16:colId xmlns:a16="http://schemas.microsoft.com/office/drawing/2014/main" val="2081418319"/>
                    </a:ext>
                  </a:extLst>
                </a:gridCol>
              </a:tblGrid>
              <a:tr h="198702">
                <a:tc>
                  <a:txBody>
                    <a:bodyPr/>
                    <a:lstStyle/>
                    <a:p>
                      <a:pPr>
                        <a:lnSpc>
                          <a:spcPct val="107000"/>
                        </a:lnSpc>
                        <a:spcAft>
                          <a:spcPts val="800"/>
                        </a:spcAft>
                      </a:pPr>
                      <a:r>
                        <a:rPr lang="en-IE"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Economic</a:t>
                      </a:r>
                      <a:endParaRPr lang="en-IE"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en-IE"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Community</a:t>
                      </a:r>
                      <a:endParaRPr lang="en-IE"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en-IE"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Overarching Theme</a:t>
                      </a:r>
                      <a:endParaRPr lang="en-IE"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800"/>
                        </a:spcAft>
                      </a:pPr>
                      <a:r>
                        <a:rPr lang="en-IE"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Wording High Level Goal Example</a:t>
                      </a:r>
                      <a:endParaRPr lang="en-IE"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181331209"/>
                  </a:ext>
                </a:extLst>
              </a:tr>
              <a:tr h="822408">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Enhance South Dublin County Council’s reputation as a primary location to live, visit, work and do business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Support sustainable community 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People and Place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Our LECP includes actions to support people living and working in the county of South Dublin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3896587"/>
                  </a:ext>
                </a:extLst>
              </a:tr>
              <a:tr h="822408">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Actively promote and improve equality, safety and diversity within wider South Dublin Community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Support the health and wellbeing of all citizens and develop opportunities for increase in sport and active recreation in the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Health and Wellbeing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Our LECP is focussed on improving health and wellbeing of all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9424702"/>
                  </a:ext>
                </a:extLst>
              </a:tr>
              <a:tr h="822408">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Support All individuals in SDCC to realise their full potential with engagement in economic activity and training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Lifelong learning pathways for all citizens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Learning and Working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Our LECP is focussed on increasing access to lifelong learning and upskilling opportunities for all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641750"/>
                  </a:ext>
                </a:extLst>
              </a:tr>
              <a:tr h="822408">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Support the creation of a sustainable low carbon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Enhance opportunities for people to live sustainably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Climate 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Our LECP is focussed on supporting people living and working in SDCC to make the transition to a low carbon County.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8571553"/>
                  </a:ext>
                </a:extLst>
              </a:tr>
              <a:tr h="822408">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Digital and Data led approach to services and amenity 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Enhance Community connectivity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a:effectLst/>
                          <a:latin typeface="Calibri" panose="020F0502020204030204" pitchFamily="34" charset="0"/>
                          <a:ea typeface="Calibri" panose="020F0502020204030204" pitchFamily="34" charset="0"/>
                          <a:cs typeface="Arial" panose="020B0604020202020204" pitchFamily="34" charset="0"/>
                        </a:rPr>
                        <a:t>SMART County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IE" sz="1100" kern="100" dirty="0">
                          <a:effectLst/>
                          <a:latin typeface="Calibri" panose="020F0502020204030204" pitchFamily="34" charset="0"/>
                          <a:ea typeface="Calibri" panose="020F0502020204030204" pitchFamily="34" charset="0"/>
                          <a:cs typeface="Arial" panose="020B0604020202020204" pitchFamily="34" charset="0"/>
                        </a:rPr>
                        <a:t>Our LECP is focussed on supporting a smart, sustainable and socially inclusive County through Smart led Initiatives and skills development.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454354"/>
                  </a:ext>
                </a:extLst>
              </a:tr>
            </a:tbl>
          </a:graphicData>
        </a:graphic>
      </p:graphicFrame>
    </p:spTree>
    <p:extLst>
      <p:ext uri="{BB962C8B-B14F-4D97-AF65-F5344CB8AC3E}">
        <p14:creationId xmlns:p14="http://schemas.microsoft.com/office/powerpoint/2010/main" val="310349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8E5B-C04A-42FD-B0F6-3527E411F217}"/>
              </a:ext>
            </a:extLst>
          </p:cNvPr>
          <p:cNvSpPr>
            <a:spLocks noGrp="1"/>
          </p:cNvSpPr>
          <p:nvPr>
            <p:ph type="title"/>
          </p:nvPr>
        </p:nvSpPr>
        <p:spPr/>
        <p:txBody>
          <a:bodyPr/>
          <a:lstStyle/>
          <a:p>
            <a:r>
              <a:rPr lang="en-GB" dirty="0"/>
              <a:t>High-Level Goals</a:t>
            </a:r>
          </a:p>
        </p:txBody>
      </p:sp>
      <p:sp>
        <p:nvSpPr>
          <p:cNvPr id="27" name="TextBox 26">
            <a:extLst>
              <a:ext uri="{FF2B5EF4-FFF2-40B4-BE49-F238E27FC236}">
                <a16:creationId xmlns:a16="http://schemas.microsoft.com/office/drawing/2014/main" id="{2C57CEC9-F709-4515-AB30-1D5709E48019}"/>
              </a:ext>
            </a:extLst>
          </p:cNvPr>
          <p:cNvSpPr txBox="1"/>
          <p:nvPr/>
        </p:nvSpPr>
        <p:spPr>
          <a:xfrm>
            <a:off x="2394277" y="1322388"/>
            <a:ext cx="3557261" cy="1085233"/>
          </a:xfrm>
          <a:prstGeom prst="rect">
            <a:avLst/>
          </a:prstGeom>
          <a:noFill/>
        </p:spPr>
        <p:txBody>
          <a:bodyPr wrap="square" lIns="0" tIns="0" rIns="0" bIns="0" rtlCol="0">
            <a:spAutoFit/>
          </a:bodyPr>
          <a:lstStyle/>
          <a:p>
            <a:pPr>
              <a:lnSpc>
                <a:spcPct val="110000"/>
              </a:lnSpc>
              <a:spcAft>
                <a:spcPts val="300"/>
              </a:spcAft>
              <a:defRPr/>
            </a:pPr>
            <a:r>
              <a:rPr lang="en-IE" sz="1600" b="1" kern="100" dirty="0">
                <a:solidFill>
                  <a:srgbClr val="00338D"/>
                </a:solidFill>
                <a:effectLst/>
                <a:ea typeface="Calibri" panose="020F0502020204030204" pitchFamily="34" charset="0"/>
                <a:cs typeface="Arial" panose="020B0604020202020204" pitchFamily="34" charset="0"/>
              </a:rPr>
              <a:t>Our LECP includes actions to support people living and working in the county of South Dublin</a:t>
            </a:r>
          </a:p>
          <a:p>
            <a:pPr>
              <a:lnSpc>
                <a:spcPct val="110000"/>
              </a:lnSpc>
              <a:spcAft>
                <a:spcPts val="300"/>
              </a:spcAft>
              <a:defRPr/>
            </a:pPr>
            <a:endParaRPr kumimoji="0" lang="en-GB" sz="1500" b="1" i="0" u="none" strike="noStrike" kern="1200" cap="none" spc="0" normalizeH="0" baseline="0" noProof="0" dirty="0">
              <a:ln>
                <a:noFill/>
              </a:ln>
              <a:solidFill>
                <a:srgbClr val="00338D"/>
              </a:solidFill>
              <a:effectLst/>
              <a:uLnTx/>
              <a:uFillTx/>
              <a:ea typeface="+mn-ea"/>
              <a:cs typeface="+mn-cs"/>
            </a:endParaRPr>
          </a:p>
        </p:txBody>
      </p:sp>
      <p:sp>
        <p:nvSpPr>
          <p:cNvPr id="37" name="TextBox 36">
            <a:extLst>
              <a:ext uri="{FF2B5EF4-FFF2-40B4-BE49-F238E27FC236}">
                <a16:creationId xmlns:a16="http://schemas.microsoft.com/office/drawing/2014/main" id="{55989A03-C664-4D28-8E37-1E64076BC9E8}"/>
              </a:ext>
            </a:extLst>
          </p:cNvPr>
          <p:cNvSpPr txBox="1"/>
          <p:nvPr/>
        </p:nvSpPr>
        <p:spPr>
          <a:xfrm>
            <a:off x="2394277" y="2913753"/>
            <a:ext cx="3676529" cy="1045607"/>
          </a:xfrm>
          <a:prstGeom prst="rect">
            <a:avLst/>
          </a:prstGeom>
          <a:noFill/>
        </p:spPr>
        <p:txBody>
          <a:bodyPr wrap="square" lIns="0" tIns="0" rIns="0" bIns="0" rtlCol="0">
            <a:spAutoFit/>
          </a:bodyPr>
          <a:lstStyle/>
          <a:p>
            <a:pPr>
              <a:lnSpc>
                <a:spcPct val="110000"/>
              </a:lnSpc>
              <a:spcAft>
                <a:spcPts val="300"/>
              </a:spcAft>
              <a:defRPr/>
            </a:pPr>
            <a:r>
              <a:rPr lang="en-IE" sz="1600" b="1" kern="100" dirty="0">
                <a:solidFill>
                  <a:srgbClr val="00338D"/>
                </a:solidFill>
                <a:effectLst/>
                <a:ea typeface="Calibri" panose="020F0502020204030204" pitchFamily="34" charset="0"/>
                <a:cs typeface="Arial" panose="020B0604020202020204" pitchFamily="34" charset="0"/>
              </a:rPr>
              <a:t>Our LECP is focussed on improving health and wellbeing of all</a:t>
            </a:r>
          </a:p>
          <a:p>
            <a:pPr marR="0" lvl="0" indent="0" fontAlgn="auto">
              <a:lnSpc>
                <a:spcPct val="110000"/>
              </a:lnSpc>
              <a:spcBef>
                <a:spcPts val="0"/>
              </a:spcBef>
              <a:spcAft>
                <a:spcPts val="300"/>
              </a:spcAft>
              <a:buClrTx/>
              <a:buSzTx/>
              <a:buFontTx/>
              <a:buNone/>
              <a:tabLst/>
              <a:defRPr/>
            </a:pPr>
            <a:endParaRPr lang="en-IE" sz="1600" b="1" dirty="0">
              <a:solidFill>
                <a:srgbClr val="00338D"/>
              </a:solidFill>
              <a:latin typeface="Arial"/>
            </a:endParaRPr>
          </a:p>
          <a:p>
            <a:pPr marL="0" marR="0" lvl="0" indent="0" algn="l" defTabSz="914400" rtl="0" eaLnBrk="1" fontAlgn="auto" latinLnBrk="0" hangingPunct="1">
              <a:lnSpc>
                <a:spcPct val="11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srgbClr val="003294"/>
              </a:solidFill>
              <a:effectLst/>
              <a:uLnTx/>
              <a:uFillTx/>
              <a:ea typeface="+mn-ea"/>
              <a:cs typeface="+mn-cs"/>
            </a:endParaRPr>
          </a:p>
        </p:txBody>
      </p:sp>
      <p:sp>
        <p:nvSpPr>
          <p:cNvPr id="43" name="TextBox 42">
            <a:extLst>
              <a:ext uri="{FF2B5EF4-FFF2-40B4-BE49-F238E27FC236}">
                <a16:creationId xmlns:a16="http://schemas.microsoft.com/office/drawing/2014/main" id="{290DA66E-C924-43F4-82C3-13BDCEA87D46}"/>
              </a:ext>
            </a:extLst>
          </p:cNvPr>
          <p:cNvSpPr txBox="1"/>
          <p:nvPr/>
        </p:nvSpPr>
        <p:spPr>
          <a:xfrm>
            <a:off x="2394277" y="4505118"/>
            <a:ext cx="3557261" cy="778675"/>
          </a:xfrm>
          <a:prstGeom prst="rect">
            <a:avLst/>
          </a:prstGeom>
          <a:noFill/>
        </p:spPr>
        <p:txBody>
          <a:bodyPr wrap="square" lIns="0" tIns="0" rIns="0" bIns="0" rtlCol="0">
            <a:spAutoFit/>
          </a:bodyPr>
          <a:lstStyle/>
          <a:p>
            <a:pPr>
              <a:lnSpc>
                <a:spcPct val="107000"/>
              </a:lnSpc>
              <a:spcAft>
                <a:spcPts val="800"/>
              </a:spcAft>
            </a:pPr>
            <a:r>
              <a:rPr lang="en-IE" sz="1600" b="1" kern="100" dirty="0">
                <a:solidFill>
                  <a:srgbClr val="00338D"/>
                </a:solidFill>
                <a:effectLst/>
                <a:ea typeface="Calibri" panose="020F0502020204030204" pitchFamily="34" charset="0"/>
                <a:cs typeface="Arial" panose="020B0604020202020204" pitchFamily="34" charset="0"/>
              </a:rPr>
              <a:t>Our LECP is focussed on increasing access to lifelong learning and upskilling opportunities for all</a:t>
            </a:r>
          </a:p>
        </p:txBody>
      </p:sp>
      <p:sp>
        <p:nvSpPr>
          <p:cNvPr id="46" name="TextBox 45">
            <a:extLst>
              <a:ext uri="{FF2B5EF4-FFF2-40B4-BE49-F238E27FC236}">
                <a16:creationId xmlns:a16="http://schemas.microsoft.com/office/drawing/2014/main" id="{352F99D6-C0EA-40D8-AF41-2D88374B7E14}"/>
              </a:ext>
            </a:extLst>
          </p:cNvPr>
          <p:cNvSpPr txBox="1"/>
          <p:nvPr/>
        </p:nvSpPr>
        <p:spPr>
          <a:xfrm>
            <a:off x="7650627" y="1322388"/>
            <a:ext cx="3557261" cy="1042145"/>
          </a:xfrm>
          <a:prstGeom prst="rect">
            <a:avLst/>
          </a:prstGeom>
          <a:noFill/>
        </p:spPr>
        <p:txBody>
          <a:bodyPr wrap="square" lIns="0" tIns="0" rIns="0" bIns="0" rtlCol="0">
            <a:spAutoFit/>
          </a:bodyPr>
          <a:lstStyle/>
          <a:p>
            <a:pPr>
              <a:lnSpc>
                <a:spcPct val="107000"/>
              </a:lnSpc>
              <a:spcAft>
                <a:spcPts val="800"/>
              </a:spcAft>
            </a:pPr>
            <a:r>
              <a:rPr lang="en-IE" sz="1600" b="1" kern="100" dirty="0">
                <a:solidFill>
                  <a:srgbClr val="00338D"/>
                </a:solidFill>
                <a:effectLst/>
                <a:ea typeface="Calibri" panose="020F0502020204030204" pitchFamily="34" charset="0"/>
                <a:cs typeface="Arial" panose="020B0604020202020204" pitchFamily="34" charset="0"/>
              </a:rPr>
              <a:t>Our LECP is focussed on supporting people living and working in SDCC to make the transition to a low carbon County</a:t>
            </a:r>
          </a:p>
        </p:txBody>
      </p:sp>
      <p:sp>
        <p:nvSpPr>
          <p:cNvPr id="49" name="TextBox 48">
            <a:extLst>
              <a:ext uri="{FF2B5EF4-FFF2-40B4-BE49-F238E27FC236}">
                <a16:creationId xmlns:a16="http://schemas.microsoft.com/office/drawing/2014/main" id="{301765FD-B50C-4588-89F5-388016694152}"/>
              </a:ext>
            </a:extLst>
          </p:cNvPr>
          <p:cNvSpPr txBox="1"/>
          <p:nvPr/>
        </p:nvSpPr>
        <p:spPr>
          <a:xfrm>
            <a:off x="7650627" y="2913753"/>
            <a:ext cx="3557261" cy="1298176"/>
          </a:xfrm>
          <a:prstGeom prst="rect">
            <a:avLst/>
          </a:prstGeom>
          <a:noFill/>
        </p:spPr>
        <p:txBody>
          <a:bodyPr wrap="square" lIns="0" tIns="0" rIns="0" bIns="0" rtlCol="0">
            <a:spAutoFit/>
          </a:bodyPr>
          <a:lstStyle/>
          <a:p>
            <a:pPr>
              <a:lnSpc>
                <a:spcPct val="107000"/>
              </a:lnSpc>
              <a:spcAft>
                <a:spcPts val="800"/>
              </a:spcAft>
            </a:pPr>
            <a:r>
              <a:rPr lang="en-IE" sz="1600" b="1" kern="100" dirty="0">
                <a:solidFill>
                  <a:srgbClr val="00338D"/>
                </a:solidFill>
                <a:effectLst/>
                <a:ea typeface="Calibri" panose="020F0502020204030204" pitchFamily="34" charset="0"/>
                <a:cs typeface="Arial" panose="020B0604020202020204" pitchFamily="34" charset="0"/>
              </a:rPr>
              <a:t>Our LECP is focussed on supporting a smart, sustainable and socially inclusive County through SMART led Initiatives and skills development </a:t>
            </a:r>
          </a:p>
        </p:txBody>
      </p:sp>
      <p:grpSp>
        <p:nvGrpSpPr>
          <p:cNvPr id="8" name="Group 7">
            <a:extLst>
              <a:ext uri="{FF2B5EF4-FFF2-40B4-BE49-F238E27FC236}">
                <a16:creationId xmlns:a16="http://schemas.microsoft.com/office/drawing/2014/main" id="{F727A225-7C25-4201-B4E4-459F2100633E}"/>
              </a:ext>
            </a:extLst>
          </p:cNvPr>
          <p:cNvGrpSpPr/>
          <p:nvPr/>
        </p:nvGrpSpPr>
        <p:grpSpPr>
          <a:xfrm>
            <a:off x="998400" y="1322388"/>
            <a:ext cx="1210174" cy="1080000"/>
            <a:chOff x="998400" y="1322388"/>
            <a:chExt cx="1210174" cy="1080000"/>
          </a:xfrm>
          <a:solidFill>
            <a:schemeClr val="accent2"/>
          </a:solidFill>
        </p:grpSpPr>
        <p:sp>
          <p:nvSpPr>
            <p:cNvPr id="25" name="Rectangle 24">
              <a:extLst>
                <a:ext uri="{FF2B5EF4-FFF2-40B4-BE49-F238E27FC236}">
                  <a16:creationId xmlns:a16="http://schemas.microsoft.com/office/drawing/2014/main" id="{A49B095F-AFA6-4F2E-8242-E471A1925FD9}"/>
                </a:ext>
              </a:extLst>
            </p:cNvPr>
            <p:cNvSpPr/>
            <p:nvPr/>
          </p:nvSpPr>
          <p:spPr>
            <a:xfrm>
              <a:off x="998400" y="1322388"/>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lnSpc>
                  <a:spcPct val="70000"/>
                </a:lnSpc>
                <a:spcAft>
                  <a:spcPts val="600"/>
                </a:spcAft>
              </a:pPr>
              <a:r>
                <a:rPr lang="en-GB" sz="4000">
                  <a:solidFill>
                    <a:schemeClr val="bg1"/>
                  </a:solidFill>
                  <a:latin typeface="+mj-lt"/>
                </a:rPr>
                <a:t>01</a:t>
              </a:r>
            </a:p>
          </p:txBody>
        </p:sp>
        <p:sp>
          <p:nvSpPr>
            <p:cNvPr id="4" name="Isosceles Triangle 3">
              <a:extLst>
                <a:ext uri="{FF2B5EF4-FFF2-40B4-BE49-F238E27FC236}">
                  <a16:creationId xmlns:a16="http://schemas.microsoft.com/office/drawing/2014/main" id="{CBB4BE78-7848-4BDD-933A-53F78669438B}"/>
                </a:ext>
              </a:extLst>
            </p:cNvPr>
            <p:cNvSpPr/>
            <p:nvPr/>
          </p:nvSpPr>
          <p:spPr>
            <a:xfrm rot="5400000">
              <a:off x="2010188" y="1786587"/>
              <a:ext cx="245165" cy="1516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grpSp>
        <p:nvGrpSpPr>
          <p:cNvPr id="9" name="Group 8">
            <a:extLst>
              <a:ext uri="{FF2B5EF4-FFF2-40B4-BE49-F238E27FC236}">
                <a16:creationId xmlns:a16="http://schemas.microsoft.com/office/drawing/2014/main" id="{736E053C-F783-4773-84DE-A5F166FEE28A}"/>
              </a:ext>
            </a:extLst>
          </p:cNvPr>
          <p:cNvGrpSpPr/>
          <p:nvPr/>
        </p:nvGrpSpPr>
        <p:grpSpPr>
          <a:xfrm>
            <a:off x="998400" y="2913753"/>
            <a:ext cx="1210174" cy="1080000"/>
            <a:chOff x="998400" y="2913753"/>
            <a:chExt cx="1210174" cy="1080000"/>
          </a:xfrm>
          <a:solidFill>
            <a:schemeClr val="accent1"/>
          </a:solidFill>
        </p:grpSpPr>
        <p:sp>
          <p:nvSpPr>
            <p:cNvPr id="35" name="Rectangle 34">
              <a:extLst>
                <a:ext uri="{FF2B5EF4-FFF2-40B4-BE49-F238E27FC236}">
                  <a16:creationId xmlns:a16="http://schemas.microsoft.com/office/drawing/2014/main" id="{379BC68E-2870-48FD-8129-4D2A4A80DB1F}"/>
                </a:ext>
              </a:extLst>
            </p:cNvPr>
            <p:cNvSpPr/>
            <p:nvPr/>
          </p:nvSpPr>
          <p:spPr>
            <a:xfrm>
              <a:off x="998400" y="2913753"/>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lnSpc>
                  <a:spcPct val="70000"/>
                </a:lnSpc>
                <a:spcAft>
                  <a:spcPts val="600"/>
                </a:spcAft>
              </a:pPr>
              <a:r>
                <a:rPr lang="en-GB" sz="4000">
                  <a:solidFill>
                    <a:schemeClr val="bg1"/>
                  </a:solidFill>
                  <a:latin typeface="+mj-lt"/>
                </a:rPr>
                <a:t>02</a:t>
              </a:r>
            </a:p>
          </p:txBody>
        </p:sp>
        <p:sp>
          <p:nvSpPr>
            <p:cNvPr id="53" name="Isosceles Triangle 52">
              <a:extLst>
                <a:ext uri="{FF2B5EF4-FFF2-40B4-BE49-F238E27FC236}">
                  <a16:creationId xmlns:a16="http://schemas.microsoft.com/office/drawing/2014/main" id="{8381C72A-0489-4254-B15C-5B0E3FEA7C16}"/>
                </a:ext>
              </a:extLst>
            </p:cNvPr>
            <p:cNvSpPr/>
            <p:nvPr/>
          </p:nvSpPr>
          <p:spPr>
            <a:xfrm rot="5400000">
              <a:off x="2010188" y="3377950"/>
              <a:ext cx="245165" cy="1516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grpSp>
        <p:nvGrpSpPr>
          <p:cNvPr id="10" name="Group 9">
            <a:extLst>
              <a:ext uri="{FF2B5EF4-FFF2-40B4-BE49-F238E27FC236}">
                <a16:creationId xmlns:a16="http://schemas.microsoft.com/office/drawing/2014/main" id="{077FA19E-744B-46D3-B50B-9F71E9BA71A4}"/>
              </a:ext>
            </a:extLst>
          </p:cNvPr>
          <p:cNvGrpSpPr/>
          <p:nvPr/>
        </p:nvGrpSpPr>
        <p:grpSpPr>
          <a:xfrm>
            <a:off x="998400" y="4505118"/>
            <a:ext cx="1210174" cy="1080000"/>
            <a:chOff x="998400" y="4505118"/>
            <a:chExt cx="1210174" cy="1080000"/>
          </a:xfrm>
          <a:solidFill>
            <a:schemeClr val="accent3"/>
          </a:solidFill>
        </p:grpSpPr>
        <p:sp>
          <p:nvSpPr>
            <p:cNvPr id="42" name="Rectangle 41">
              <a:extLst>
                <a:ext uri="{FF2B5EF4-FFF2-40B4-BE49-F238E27FC236}">
                  <a16:creationId xmlns:a16="http://schemas.microsoft.com/office/drawing/2014/main" id="{53C3C58A-41D1-4E3F-B18B-5A8649570A37}"/>
                </a:ext>
              </a:extLst>
            </p:cNvPr>
            <p:cNvSpPr/>
            <p:nvPr/>
          </p:nvSpPr>
          <p:spPr>
            <a:xfrm>
              <a:off x="998400" y="4505118"/>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lnSpc>
                  <a:spcPct val="70000"/>
                </a:lnSpc>
                <a:spcAft>
                  <a:spcPts val="600"/>
                </a:spcAft>
              </a:pPr>
              <a:r>
                <a:rPr lang="en-GB" sz="4000">
                  <a:solidFill>
                    <a:schemeClr val="bg1"/>
                  </a:solidFill>
                  <a:latin typeface="+mj-lt"/>
                </a:rPr>
                <a:t>03</a:t>
              </a:r>
            </a:p>
          </p:txBody>
        </p:sp>
        <p:sp>
          <p:nvSpPr>
            <p:cNvPr id="54" name="Isosceles Triangle 53">
              <a:extLst>
                <a:ext uri="{FF2B5EF4-FFF2-40B4-BE49-F238E27FC236}">
                  <a16:creationId xmlns:a16="http://schemas.microsoft.com/office/drawing/2014/main" id="{9D423CFC-EB81-49FB-B648-87CFB68F0A17}"/>
                </a:ext>
              </a:extLst>
            </p:cNvPr>
            <p:cNvSpPr/>
            <p:nvPr/>
          </p:nvSpPr>
          <p:spPr>
            <a:xfrm rot="5400000">
              <a:off x="2010188" y="4968666"/>
              <a:ext cx="245165" cy="1516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grpSp>
        <p:nvGrpSpPr>
          <p:cNvPr id="7" name="Group 6">
            <a:extLst>
              <a:ext uri="{FF2B5EF4-FFF2-40B4-BE49-F238E27FC236}">
                <a16:creationId xmlns:a16="http://schemas.microsoft.com/office/drawing/2014/main" id="{F3037B73-BF84-4CE0-80AC-16CFA64DE140}"/>
              </a:ext>
            </a:extLst>
          </p:cNvPr>
          <p:cNvGrpSpPr/>
          <p:nvPr/>
        </p:nvGrpSpPr>
        <p:grpSpPr>
          <a:xfrm>
            <a:off x="6254750" y="1322388"/>
            <a:ext cx="1211933" cy="1080000"/>
            <a:chOff x="6254750" y="1322388"/>
            <a:chExt cx="1211933" cy="1080000"/>
          </a:xfrm>
          <a:solidFill>
            <a:schemeClr val="accent4"/>
          </a:solidFill>
        </p:grpSpPr>
        <p:sp>
          <p:nvSpPr>
            <p:cNvPr id="45" name="Rectangle 44">
              <a:extLst>
                <a:ext uri="{FF2B5EF4-FFF2-40B4-BE49-F238E27FC236}">
                  <a16:creationId xmlns:a16="http://schemas.microsoft.com/office/drawing/2014/main" id="{7B0A7742-E18A-457C-9508-2618EBB57B4E}"/>
                </a:ext>
              </a:extLst>
            </p:cNvPr>
            <p:cNvSpPr/>
            <p:nvPr/>
          </p:nvSpPr>
          <p:spPr>
            <a:xfrm>
              <a:off x="6254750" y="1322388"/>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lnSpc>
                  <a:spcPct val="70000"/>
                </a:lnSpc>
                <a:spcAft>
                  <a:spcPts val="600"/>
                </a:spcAft>
              </a:pPr>
              <a:r>
                <a:rPr lang="en-GB" sz="4000">
                  <a:solidFill>
                    <a:schemeClr val="bg1"/>
                  </a:solidFill>
                  <a:latin typeface="+mj-lt"/>
                </a:rPr>
                <a:t>04</a:t>
              </a:r>
            </a:p>
          </p:txBody>
        </p:sp>
        <p:sp>
          <p:nvSpPr>
            <p:cNvPr id="55" name="Isosceles Triangle 54">
              <a:extLst>
                <a:ext uri="{FF2B5EF4-FFF2-40B4-BE49-F238E27FC236}">
                  <a16:creationId xmlns:a16="http://schemas.microsoft.com/office/drawing/2014/main" id="{09731F8E-680D-4B48-82E8-0CCB9571D4AB}"/>
                </a:ext>
              </a:extLst>
            </p:cNvPr>
            <p:cNvSpPr/>
            <p:nvPr/>
          </p:nvSpPr>
          <p:spPr>
            <a:xfrm rot="5400000">
              <a:off x="7268297" y="1786588"/>
              <a:ext cx="245165" cy="1516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grpSp>
        <p:nvGrpSpPr>
          <p:cNvPr id="6" name="Group 5">
            <a:extLst>
              <a:ext uri="{FF2B5EF4-FFF2-40B4-BE49-F238E27FC236}">
                <a16:creationId xmlns:a16="http://schemas.microsoft.com/office/drawing/2014/main" id="{4E167234-07B6-432E-9D42-668B62AAC579}"/>
              </a:ext>
            </a:extLst>
          </p:cNvPr>
          <p:cNvGrpSpPr/>
          <p:nvPr/>
        </p:nvGrpSpPr>
        <p:grpSpPr>
          <a:xfrm>
            <a:off x="6254750" y="2913753"/>
            <a:ext cx="1211933" cy="1080000"/>
            <a:chOff x="6254750" y="2913753"/>
            <a:chExt cx="1211933" cy="1080000"/>
          </a:xfrm>
          <a:solidFill>
            <a:schemeClr val="accent5"/>
          </a:solidFill>
        </p:grpSpPr>
        <p:sp>
          <p:nvSpPr>
            <p:cNvPr id="48" name="Rectangle 47">
              <a:extLst>
                <a:ext uri="{FF2B5EF4-FFF2-40B4-BE49-F238E27FC236}">
                  <a16:creationId xmlns:a16="http://schemas.microsoft.com/office/drawing/2014/main" id="{1FAF3459-AEC2-4319-888E-AFD8562930AF}"/>
                </a:ext>
              </a:extLst>
            </p:cNvPr>
            <p:cNvSpPr/>
            <p:nvPr/>
          </p:nvSpPr>
          <p:spPr>
            <a:xfrm>
              <a:off x="6254750" y="2913753"/>
              <a:ext cx="1080000" cy="10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lnSpc>
                  <a:spcPct val="70000"/>
                </a:lnSpc>
                <a:spcAft>
                  <a:spcPts val="600"/>
                </a:spcAft>
              </a:pPr>
              <a:r>
                <a:rPr lang="en-GB" sz="4000">
                  <a:solidFill>
                    <a:schemeClr val="bg1"/>
                  </a:solidFill>
                  <a:latin typeface="+mj-lt"/>
                </a:rPr>
                <a:t>05</a:t>
              </a:r>
            </a:p>
          </p:txBody>
        </p:sp>
        <p:sp>
          <p:nvSpPr>
            <p:cNvPr id="56" name="Isosceles Triangle 55">
              <a:extLst>
                <a:ext uri="{FF2B5EF4-FFF2-40B4-BE49-F238E27FC236}">
                  <a16:creationId xmlns:a16="http://schemas.microsoft.com/office/drawing/2014/main" id="{99AA12CE-11DE-45CE-9001-87E1E513ACD1}"/>
                </a:ext>
              </a:extLst>
            </p:cNvPr>
            <p:cNvSpPr/>
            <p:nvPr/>
          </p:nvSpPr>
          <p:spPr>
            <a:xfrm rot="5400000">
              <a:off x="7268297" y="3377951"/>
              <a:ext cx="245165" cy="1516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dirty="0" err="1">
                <a:solidFill>
                  <a:schemeClr val="bg1"/>
                </a:solidFill>
              </a:endParaRPr>
            </a:p>
          </p:txBody>
        </p:sp>
      </p:grpSp>
    </p:spTree>
    <p:extLst>
      <p:ext uri="{BB962C8B-B14F-4D97-AF65-F5344CB8AC3E}">
        <p14:creationId xmlns:p14="http://schemas.microsoft.com/office/powerpoint/2010/main" val="288971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ACC2-4213-4A81-BFDC-C880A7B58269}"/>
              </a:ext>
            </a:extLst>
          </p:cNvPr>
          <p:cNvSpPr>
            <a:spLocks noGrp="1"/>
          </p:cNvSpPr>
          <p:nvPr>
            <p:ph type="title"/>
          </p:nvPr>
        </p:nvSpPr>
        <p:spPr/>
        <p:txBody>
          <a:bodyPr/>
          <a:lstStyle/>
          <a:p>
            <a:r>
              <a:rPr lang="en-IE" dirty="0"/>
              <a:t>Discussion / Q&amp;A (15mins max)</a:t>
            </a:r>
          </a:p>
        </p:txBody>
      </p:sp>
      <p:sp>
        <p:nvSpPr>
          <p:cNvPr id="6" name="TextBox 5">
            <a:extLst>
              <a:ext uri="{FF2B5EF4-FFF2-40B4-BE49-F238E27FC236}">
                <a16:creationId xmlns:a16="http://schemas.microsoft.com/office/drawing/2014/main" id="{AB1FF6AD-7CEA-4978-BEE7-22F88674A816}"/>
              </a:ext>
            </a:extLst>
          </p:cNvPr>
          <p:cNvSpPr txBox="1"/>
          <p:nvPr/>
        </p:nvSpPr>
        <p:spPr>
          <a:xfrm>
            <a:off x="995364" y="1222559"/>
            <a:ext cx="6529385" cy="1938992"/>
          </a:xfrm>
          <a:prstGeom prst="rect">
            <a:avLst/>
          </a:prstGeom>
          <a:noFill/>
        </p:spPr>
        <p:txBody>
          <a:bodyPr wrap="square">
            <a:spAutoFit/>
          </a:bodyPr>
          <a:lstStyle/>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Are these right for South Dublin?</a:t>
            </a:r>
          </a:p>
          <a:p>
            <a:pPr marL="457200" lvl="0" indent="-457200" algn="l" rtl="0">
              <a:spcBef>
                <a:spcPts val="0"/>
              </a:spcBef>
              <a:spcAft>
                <a:spcPts val="0"/>
              </a:spcAft>
              <a:buAutoNum type="arabicPeriod"/>
            </a:pPr>
            <a:endParaRPr lang="en-IE" sz="2000" b="1" dirty="0">
              <a:solidFill>
                <a:srgbClr val="00338D"/>
              </a:solidFill>
              <a:latin typeface="72" panose="020B0503030000000003" pitchFamily="34" charset="0"/>
              <a:cs typeface="72" panose="020B0503030000000003" pitchFamily="34" charset="0"/>
              <a:sym typeface="Proxima Nova"/>
            </a:endParaRPr>
          </a:p>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Have anything been missed?</a:t>
            </a: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p:txBody>
      </p:sp>
      <p:sp>
        <p:nvSpPr>
          <p:cNvPr id="3" name="Oval 2">
            <a:extLst>
              <a:ext uri="{FF2B5EF4-FFF2-40B4-BE49-F238E27FC236}">
                <a16:creationId xmlns:a16="http://schemas.microsoft.com/office/drawing/2014/main" id="{52C0528D-EA4A-0937-A32C-F017B2DBA1E4}"/>
              </a:ext>
            </a:extLst>
          </p:cNvPr>
          <p:cNvSpPr/>
          <p:nvPr/>
        </p:nvSpPr>
        <p:spPr>
          <a:xfrm>
            <a:off x="7450041" y="3423684"/>
            <a:ext cx="2564371" cy="256437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4" name="Oval 3">
            <a:extLst>
              <a:ext uri="{FF2B5EF4-FFF2-40B4-BE49-F238E27FC236}">
                <a16:creationId xmlns:a16="http://schemas.microsoft.com/office/drawing/2014/main" id="{9922F582-EBB3-E9A5-A886-D45D4FAFB605}"/>
              </a:ext>
            </a:extLst>
          </p:cNvPr>
          <p:cNvSpPr/>
          <p:nvPr/>
        </p:nvSpPr>
        <p:spPr>
          <a:xfrm>
            <a:off x="2003434" y="3429000"/>
            <a:ext cx="2564780" cy="256478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5" name="Oval 4">
            <a:extLst>
              <a:ext uri="{FF2B5EF4-FFF2-40B4-BE49-F238E27FC236}">
                <a16:creationId xmlns:a16="http://schemas.microsoft.com/office/drawing/2014/main" id="{8644F52A-E78A-53B7-A2C2-EBF5DE18CA1F}"/>
              </a:ext>
            </a:extLst>
          </p:cNvPr>
          <p:cNvSpPr/>
          <p:nvPr/>
        </p:nvSpPr>
        <p:spPr>
          <a:xfrm>
            <a:off x="4726942" y="3429000"/>
            <a:ext cx="2564371" cy="256437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16" name="TextBox 15">
            <a:extLst>
              <a:ext uri="{FF2B5EF4-FFF2-40B4-BE49-F238E27FC236}">
                <a16:creationId xmlns:a16="http://schemas.microsoft.com/office/drawing/2014/main" id="{DB359478-B157-6F72-FE78-9E4BA9672847}"/>
              </a:ext>
            </a:extLst>
          </p:cNvPr>
          <p:cNvSpPr txBox="1"/>
          <p:nvPr/>
        </p:nvSpPr>
        <p:spPr>
          <a:xfrm>
            <a:off x="5109127" y="3747382"/>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3. </a:t>
            </a:r>
            <a:r>
              <a:rPr lang="en-IE" sz="1000" b="1" kern="100" dirty="0">
                <a:solidFill>
                  <a:schemeClr val="bg1"/>
                </a:solidFill>
                <a:effectLst/>
                <a:ea typeface="Calibri" panose="020F0502020204030204" pitchFamily="34" charset="0"/>
                <a:cs typeface="Arial" panose="020B0604020202020204" pitchFamily="34" charset="0"/>
              </a:rPr>
              <a:t>Our LECP is focussed on increasing access to lifelong learning and upskilling opportunities for all</a:t>
            </a:r>
          </a:p>
          <a:p>
            <a:pPr algn="ctr">
              <a:spcAft>
                <a:spcPts val="600"/>
              </a:spcAft>
            </a:pPr>
            <a:endParaRPr lang="en-IE" sz="1000" b="1" dirty="0">
              <a:solidFill>
                <a:schemeClr val="bg1"/>
              </a:solidFill>
            </a:endParaRPr>
          </a:p>
        </p:txBody>
      </p:sp>
      <p:sp>
        <p:nvSpPr>
          <p:cNvPr id="17" name="TextBox 16">
            <a:extLst>
              <a:ext uri="{FF2B5EF4-FFF2-40B4-BE49-F238E27FC236}">
                <a16:creationId xmlns:a16="http://schemas.microsoft.com/office/drawing/2014/main" id="{8ADDA4A9-013D-46D3-D490-2C8C294EB651}"/>
              </a:ext>
            </a:extLst>
          </p:cNvPr>
          <p:cNvSpPr txBox="1"/>
          <p:nvPr/>
        </p:nvSpPr>
        <p:spPr>
          <a:xfrm>
            <a:off x="5109127" y="4780047"/>
            <a:ext cx="1800000" cy="903698"/>
          </a:xfrm>
          <a:prstGeom prst="rect">
            <a:avLst/>
          </a:prstGeom>
          <a:noFill/>
        </p:spPr>
        <p:txBody>
          <a:bodyPr wrap="square" lIns="54610" tIns="54610" rIns="54610" bIns="54610" rtlCol="0">
            <a:noAutofit/>
          </a:bodyPr>
          <a:lstStyle/>
          <a:p>
            <a:pPr algn="ctr">
              <a:spcAft>
                <a:spcPts val="600"/>
              </a:spcAft>
            </a:pPr>
            <a:r>
              <a:rPr lang="en-IE" sz="1050" b="1" dirty="0">
                <a:solidFill>
                  <a:schemeClr val="bg1"/>
                </a:solidFill>
              </a:rPr>
              <a:t>4.</a:t>
            </a:r>
            <a:r>
              <a:rPr lang="en-IE" sz="1050" b="1" kern="100" dirty="0">
                <a:solidFill>
                  <a:srgbClr val="00338D"/>
                </a:solidFill>
                <a:effectLst/>
                <a:ea typeface="Calibri" panose="020F0502020204030204" pitchFamily="34" charset="0"/>
                <a:cs typeface="Arial" panose="020B0604020202020204" pitchFamily="34" charset="0"/>
              </a:rPr>
              <a:t> </a:t>
            </a:r>
            <a:r>
              <a:rPr lang="en-IE" sz="1050" b="1" kern="100" dirty="0">
                <a:solidFill>
                  <a:schemeClr val="bg1"/>
                </a:solidFill>
                <a:effectLst/>
                <a:ea typeface="Calibri" panose="020F0502020204030204" pitchFamily="34" charset="0"/>
                <a:cs typeface="Arial" panose="020B0604020202020204" pitchFamily="34" charset="0"/>
              </a:rPr>
              <a:t>Our LECP is focussed on supporting people living and working in SDCC to make the transition to a low carbon County</a:t>
            </a:r>
          </a:p>
          <a:p>
            <a:pPr algn="ctr">
              <a:spcAft>
                <a:spcPts val="600"/>
              </a:spcAft>
            </a:pPr>
            <a:r>
              <a:rPr lang="en-IE" sz="1050" b="1" dirty="0">
                <a:solidFill>
                  <a:schemeClr val="bg1"/>
                </a:solidFill>
              </a:rPr>
              <a:t> </a:t>
            </a:r>
          </a:p>
        </p:txBody>
      </p:sp>
      <p:sp>
        <p:nvSpPr>
          <p:cNvPr id="18" name="TextBox 17">
            <a:extLst>
              <a:ext uri="{FF2B5EF4-FFF2-40B4-BE49-F238E27FC236}">
                <a16:creationId xmlns:a16="http://schemas.microsoft.com/office/drawing/2014/main" id="{0359AF38-3D54-FE51-B6A8-1101B62C5C75}"/>
              </a:ext>
            </a:extLst>
          </p:cNvPr>
          <p:cNvSpPr txBox="1"/>
          <p:nvPr/>
        </p:nvSpPr>
        <p:spPr>
          <a:xfrm>
            <a:off x="2386029" y="3747382"/>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 1. </a:t>
            </a:r>
            <a:r>
              <a:rPr lang="en-IE" sz="1000" b="1" kern="100" dirty="0">
                <a:solidFill>
                  <a:schemeClr val="bg1"/>
                </a:solidFill>
                <a:effectLst/>
                <a:ea typeface="Calibri" panose="020F0502020204030204" pitchFamily="34" charset="0"/>
                <a:cs typeface="Arial" panose="020B0604020202020204" pitchFamily="34" charset="0"/>
              </a:rPr>
              <a:t>Our LECP includes actions to support people living and working in the county of South Dublin</a:t>
            </a:r>
          </a:p>
        </p:txBody>
      </p:sp>
      <p:sp>
        <p:nvSpPr>
          <p:cNvPr id="19" name="TextBox 18">
            <a:extLst>
              <a:ext uri="{FF2B5EF4-FFF2-40B4-BE49-F238E27FC236}">
                <a16:creationId xmlns:a16="http://schemas.microsoft.com/office/drawing/2014/main" id="{CDC95E0D-BDA3-A5F2-32A1-C0DC635B33E4}"/>
              </a:ext>
            </a:extLst>
          </p:cNvPr>
          <p:cNvSpPr txBox="1"/>
          <p:nvPr/>
        </p:nvSpPr>
        <p:spPr>
          <a:xfrm>
            <a:off x="2390231" y="4711185"/>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2. </a:t>
            </a:r>
            <a:r>
              <a:rPr lang="en-IE" sz="1000" b="1" kern="100" dirty="0">
                <a:solidFill>
                  <a:schemeClr val="bg1"/>
                </a:solidFill>
                <a:effectLst/>
                <a:ea typeface="Calibri" panose="020F0502020204030204" pitchFamily="34" charset="0"/>
                <a:cs typeface="Arial" panose="020B0604020202020204" pitchFamily="34" charset="0"/>
              </a:rPr>
              <a:t>Our LECP is focussed on improving health and wellbeing of all</a:t>
            </a:r>
          </a:p>
          <a:p>
            <a:pPr algn="ctr">
              <a:spcAft>
                <a:spcPts val="600"/>
              </a:spcAft>
            </a:pPr>
            <a:endParaRPr lang="en-IE" sz="1000" b="1" dirty="0">
              <a:solidFill>
                <a:schemeClr val="bg1"/>
              </a:solidFill>
            </a:endParaRPr>
          </a:p>
        </p:txBody>
      </p:sp>
      <p:sp>
        <p:nvSpPr>
          <p:cNvPr id="20" name="TextBox 19">
            <a:extLst>
              <a:ext uri="{FF2B5EF4-FFF2-40B4-BE49-F238E27FC236}">
                <a16:creationId xmlns:a16="http://schemas.microsoft.com/office/drawing/2014/main" id="{26A9B16E-B88E-5BE9-75AD-17448C7B6B5A}"/>
              </a:ext>
            </a:extLst>
          </p:cNvPr>
          <p:cNvSpPr txBox="1"/>
          <p:nvPr/>
        </p:nvSpPr>
        <p:spPr>
          <a:xfrm>
            <a:off x="7832226" y="4259336"/>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5. </a:t>
            </a:r>
            <a:r>
              <a:rPr lang="en-IE" sz="1000" b="1" kern="100" dirty="0">
                <a:solidFill>
                  <a:schemeClr val="bg1"/>
                </a:solidFill>
                <a:effectLst/>
                <a:ea typeface="Calibri" panose="020F0502020204030204" pitchFamily="34" charset="0"/>
                <a:cs typeface="Arial" panose="020B0604020202020204" pitchFamily="34" charset="0"/>
              </a:rPr>
              <a:t>Our LECP is focussed on supporting a smart, sustainable and socially inclusive County through SMART led Initiatives and skills development </a:t>
            </a:r>
          </a:p>
          <a:p>
            <a:pPr algn="ctr">
              <a:spcAft>
                <a:spcPts val="600"/>
              </a:spcAft>
            </a:pPr>
            <a:endParaRPr lang="en-IE" sz="1000" b="1" dirty="0">
              <a:solidFill>
                <a:schemeClr val="bg1"/>
              </a:solidFill>
            </a:endParaRPr>
          </a:p>
        </p:txBody>
      </p:sp>
    </p:spTree>
    <p:extLst>
      <p:ext uri="{BB962C8B-B14F-4D97-AF65-F5344CB8AC3E}">
        <p14:creationId xmlns:p14="http://schemas.microsoft.com/office/powerpoint/2010/main" val="3120435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Objectives and Actions</a:t>
            </a:r>
          </a:p>
        </p:txBody>
      </p:sp>
      <p:sp>
        <p:nvSpPr>
          <p:cNvPr id="9" name="Text Placeholder 8">
            <a:extLst>
              <a:ext uri="{FF2B5EF4-FFF2-40B4-BE49-F238E27FC236}">
                <a16:creationId xmlns:a16="http://schemas.microsoft.com/office/drawing/2014/main" id="{7B233DEF-7DC0-4763-B674-7810CC6F3163}"/>
              </a:ext>
            </a:extLst>
          </p:cNvPr>
          <p:cNvSpPr>
            <a:spLocks noGrp="1"/>
          </p:cNvSpPr>
          <p:nvPr>
            <p:ph type="body" sz="quarter" idx="12"/>
          </p:nvPr>
        </p:nvSpPr>
        <p:spPr/>
        <p:txBody>
          <a:bodyPr/>
          <a:lstStyle/>
          <a:p>
            <a:r>
              <a:rPr lang="en-GB" dirty="0"/>
              <a:t>04</a:t>
            </a:r>
          </a:p>
        </p:txBody>
      </p:sp>
    </p:spTree>
    <p:extLst>
      <p:ext uri="{BB962C8B-B14F-4D97-AF65-F5344CB8AC3E}">
        <p14:creationId xmlns:p14="http://schemas.microsoft.com/office/powerpoint/2010/main" val="232846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ACC2-4213-4A81-BFDC-C880A7B58269}"/>
              </a:ext>
            </a:extLst>
          </p:cNvPr>
          <p:cNvSpPr>
            <a:spLocks noGrp="1"/>
          </p:cNvSpPr>
          <p:nvPr>
            <p:ph type="title"/>
          </p:nvPr>
        </p:nvSpPr>
        <p:spPr/>
        <p:txBody>
          <a:bodyPr/>
          <a:lstStyle/>
          <a:p>
            <a:r>
              <a:rPr lang="en-IE" dirty="0"/>
              <a:t>Group work: Ideate (20mins max)</a:t>
            </a:r>
          </a:p>
        </p:txBody>
      </p:sp>
      <p:sp>
        <p:nvSpPr>
          <p:cNvPr id="6" name="TextBox 5">
            <a:extLst>
              <a:ext uri="{FF2B5EF4-FFF2-40B4-BE49-F238E27FC236}">
                <a16:creationId xmlns:a16="http://schemas.microsoft.com/office/drawing/2014/main" id="{AB1FF6AD-7CEA-4978-BEE7-22F88674A816}"/>
              </a:ext>
            </a:extLst>
          </p:cNvPr>
          <p:cNvSpPr txBox="1"/>
          <p:nvPr/>
        </p:nvSpPr>
        <p:spPr>
          <a:xfrm>
            <a:off x="995363" y="1222559"/>
            <a:ext cx="7563845" cy="2554545"/>
          </a:xfrm>
          <a:prstGeom prst="rect">
            <a:avLst/>
          </a:prstGeom>
          <a:noFill/>
        </p:spPr>
        <p:txBody>
          <a:bodyPr wrap="square">
            <a:spAutoFit/>
          </a:bodyPr>
          <a:lstStyle/>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What should the objectives be for the High Level Goals?</a:t>
            </a:r>
          </a:p>
          <a:p>
            <a:pPr marL="457200" lvl="0" indent="-457200" algn="l" rtl="0">
              <a:spcBef>
                <a:spcPts val="0"/>
              </a:spcBef>
              <a:spcAft>
                <a:spcPts val="0"/>
              </a:spcAft>
              <a:buAutoNum type="arabicPeriod"/>
            </a:pPr>
            <a:endParaRPr lang="en-IE" sz="2000" b="1" dirty="0">
              <a:solidFill>
                <a:srgbClr val="00338D"/>
              </a:solidFill>
              <a:latin typeface="72" panose="020B0503030000000003" pitchFamily="34" charset="0"/>
              <a:cs typeface="72" panose="020B0503030000000003" pitchFamily="34" charset="0"/>
              <a:sym typeface="Proxima Nova"/>
            </a:endParaRPr>
          </a:p>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What actions should be used to reach these objectives?</a:t>
            </a:r>
          </a:p>
          <a:p>
            <a:pPr marL="457200" lvl="0" indent="-457200" algn="l" rtl="0">
              <a:spcBef>
                <a:spcPts val="0"/>
              </a:spcBef>
              <a:spcAft>
                <a:spcPts val="0"/>
              </a:spcAft>
              <a:buAutoNum type="arabicPeriod"/>
            </a:pPr>
            <a:endParaRPr lang="en-IE" sz="2000" b="1" dirty="0">
              <a:solidFill>
                <a:srgbClr val="00338D"/>
              </a:solidFill>
              <a:latin typeface="72" panose="020B0503030000000003" pitchFamily="34" charset="0"/>
              <a:cs typeface="72" panose="020B0503030000000003" pitchFamily="34" charset="0"/>
              <a:sym typeface="Proxima Nova"/>
            </a:endParaRPr>
          </a:p>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What should the main outcomes be?</a:t>
            </a: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p:txBody>
      </p:sp>
      <p:sp>
        <p:nvSpPr>
          <p:cNvPr id="7" name="Oval 6">
            <a:extLst>
              <a:ext uri="{FF2B5EF4-FFF2-40B4-BE49-F238E27FC236}">
                <a16:creationId xmlns:a16="http://schemas.microsoft.com/office/drawing/2014/main" id="{EDAC175A-1972-408E-9D72-C10829E17911}"/>
              </a:ext>
            </a:extLst>
          </p:cNvPr>
          <p:cNvSpPr/>
          <p:nvPr/>
        </p:nvSpPr>
        <p:spPr>
          <a:xfrm>
            <a:off x="7450041" y="3423684"/>
            <a:ext cx="2564371" cy="2564371"/>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8" name="Oval 7">
            <a:extLst>
              <a:ext uri="{FF2B5EF4-FFF2-40B4-BE49-F238E27FC236}">
                <a16:creationId xmlns:a16="http://schemas.microsoft.com/office/drawing/2014/main" id="{F64403BE-5F7D-4309-868C-344975819DF4}"/>
              </a:ext>
            </a:extLst>
          </p:cNvPr>
          <p:cNvSpPr/>
          <p:nvPr/>
        </p:nvSpPr>
        <p:spPr>
          <a:xfrm>
            <a:off x="2003434" y="3429000"/>
            <a:ext cx="2564780" cy="256478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9" name="Oval 8">
            <a:extLst>
              <a:ext uri="{FF2B5EF4-FFF2-40B4-BE49-F238E27FC236}">
                <a16:creationId xmlns:a16="http://schemas.microsoft.com/office/drawing/2014/main" id="{017EF827-9FDA-4F92-B035-808F7770DF59}"/>
              </a:ext>
            </a:extLst>
          </p:cNvPr>
          <p:cNvSpPr/>
          <p:nvPr/>
        </p:nvSpPr>
        <p:spPr>
          <a:xfrm>
            <a:off x="4726942" y="3429000"/>
            <a:ext cx="2564371" cy="256437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IE" sz="900" dirty="0">
              <a:solidFill>
                <a:schemeClr val="bg1"/>
              </a:solidFill>
            </a:endParaRPr>
          </a:p>
        </p:txBody>
      </p:sp>
      <p:sp>
        <p:nvSpPr>
          <p:cNvPr id="10" name="TextBox 9">
            <a:extLst>
              <a:ext uri="{FF2B5EF4-FFF2-40B4-BE49-F238E27FC236}">
                <a16:creationId xmlns:a16="http://schemas.microsoft.com/office/drawing/2014/main" id="{1778A809-670B-4448-9829-26CFAE16B6D0}"/>
              </a:ext>
            </a:extLst>
          </p:cNvPr>
          <p:cNvSpPr txBox="1"/>
          <p:nvPr/>
        </p:nvSpPr>
        <p:spPr>
          <a:xfrm>
            <a:off x="5109127" y="3747382"/>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3. </a:t>
            </a:r>
            <a:r>
              <a:rPr lang="en-IE" sz="1000" b="1" kern="100" dirty="0">
                <a:solidFill>
                  <a:schemeClr val="bg1"/>
                </a:solidFill>
                <a:effectLst/>
                <a:ea typeface="Calibri" panose="020F0502020204030204" pitchFamily="34" charset="0"/>
                <a:cs typeface="Arial" panose="020B0604020202020204" pitchFamily="34" charset="0"/>
              </a:rPr>
              <a:t>Our LECP is focussed on increasing access to lifelong learning and upskilling opportunities for all</a:t>
            </a:r>
          </a:p>
          <a:p>
            <a:pPr algn="ctr">
              <a:spcAft>
                <a:spcPts val="600"/>
              </a:spcAft>
            </a:pPr>
            <a:endParaRPr lang="en-IE" sz="1000" b="1" dirty="0">
              <a:solidFill>
                <a:schemeClr val="bg1"/>
              </a:solidFill>
            </a:endParaRPr>
          </a:p>
        </p:txBody>
      </p:sp>
      <p:sp>
        <p:nvSpPr>
          <p:cNvPr id="11" name="TextBox 10">
            <a:extLst>
              <a:ext uri="{FF2B5EF4-FFF2-40B4-BE49-F238E27FC236}">
                <a16:creationId xmlns:a16="http://schemas.microsoft.com/office/drawing/2014/main" id="{2C9F0485-4510-475C-B1E3-AA2EE105F26B}"/>
              </a:ext>
            </a:extLst>
          </p:cNvPr>
          <p:cNvSpPr txBox="1"/>
          <p:nvPr/>
        </p:nvSpPr>
        <p:spPr>
          <a:xfrm>
            <a:off x="5109127" y="4780047"/>
            <a:ext cx="1800000" cy="903698"/>
          </a:xfrm>
          <a:prstGeom prst="rect">
            <a:avLst/>
          </a:prstGeom>
          <a:noFill/>
        </p:spPr>
        <p:txBody>
          <a:bodyPr wrap="square" lIns="54610" tIns="54610" rIns="54610" bIns="54610" rtlCol="0">
            <a:noAutofit/>
          </a:bodyPr>
          <a:lstStyle/>
          <a:p>
            <a:pPr algn="ctr">
              <a:spcAft>
                <a:spcPts val="600"/>
              </a:spcAft>
            </a:pPr>
            <a:r>
              <a:rPr lang="en-IE" sz="1050" b="1" dirty="0">
                <a:solidFill>
                  <a:schemeClr val="bg1"/>
                </a:solidFill>
              </a:rPr>
              <a:t>4.</a:t>
            </a:r>
            <a:r>
              <a:rPr lang="en-IE" sz="1050" b="1" kern="100" dirty="0">
                <a:solidFill>
                  <a:srgbClr val="00338D"/>
                </a:solidFill>
                <a:effectLst/>
                <a:ea typeface="Calibri" panose="020F0502020204030204" pitchFamily="34" charset="0"/>
                <a:cs typeface="Arial" panose="020B0604020202020204" pitchFamily="34" charset="0"/>
              </a:rPr>
              <a:t> </a:t>
            </a:r>
            <a:r>
              <a:rPr lang="en-IE" sz="1050" b="1" kern="100" dirty="0">
                <a:solidFill>
                  <a:schemeClr val="bg1"/>
                </a:solidFill>
                <a:effectLst/>
                <a:ea typeface="Calibri" panose="020F0502020204030204" pitchFamily="34" charset="0"/>
                <a:cs typeface="Arial" panose="020B0604020202020204" pitchFamily="34" charset="0"/>
              </a:rPr>
              <a:t>Our LECP is focussed on supporting people living and working in SDCC to make the transition to a low carbon County</a:t>
            </a:r>
          </a:p>
          <a:p>
            <a:pPr algn="ctr">
              <a:spcAft>
                <a:spcPts val="600"/>
              </a:spcAft>
            </a:pPr>
            <a:r>
              <a:rPr lang="en-IE" sz="1050" b="1" dirty="0">
                <a:solidFill>
                  <a:schemeClr val="bg1"/>
                </a:solidFill>
              </a:rPr>
              <a:t> </a:t>
            </a:r>
          </a:p>
        </p:txBody>
      </p:sp>
      <p:sp>
        <p:nvSpPr>
          <p:cNvPr id="14" name="TextBox 13">
            <a:extLst>
              <a:ext uri="{FF2B5EF4-FFF2-40B4-BE49-F238E27FC236}">
                <a16:creationId xmlns:a16="http://schemas.microsoft.com/office/drawing/2014/main" id="{3D413FF2-6C6A-4531-A0C0-24716A2D8F5E}"/>
              </a:ext>
            </a:extLst>
          </p:cNvPr>
          <p:cNvSpPr txBox="1"/>
          <p:nvPr/>
        </p:nvSpPr>
        <p:spPr>
          <a:xfrm>
            <a:off x="2386029" y="3747382"/>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 1. </a:t>
            </a:r>
            <a:r>
              <a:rPr lang="en-IE" sz="1000" b="1" kern="100" dirty="0">
                <a:solidFill>
                  <a:schemeClr val="bg1"/>
                </a:solidFill>
                <a:effectLst/>
                <a:ea typeface="Calibri" panose="020F0502020204030204" pitchFamily="34" charset="0"/>
                <a:cs typeface="Arial" panose="020B0604020202020204" pitchFamily="34" charset="0"/>
              </a:rPr>
              <a:t>Our LECP includes actions to support people living and working in the county of South Dublin</a:t>
            </a:r>
          </a:p>
        </p:txBody>
      </p:sp>
      <p:sp>
        <p:nvSpPr>
          <p:cNvPr id="15" name="TextBox 14">
            <a:extLst>
              <a:ext uri="{FF2B5EF4-FFF2-40B4-BE49-F238E27FC236}">
                <a16:creationId xmlns:a16="http://schemas.microsoft.com/office/drawing/2014/main" id="{401EA892-FC03-4D9F-B700-9DD3381149E6}"/>
              </a:ext>
            </a:extLst>
          </p:cNvPr>
          <p:cNvSpPr txBox="1"/>
          <p:nvPr/>
        </p:nvSpPr>
        <p:spPr>
          <a:xfrm>
            <a:off x="2390231" y="4711185"/>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2. </a:t>
            </a:r>
            <a:r>
              <a:rPr lang="en-IE" sz="1000" b="1" kern="100" dirty="0">
                <a:solidFill>
                  <a:schemeClr val="bg1"/>
                </a:solidFill>
                <a:effectLst/>
                <a:ea typeface="Calibri" panose="020F0502020204030204" pitchFamily="34" charset="0"/>
                <a:cs typeface="Arial" panose="020B0604020202020204" pitchFamily="34" charset="0"/>
              </a:rPr>
              <a:t>Our LECP is focussed on improving health and wellbeing of all</a:t>
            </a:r>
          </a:p>
          <a:p>
            <a:pPr algn="ctr">
              <a:spcAft>
                <a:spcPts val="600"/>
              </a:spcAft>
            </a:pPr>
            <a:endParaRPr lang="en-IE" sz="1000" b="1" dirty="0">
              <a:solidFill>
                <a:schemeClr val="bg1"/>
              </a:solidFill>
            </a:endParaRPr>
          </a:p>
        </p:txBody>
      </p:sp>
      <p:sp>
        <p:nvSpPr>
          <p:cNvPr id="3" name="TextBox 2">
            <a:extLst>
              <a:ext uri="{FF2B5EF4-FFF2-40B4-BE49-F238E27FC236}">
                <a16:creationId xmlns:a16="http://schemas.microsoft.com/office/drawing/2014/main" id="{1FBBF4C9-6394-1807-B1ED-B788B593934A}"/>
              </a:ext>
            </a:extLst>
          </p:cNvPr>
          <p:cNvSpPr txBox="1"/>
          <p:nvPr/>
        </p:nvSpPr>
        <p:spPr>
          <a:xfrm>
            <a:off x="7832226" y="4259336"/>
            <a:ext cx="1800000" cy="903698"/>
          </a:xfrm>
          <a:prstGeom prst="rect">
            <a:avLst/>
          </a:prstGeom>
          <a:noFill/>
        </p:spPr>
        <p:txBody>
          <a:bodyPr wrap="square" lIns="54610" tIns="54610" rIns="54610" bIns="54610" rtlCol="0">
            <a:noAutofit/>
          </a:bodyPr>
          <a:lstStyle/>
          <a:p>
            <a:pPr algn="ctr">
              <a:spcAft>
                <a:spcPts val="600"/>
              </a:spcAft>
            </a:pPr>
            <a:r>
              <a:rPr lang="en-IE" sz="1000" b="1" dirty="0">
                <a:solidFill>
                  <a:schemeClr val="bg1"/>
                </a:solidFill>
              </a:rPr>
              <a:t>5. </a:t>
            </a:r>
            <a:r>
              <a:rPr lang="en-IE" sz="1000" b="1" kern="100" dirty="0">
                <a:solidFill>
                  <a:schemeClr val="bg1"/>
                </a:solidFill>
                <a:effectLst/>
                <a:ea typeface="Calibri" panose="020F0502020204030204" pitchFamily="34" charset="0"/>
                <a:cs typeface="Arial" panose="020B0604020202020204" pitchFamily="34" charset="0"/>
              </a:rPr>
              <a:t>Our LECP is focussed on supporting a smart, sustainable and socially inclusive County through SMART led Initiatives and skills development </a:t>
            </a:r>
          </a:p>
          <a:p>
            <a:pPr algn="ctr">
              <a:spcAft>
                <a:spcPts val="600"/>
              </a:spcAft>
            </a:pPr>
            <a:endParaRPr lang="en-IE" sz="1000" b="1" dirty="0">
              <a:solidFill>
                <a:schemeClr val="bg1"/>
              </a:solidFill>
            </a:endParaRPr>
          </a:p>
        </p:txBody>
      </p:sp>
    </p:spTree>
    <p:extLst>
      <p:ext uri="{BB962C8B-B14F-4D97-AF65-F5344CB8AC3E}">
        <p14:creationId xmlns:p14="http://schemas.microsoft.com/office/powerpoint/2010/main" val="64998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ACC2-4213-4A81-BFDC-C880A7B58269}"/>
              </a:ext>
            </a:extLst>
          </p:cNvPr>
          <p:cNvSpPr>
            <a:spLocks noGrp="1"/>
          </p:cNvSpPr>
          <p:nvPr>
            <p:ph type="title"/>
          </p:nvPr>
        </p:nvSpPr>
        <p:spPr/>
        <p:txBody>
          <a:bodyPr/>
          <a:lstStyle/>
          <a:p>
            <a:r>
              <a:rPr lang="en-IE" dirty="0"/>
              <a:t>Group work: Refine (10mins max)</a:t>
            </a:r>
          </a:p>
        </p:txBody>
      </p:sp>
      <p:sp>
        <p:nvSpPr>
          <p:cNvPr id="6" name="TextBox 5">
            <a:extLst>
              <a:ext uri="{FF2B5EF4-FFF2-40B4-BE49-F238E27FC236}">
                <a16:creationId xmlns:a16="http://schemas.microsoft.com/office/drawing/2014/main" id="{AB1FF6AD-7CEA-4978-BEE7-22F88674A816}"/>
              </a:ext>
            </a:extLst>
          </p:cNvPr>
          <p:cNvSpPr txBox="1"/>
          <p:nvPr/>
        </p:nvSpPr>
        <p:spPr>
          <a:xfrm>
            <a:off x="995363" y="1222559"/>
            <a:ext cx="8233697" cy="4401205"/>
          </a:xfrm>
          <a:prstGeom prst="rect">
            <a:avLst/>
          </a:prstGeom>
          <a:noFill/>
        </p:spPr>
        <p:txBody>
          <a:bodyPr wrap="square">
            <a:spAutoFit/>
          </a:bodyPr>
          <a:lstStyle/>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What are the actions with the highest potential?</a:t>
            </a:r>
          </a:p>
          <a:p>
            <a:pPr marL="457200" lvl="0" indent="-457200" algn="l" rtl="0">
              <a:spcBef>
                <a:spcPts val="0"/>
              </a:spcBef>
              <a:spcAft>
                <a:spcPts val="0"/>
              </a:spcAft>
              <a:buAutoNum type="arabicPeriod"/>
            </a:pPr>
            <a:endParaRPr lang="en-IE" sz="2000" b="1" dirty="0">
              <a:solidFill>
                <a:srgbClr val="00338D"/>
              </a:solidFill>
              <a:latin typeface="72" panose="020B0503030000000003" pitchFamily="34" charset="0"/>
              <a:cs typeface="72" panose="020B0503030000000003" pitchFamily="34" charset="0"/>
              <a:sym typeface="Proxima Nova"/>
            </a:endParaRPr>
          </a:p>
          <a:p>
            <a:pPr marL="457200" lvl="0" indent="-457200" algn="l" rtl="0">
              <a:spcBef>
                <a:spcPts val="0"/>
              </a:spcBef>
              <a:spcAft>
                <a:spcPts val="0"/>
              </a:spcAft>
              <a:buAutoNum type="arabicPeriod"/>
            </a:pPr>
            <a:r>
              <a:rPr lang="en-IE" sz="2000" b="1" dirty="0">
                <a:solidFill>
                  <a:srgbClr val="00338D"/>
                </a:solidFill>
                <a:latin typeface="72" panose="020B0503030000000003" pitchFamily="34" charset="0"/>
                <a:cs typeface="72" panose="020B0503030000000003" pitchFamily="34" charset="0"/>
                <a:sym typeface="Proxima Nova"/>
              </a:rPr>
              <a:t>Are these actions feasible?</a:t>
            </a:r>
          </a:p>
          <a:p>
            <a:pPr marL="914400" lvl="1" indent="-457200">
              <a:buAutoNum type="alphaLcPeriod"/>
            </a:pPr>
            <a:r>
              <a:rPr lang="en-IE" sz="2000" b="1" dirty="0">
                <a:solidFill>
                  <a:srgbClr val="00338D"/>
                </a:solidFill>
                <a:latin typeface="72" panose="020B0503030000000003" pitchFamily="34" charset="0"/>
                <a:cs typeface="72" panose="020B0503030000000003" pitchFamily="34" charset="0"/>
                <a:sym typeface="Proxima Nova"/>
              </a:rPr>
              <a:t>Personnel to carry out the actions (i.e. who is responsible?)</a:t>
            </a:r>
          </a:p>
          <a:p>
            <a:pPr marL="914400" lvl="1" indent="-457200">
              <a:buAutoNum type="alphaLcPeriod"/>
            </a:pPr>
            <a:r>
              <a:rPr lang="en-IE" sz="2000" b="1" dirty="0">
                <a:solidFill>
                  <a:srgbClr val="00338D"/>
                </a:solidFill>
                <a:latin typeface="72" panose="020B0503030000000003" pitchFamily="34" charset="0"/>
                <a:cs typeface="72" panose="020B0503030000000003" pitchFamily="34" charset="0"/>
                <a:sym typeface="Proxima Nova"/>
              </a:rPr>
              <a:t>Funding available or likely to become available</a:t>
            </a:r>
          </a:p>
          <a:p>
            <a:pPr marL="914400" lvl="1" indent="-457200">
              <a:buAutoNum type="alphaLcPeriod"/>
            </a:pPr>
            <a:r>
              <a:rPr lang="en-IE" sz="2000" b="1" dirty="0">
                <a:solidFill>
                  <a:srgbClr val="00338D"/>
                </a:solidFill>
                <a:latin typeface="72" panose="020B0503030000000003" pitchFamily="34" charset="0"/>
                <a:cs typeface="72" panose="020B0503030000000003" pitchFamily="34" charset="0"/>
                <a:sym typeface="Proxima Nova"/>
              </a:rPr>
              <a:t>Governance and management systems in place</a:t>
            </a:r>
          </a:p>
          <a:p>
            <a:pPr marL="914400" lvl="1" indent="-457200">
              <a:buAutoNum type="alphaLcPeriod"/>
            </a:pPr>
            <a:endParaRPr lang="en-IE" sz="2000" b="1" dirty="0">
              <a:solidFill>
                <a:srgbClr val="00338D"/>
              </a:solidFill>
              <a:latin typeface="72" panose="020B0503030000000003" pitchFamily="34" charset="0"/>
              <a:cs typeface="72" panose="020B0503030000000003" pitchFamily="34" charset="0"/>
              <a:sym typeface="Proxima Nova"/>
            </a:endParaRPr>
          </a:p>
          <a:p>
            <a:r>
              <a:rPr lang="en-IE" sz="2000" b="1" dirty="0">
                <a:solidFill>
                  <a:srgbClr val="00338D"/>
                </a:solidFill>
                <a:latin typeface="72" panose="020B0503030000000003" pitchFamily="34" charset="0"/>
                <a:cs typeface="72" panose="020B0503030000000003" pitchFamily="34" charset="0"/>
                <a:sym typeface="Proxima Nova"/>
              </a:rPr>
              <a:t>3.    Choose three.</a:t>
            </a:r>
          </a:p>
          <a:p>
            <a:pPr marL="914400" lvl="1" indent="-457200">
              <a:buAutoNum type="alphaLcPeriod"/>
            </a:pPr>
            <a:endParaRPr lang="en-IE" sz="2000" b="1" dirty="0">
              <a:solidFill>
                <a:srgbClr val="00338D"/>
              </a:solidFill>
              <a:latin typeface="72" panose="020B0503030000000003" pitchFamily="34" charset="0"/>
              <a:cs typeface="72" panose="020B0503030000000003" pitchFamily="34" charset="0"/>
              <a:sym typeface="Proxima Nova"/>
            </a:endParaRPr>
          </a:p>
          <a:p>
            <a:r>
              <a:rPr lang="en-IE" sz="2000" b="1" dirty="0">
                <a:solidFill>
                  <a:srgbClr val="00338D"/>
                </a:solidFill>
              </a:rPr>
              <a:t>Remember initial implementation plan will be for 2 years.</a:t>
            </a:r>
            <a:endParaRPr lang="en-GB" sz="2000" b="1" dirty="0">
              <a:solidFill>
                <a:srgbClr val="00338D"/>
              </a:solidFill>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p:txBody>
      </p:sp>
    </p:spTree>
    <p:extLst>
      <p:ext uri="{BB962C8B-B14F-4D97-AF65-F5344CB8AC3E}">
        <p14:creationId xmlns:p14="http://schemas.microsoft.com/office/powerpoint/2010/main" val="4106526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9860" y="2398601"/>
            <a:ext cx="7186628" cy="2367199"/>
          </a:xfrm>
        </p:spPr>
        <p:txBody>
          <a:bodyPr/>
          <a:lstStyle/>
          <a:p>
            <a:r>
              <a:rPr lang="en-GB" sz="4400" dirty="0"/>
              <a:t>liam.mannix@kpmg.ie</a:t>
            </a:r>
            <a:br>
              <a:rPr lang="en-GB" sz="4400" dirty="0"/>
            </a:br>
            <a:br>
              <a:rPr lang="en-GB" sz="4400" dirty="0"/>
            </a:br>
            <a:r>
              <a:rPr lang="en-GB" sz="4400" dirty="0"/>
              <a:t>1 Stokes Place, St. Stephen’s Green, </a:t>
            </a:r>
            <a:br>
              <a:rPr lang="en-GB" sz="4400" dirty="0"/>
            </a:br>
            <a:r>
              <a:rPr lang="en-GB" sz="4400" dirty="0"/>
              <a:t>Dublin 2</a:t>
            </a:r>
          </a:p>
        </p:txBody>
      </p:sp>
      <p:sp>
        <p:nvSpPr>
          <p:cNvPr id="9" name="Text Placeholder 8">
            <a:extLst>
              <a:ext uri="{FF2B5EF4-FFF2-40B4-BE49-F238E27FC236}">
                <a16:creationId xmlns:a16="http://schemas.microsoft.com/office/drawing/2014/main" id="{7B233DEF-7DC0-4763-B674-7810CC6F3163}"/>
              </a:ext>
            </a:extLst>
          </p:cNvPr>
          <p:cNvSpPr>
            <a:spLocks noGrp="1"/>
          </p:cNvSpPr>
          <p:nvPr>
            <p:ph type="body" sz="quarter" idx="12"/>
          </p:nvPr>
        </p:nvSpPr>
        <p:spPr>
          <a:xfrm>
            <a:off x="1289860" y="1140069"/>
            <a:ext cx="7360364" cy="1109356"/>
          </a:xfrm>
        </p:spPr>
        <p:txBody>
          <a:bodyPr/>
          <a:lstStyle/>
          <a:p>
            <a:r>
              <a:rPr lang="en-GB" dirty="0"/>
              <a:t>Thank you</a:t>
            </a:r>
          </a:p>
        </p:txBody>
      </p:sp>
    </p:spTree>
    <p:extLst>
      <p:ext uri="{BB962C8B-B14F-4D97-AF65-F5344CB8AC3E}">
        <p14:creationId xmlns:p14="http://schemas.microsoft.com/office/powerpoint/2010/main" val="3489081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EEA471-6A52-47BC-8B3C-F5BB3B547B3B}"/>
              </a:ext>
            </a:extLst>
          </p:cNvPr>
          <p:cNvSpPr>
            <a:spLocks noGrp="1"/>
          </p:cNvSpPr>
          <p:nvPr>
            <p:ph type="body" sz="quarter" idx="14"/>
          </p:nvPr>
        </p:nvSpPr>
        <p:spPr>
          <a:xfrm>
            <a:off x="989012" y="3351965"/>
            <a:ext cx="2411738" cy="119064"/>
          </a:xfrm>
        </p:spPr>
        <p:txBody>
          <a:bodyPr/>
          <a:lstStyle/>
          <a:p>
            <a:r>
              <a:rPr lang="en-GB" dirty="0"/>
              <a:t>kpmg.ie</a:t>
            </a:r>
            <a:endParaRPr lang="en-GB" dirty="0">
              <a:hlinkClick r:id="rId3"/>
            </a:endParaRPr>
          </a:p>
          <a:p>
            <a:endParaRPr lang="en-GB" dirty="0">
              <a:hlinkClick r:id="rId3"/>
            </a:endParaRPr>
          </a:p>
        </p:txBody>
      </p:sp>
      <p:sp>
        <p:nvSpPr>
          <p:cNvPr id="4" name="Text Placeholder 39">
            <a:extLst>
              <a:ext uri="{FF2B5EF4-FFF2-40B4-BE49-F238E27FC236}">
                <a16:creationId xmlns:a16="http://schemas.microsoft.com/office/drawing/2014/main" id="{90960A18-A1B2-4883-B353-C366E4041B44}"/>
              </a:ext>
            </a:extLst>
          </p:cNvPr>
          <p:cNvSpPr txBox="1">
            <a:spLocks/>
          </p:cNvSpPr>
          <p:nvPr/>
        </p:nvSpPr>
        <p:spPr>
          <a:xfrm>
            <a:off x="989012" y="1330325"/>
            <a:ext cx="7927066" cy="389255"/>
          </a:xfrm>
          <a:prstGeom prst="rect">
            <a:avLst/>
          </a:prstGeom>
        </p:spPr>
        <p:txBody>
          <a:bodyPr vert="horz" wrap="square"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200" kern="1200" dirty="0">
                <a:solidFill>
                  <a:schemeClr val="bg1"/>
                </a:solidFill>
                <a:effectLst/>
                <a:latin typeface="Arial" panose="020B0604020202020204" pitchFamily="34" charset="0"/>
                <a:ea typeface="Times New Roman" panose="02020603050405020304" pitchFamily="18" charset="0"/>
                <a:cs typeface="Cordia New"/>
              </a:rPr>
              <a:t>Some or all of the services described herein may not be permissible for KPMG audit clients and their affiliates or related entities.</a:t>
            </a:r>
            <a:endParaRPr lang="en-US" sz="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ext Placeholder 7">
            <a:extLst>
              <a:ext uri="{FF2B5EF4-FFF2-40B4-BE49-F238E27FC236}">
                <a16:creationId xmlns:a16="http://schemas.microsoft.com/office/drawing/2014/main" id="{175FF21D-DCA7-4F66-B360-5ED92D9871D7}"/>
              </a:ext>
            </a:extLst>
          </p:cNvPr>
          <p:cNvSpPr>
            <a:spLocks noGrp="1"/>
          </p:cNvSpPr>
          <p:nvPr>
            <p:ph type="body" sz="quarter" idx="10"/>
          </p:nvPr>
        </p:nvSpPr>
        <p:spPr>
          <a:xfrm>
            <a:off x="989012" y="3648851"/>
            <a:ext cx="6255182" cy="993487"/>
          </a:xfrm>
        </p:spPr>
        <p:txBody>
          <a:bodyPr/>
          <a:lstStyle/>
          <a:p>
            <a:r>
              <a:rPr lang="en-US" dirty="0"/>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r>
              <a:rPr lang="en-US" dirty="0"/>
              <a:t>The KPMG name and logo are trademarks used under license by the independent member firms of the KPMG global organisation.</a:t>
            </a:r>
          </a:p>
        </p:txBody>
      </p:sp>
      <p:sp>
        <p:nvSpPr>
          <p:cNvPr id="6" name="Text Placeholder 1">
            <a:extLst>
              <a:ext uri="{FF2B5EF4-FFF2-40B4-BE49-F238E27FC236}">
                <a16:creationId xmlns:a16="http://schemas.microsoft.com/office/drawing/2014/main" id="{36E8B93A-6829-4EB0-9569-77043246CBEE}"/>
              </a:ext>
            </a:extLst>
          </p:cNvPr>
          <p:cNvSpPr txBox="1">
            <a:spLocks/>
          </p:cNvSpPr>
          <p:nvPr>
            <p:custDataLst>
              <p:tags r:id="rId1"/>
            </p:custDataLst>
          </p:nvPr>
        </p:nvSpPr>
        <p:spPr>
          <a:xfrm>
            <a:off x="989012" y="5103414"/>
            <a:ext cx="6660000" cy="53184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spcAft>
                <a:spcPts val="1000"/>
              </a:spcAft>
              <a:buFontTx/>
              <a:buNone/>
              <a:defRPr sz="900" b="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0"/>
              </a:spcAft>
              <a:buFontTx/>
              <a:buNone/>
              <a:defRPr sz="900" b="0" kern="1200">
                <a:solidFill>
                  <a:schemeClr val="bg1"/>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IE" dirty="0"/>
              <a:t>© 2022 KPMG, an Irish partnership and a member firm of the KPMG global organisation of independent member firms affiliated with KPMG International Limited, a private English company limited by guarantee. All rights reserved.</a:t>
            </a:r>
            <a:endParaRPr lang="en-US" dirty="0"/>
          </a:p>
        </p:txBody>
      </p:sp>
    </p:spTree>
    <p:extLst>
      <p:ext uri="{BB962C8B-B14F-4D97-AF65-F5344CB8AC3E}">
        <p14:creationId xmlns:p14="http://schemas.microsoft.com/office/powerpoint/2010/main" val="17161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7620D-F05A-427C-89D5-7FF51C2FE93B}"/>
              </a:ext>
            </a:extLst>
          </p:cNvPr>
          <p:cNvSpPr>
            <a:spLocks noGrp="1"/>
          </p:cNvSpPr>
          <p:nvPr>
            <p:ph type="ctrTitle"/>
          </p:nvPr>
        </p:nvSpPr>
        <p:spPr/>
        <p:txBody>
          <a:bodyPr/>
          <a:lstStyle/>
          <a:p>
            <a:r>
              <a:rPr lang="en-IE" sz="4400" b="1" dirty="0">
                <a:latin typeface="+mn-lt"/>
              </a:rPr>
              <a:t>Agenda</a:t>
            </a:r>
            <a:br>
              <a:rPr lang="en-IE" sz="4400" dirty="0">
                <a:latin typeface="+mn-lt"/>
              </a:rPr>
            </a:br>
            <a:br>
              <a:rPr lang="en-IE" sz="4400" dirty="0">
                <a:latin typeface="+mn-lt"/>
              </a:rPr>
            </a:br>
            <a:r>
              <a:rPr lang="en-IE" sz="2000" b="1" dirty="0">
                <a:latin typeface="+mn-lt"/>
              </a:rPr>
              <a:t>1. Introduction to today and LECPs</a:t>
            </a:r>
            <a:br>
              <a:rPr lang="en-IE" sz="2000" b="1" dirty="0">
                <a:latin typeface="+mn-lt"/>
              </a:rPr>
            </a:br>
            <a:br>
              <a:rPr lang="en-IE" sz="2000" b="1" dirty="0">
                <a:latin typeface="+mn-lt"/>
              </a:rPr>
            </a:br>
            <a:r>
              <a:rPr lang="en-IE" sz="2000" b="1" dirty="0">
                <a:latin typeface="+mn-lt"/>
              </a:rPr>
              <a:t>2. Previous Process</a:t>
            </a:r>
            <a:br>
              <a:rPr lang="en-IE" sz="2000" b="1" dirty="0">
                <a:latin typeface="+mn-lt"/>
              </a:rPr>
            </a:br>
            <a:br>
              <a:rPr lang="en-IE" sz="2000" b="1" dirty="0">
                <a:latin typeface="+mn-lt"/>
              </a:rPr>
            </a:br>
            <a:r>
              <a:rPr lang="en-IE" sz="2000" b="1" dirty="0">
                <a:latin typeface="+mn-lt"/>
              </a:rPr>
              <a:t>3. High Level Goals</a:t>
            </a:r>
            <a:br>
              <a:rPr lang="en-IE" sz="2000" b="1" dirty="0">
                <a:latin typeface="+mn-lt"/>
              </a:rPr>
            </a:br>
            <a:r>
              <a:rPr lang="en-IE" sz="2000" b="1" dirty="0">
                <a:latin typeface="+mn-lt"/>
              </a:rPr>
              <a:t>	</a:t>
            </a:r>
            <a:r>
              <a:rPr lang="en-IE" sz="2000" dirty="0">
                <a:latin typeface="+mn-lt"/>
              </a:rPr>
              <a:t>Discussion</a:t>
            </a:r>
            <a:br>
              <a:rPr lang="en-IE" sz="2000" b="1" dirty="0">
                <a:latin typeface="+mn-lt"/>
              </a:rPr>
            </a:br>
            <a:br>
              <a:rPr lang="en-IE" sz="2000" b="1" dirty="0">
                <a:latin typeface="+mn-lt"/>
              </a:rPr>
            </a:br>
            <a:r>
              <a:rPr lang="en-IE" sz="2000" b="1" dirty="0">
                <a:latin typeface="+mn-lt"/>
              </a:rPr>
              <a:t>4. Objectives and Actions	</a:t>
            </a:r>
            <a:br>
              <a:rPr lang="en-IE" sz="2000" b="1" dirty="0">
                <a:latin typeface="+mn-lt"/>
              </a:rPr>
            </a:br>
            <a:r>
              <a:rPr lang="en-IE" sz="2000" b="1" dirty="0">
                <a:latin typeface="+mn-lt"/>
              </a:rPr>
              <a:t>	</a:t>
            </a:r>
            <a:r>
              <a:rPr lang="en-IE" sz="2000" dirty="0">
                <a:latin typeface="+mn-lt"/>
              </a:rPr>
              <a:t>Group work </a:t>
            </a:r>
            <a:br>
              <a:rPr lang="en-IE" sz="2000" b="1" dirty="0">
                <a:latin typeface="+mn-lt"/>
              </a:rPr>
            </a:br>
            <a:br>
              <a:rPr lang="en-IE" sz="2000" b="1" dirty="0">
                <a:latin typeface="+mn-lt"/>
              </a:rPr>
            </a:br>
            <a:endParaRPr lang="en-IE" sz="2000" b="1" dirty="0">
              <a:latin typeface="+mn-lt"/>
            </a:endParaRPr>
          </a:p>
        </p:txBody>
      </p:sp>
    </p:spTree>
    <p:extLst>
      <p:ext uri="{BB962C8B-B14F-4D97-AF65-F5344CB8AC3E}">
        <p14:creationId xmlns:p14="http://schemas.microsoft.com/office/powerpoint/2010/main" val="43828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Introduction</a:t>
            </a:r>
          </a:p>
        </p:txBody>
      </p:sp>
      <p:sp>
        <p:nvSpPr>
          <p:cNvPr id="9" name="Text Placeholder 8">
            <a:extLst>
              <a:ext uri="{FF2B5EF4-FFF2-40B4-BE49-F238E27FC236}">
                <a16:creationId xmlns:a16="http://schemas.microsoft.com/office/drawing/2014/main" id="{7B233DEF-7DC0-4763-B674-7810CC6F3163}"/>
              </a:ext>
            </a:extLst>
          </p:cNvPr>
          <p:cNvSpPr>
            <a:spLocks noGrp="1"/>
          </p:cNvSpPr>
          <p:nvPr>
            <p:ph type="body" sz="quarter" idx="12"/>
          </p:nvPr>
        </p:nvSpPr>
        <p:spPr/>
        <p:txBody>
          <a:bodyPr/>
          <a:lstStyle/>
          <a:p>
            <a:r>
              <a:rPr lang="en-GB" dirty="0"/>
              <a:t>01</a:t>
            </a:r>
          </a:p>
        </p:txBody>
      </p:sp>
    </p:spTree>
    <p:extLst>
      <p:ext uri="{BB962C8B-B14F-4D97-AF65-F5344CB8AC3E}">
        <p14:creationId xmlns:p14="http://schemas.microsoft.com/office/powerpoint/2010/main" val="67964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950A7A2-7159-4E18-81D3-353E09D5C69E}"/>
              </a:ext>
            </a:extLst>
          </p:cNvPr>
          <p:cNvSpPr>
            <a:spLocks noGrp="1"/>
          </p:cNvSpPr>
          <p:nvPr>
            <p:ph type="title"/>
          </p:nvPr>
        </p:nvSpPr>
        <p:spPr>
          <a:xfrm>
            <a:off x="995364" y="431800"/>
            <a:ext cx="10204450" cy="533400"/>
          </a:xfrm>
        </p:spPr>
        <p:txBody>
          <a:bodyPr/>
          <a:lstStyle/>
          <a:p>
            <a:r>
              <a:rPr lang="en-GB" dirty="0"/>
              <a:t>Purpose of the Project</a:t>
            </a:r>
          </a:p>
        </p:txBody>
      </p:sp>
      <p:sp>
        <p:nvSpPr>
          <p:cNvPr id="12" name="Text Placeholder 11">
            <a:extLst>
              <a:ext uri="{FF2B5EF4-FFF2-40B4-BE49-F238E27FC236}">
                <a16:creationId xmlns:a16="http://schemas.microsoft.com/office/drawing/2014/main" id="{A42BB514-FBD5-4DF3-968B-DAA995DAEEC9}"/>
              </a:ext>
            </a:extLst>
          </p:cNvPr>
          <p:cNvSpPr>
            <a:spLocks noGrp="1"/>
          </p:cNvSpPr>
          <p:nvPr>
            <p:ph type="body" sz="quarter" idx="10"/>
          </p:nvPr>
        </p:nvSpPr>
        <p:spPr>
          <a:xfrm>
            <a:off x="995365" y="1422761"/>
            <a:ext cx="6167436" cy="3409215"/>
          </a:xfrm>
        </p:spPr>
        <p:txBody>
          <a:bodyPr/>
          <a:lstStyle/>
          <a:p>
            <a:pPr marL="285750" indent="-285750">
              <a:buClr>
                <a:srgbClr val="00338D"/>
              </a:buClr>
              <a:buFont typeface="Wingdings" panose="05000000000000000000" pitchFamily="2" charset="2"/>
              <a:buChar char="§"/>
            </a:pPr>
            <a:r>
              <a:rPr lang="en-IE" sz="2000" b="0" dirty="0">
                <a:solidFill>
                  <a:srgbClr val="00338D"/>
                </a:solidFill>
              </a:rPr>
              <a:t>The new Local Economic and Community Plan (LECP) will cover 2024-2030 and will guide the sustainable economic and community development of South Dublin.</a:t>
            </a:r>
          </a:p>
          <a:p>
            <a:pPr>
              <a:buClr>
                <a:srgbClr val="00338D"/>
              </a:buClr>
            </a:pPr>
            <a:endParaRPr lang="en-GB" sz="2000" b="0" dirty="0">
              <a:solidFill>
                <a:srgbClr val="00338D"/>
              </a:solidFill>
            </a:endParaRPr>
          </a:p>
          <a:p>
            <a:pPr marL="285750" indent="-285750">
              <a:buClr>
                <a:srgbClr val="00338D"/>
              </a:buClr>
              <a:buFont typeface="Wingdings" panose="05000000000000000000" pitchFamily="2" charset="2"/>
              <a:buChar char="§"/>
            </a:pPr>
            <a:r>
              <a:rPr lang="en-IE" sz="2000" b="0" dirty="0">
                <a:solidFill>
                  <a:srgbClr val="00338D"/>
                </a:solidFill>
              </a:rPr>
              <a:t>It will include goals and objectives related to:</a:t>
            </a:r>
          </a:p>
          <a:p>
            <a:pPr>
              <a:buClr>
                <a:srgbClr val="00338D"/>
              </a:buClr>
            </a:pPr>
            <a:endParaRPr lang="en-IE" sz="2000" b="0" dirty="0">
              <a:solidFill>
                <a:srgbClr val="00338D"/>
              </a:solidFill>
            </a:endParaRPr>
          </a:p>
          <a:p>
            <a:pPr marL="523875" lvl="2" indent="-342900">
              <a:buClr>
                <a:srgbClr val="00338D"/>
              </a:buClr>
              <a:buFont typeface="Wingdings" panose="05000000000000000000" pitchFamily="2" charset="2"/>
              <a:buChar char="Ø"/>
            </a:pPr>
            <a:r>
              <a:rPr lang="en-IE" sz="2000" dirty="0">
                <a:solidFill>
                  <a:srgbClr val="00338D"/>
                </a:solidFill>
              </a:rPr>
              <a:t> Economic elements such as actions to promote job creation and support existing businesses</a:t>
            </a:r>
          </a:p>
          <a:p>
            <a:pPr lvl="2" indent="0">
              <a:buClr>
                <a:srgbClr val="00338D"/>
              </a:buClr>
              <a:buNone/>
            </a:pPr>
            <a:endParaRPr lang="en-IE" sz="2000" dirty="0">
              <a:solidFill>
                <a:srgbClr val="00338D"/>
              </a:solidFill>
            </a:endParaRPr>
          </a:p>
          <a:p>
            <a:pPr marL="523875" lvl="2" indent="-342900">
              <a:buClr>
                <a:srgbClr val="00338D"/>
              </a:buClr>
              <a:buFont typeface="Wingdings" panose="05000000000000000000" pitchFamily="2" charset="2"/>
              <a:buChar char="Ø"/>
            </a:pPr>
            <a:r>
              <a:rPr lang="en-IE" sz="2000" dirty="0">
                <a:solidFill>
                  <a:srgbClr val="00338D"/>
                </a:solidFill>
              </a:rPr>
              <a:t>Community elements including actions to support inclusion, access to services and addressing disadvantage, amongst other areas</a:t>
            </a:r>
            <a:endParaRPr lang="en-GB" sz="2000" dirty="0">
              <a:solidFill>
                <a:srgbClr val="00338D"/>
              </a:solidFill>
            </a:endParaRPr>
          </a:p>
          <a:p>
            <a:pPr>
              <a:buClr>
                <a:srgbClr val="00338D"/>
              </a:buClr>
            </a:pPr>
            <a:endParaRPr lang="en-GB" sz="1800" b="0" dirty="0">
              <a:solidFill>
                <a:schemeClr val="tx1"/>
              </a:solidFill>
            </a:endParaRPr>
          </a:p>
        </p:txBody>
      </p:sp>
      <p:pic>
        <p:nvPicPr>
          <p:cNvPr id="6" name="Picture 5">
            <a:extLst>
              <a:ext uri="{FF2B5EF4-FFF2-40B4-BE49-F238E27FC236}">
                <a16:creationId xmlns:a16="http://schemas.microsoft.com/office/drawing/2014/main" id="{95DFC07B-31FD-0917-144A-FB10AEF6F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314" y="1061959"/>
            <a:ext cx="3425606" cy="2282066"/>
          </a:xfrm>
          <a:prstGeom prst="rect">
            <a:avLst/>
          </a:prstGeom>
        </p:spPr>
      </p:pic>
      <p:pic>
        <p:nvPicPr>
          <p:cNvPr id="8" name="Picture 7">
            <a:extLst>
              <a:ext uri="{FF2B5EF4-FFF2-40B4-BE49-F238E27FC236}">
                <a16:creationId xmlns:a16="http://schemas.microsoft.com/office/drawing/2014/main" id="{91032CD5-D960-D4C2-2667-F31A7DD4CB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8315" y="3553340"/>
            <a:ext cx="3425606" cy="2569205"/>
          </a:xfrm>
          <a:prstGeom prst="rect">
            <a:avLst/>
          </a:prstGeom>
        </p:spPr>
      </p:pic>
    </p:spTree>
    <p:extLst>
      <p:ext uri="{BB962C8B-B14F-4D97-AF65-F5344CB8AC3E}">
        <p14:creationId xmlns:p14="http://schemas.microsoft.com/office/powerpoint/2010/main" val="4275450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950A7A2-7159-4E18-81D3-353E09D5C69E}"/>
              </a:ext>
            </a:extLst>
          </p:cNvPr>
          <p:cNvSpPr>
            <a:spLocks noGrp="1"/>
          </p:cNvSpPr>
          <p:nvPr>
            <p:ph type="title"/>
          </p:nvPr>
        </p:nvSpPr>
        <p:spPr>
          <a:xfrm>
            <a:off x="995364" y="431800"/>
            <a:ext cx="10204450" cy="533400"/>
          </a:xfrm>
        </p:spPr>
        <p:txBody>
          <a:bodyPr/>
          <a:lstStyle/>
          <a:p>
            <a:r>
              <a:rPr lang="en-GB" dirty="0"/>
              <a:t>Purpose of Today</a:t>
            </a:r>
          </a:p>
        </p:txBody>
      </p:sp>
      <p:sp>
        <p:nvSpPr>
          <p:cNvPr id="12" name="Text Placeholder 11">
            <a:extLst>
              <a:ext uri="{FF2B5EF4-FFF2-40B4-BE49-F238E27FC236}">
                <a16:creationId xmlns:a16="http://schemas.microsoft.com/office/drawing/2014/main" id="{A42BB514-FBD5-4DF3-968B-DAA995DAEEC9}"/>
              </a:ext>
            </a:extLst>
          </p:cNvPr>
          <p:cNvSpPr>
            <a:spLocks noGrp="1"/>
          </p:cNvSpPr>
          <p:nvPr>
            <p:ph type="body" sz="quarter" idx="10"/>
          </p:nvPr>
        </p:nvSpPr>
        <p:spPr>
          <a:xfrm>
            <a:off x="995365" y="1422761"/>
            <a:ext cx="6167436" cy="3409215"/>
          </a:xfrm>
        </p:spPr>
        <p:txBody>
          <a:bodyPr/>
          <a:lstStyle/>
          <a:p>
            <a:pPr marL="285750" indent="-285750">
              <a:buClr>
                <a:srgbClr val="00338D"/>
              </a:buClr>
              <a:buFont typeface="Wingdings" panose="05000000000000000000" pitchFamily="2" charset="2"/>
              <a:buChar char="§"/>
            </a:pPr>
            <a:r>
              <a:rPr lang="en-GB" sz="2000" b="0" dirty="0">
                <a:solidFill>
                  <a:srgbClr val="00338D"/>
                </a:solidFill>
              </a:rPr>
              <a:t>Provide information on the LECP process</a:t>
            </a:r>
          </a:p>
          <a:p>
            <a:pPr marL="285750" indent="-285750">
              <a:buClr>
                <a:srgbClr val="00338D"/>
              </a:buClr>
              <a:buFont typeface="Wingdings" panose="05000000000000000000" pitchFamily="2" charset="2"/>
              <a:buChar char="§"/>
            </a:pPr>
            <a:endParaRPr lang="en-GB" sz="2000" b="0" dirty="0">
              <a:solidFill>
                <a:srgbClr val="00338D"/>
              </a:solidFill>
            </a:endParaRPr>
          </a:p>
          <a:p>
            <a:pPr marL="285750" indent="-285750">
              <a:buClr>
                <a:srgbClr val="00338D"/>
              </a:buClr>
              <a:buFont typeface="Wingdings" panose="05000000000000000000" pitchFamily="2" charset="2"/>
              <a:buChar char="§"/>
            </a:pPr>
            <a:r>
              <a:rPr lang="en-GB" sz="2000" b="0" dirty="0">
                <a:solidFill>
                  <a:srgbClr val="00338D"/>
                </a:solidFill>
              </a:rPr>
              <a:t>Look at what went wrong and how the process can be improved.</a:t>
            </a:r>
          </a:p>
          <a:p>
            <a:pPr marL="285750" indent="-285750">
              <a:buClr>
                <a:srgbClr val="00338D"/>
              </a:buClr>
              <a:buFont typeface="Wingdings" panose="05000000000000000000" pitchFamily="2" charset="2"/>
              <a:buChar char="§"/>
            </a:pPr>
            <a:endParaRPr lang="en-GB" sz="2000" b="0" dirty="0">
              <a:solidFill>
                <a:srgbClr val="00338D"/>
              </a:solidFill>
            </a:endParaRPr>
          </a:p>
          <a:p>
            <a:pPr marL="285750" indent="-285750">
              <a:buClr>
                <a:srgbClr val="00338D"/>
              </a:buClr>
              <a:buFont typeface="Wingdings" panose="05000000000000000000" pitchFamily="2" charset="2"/>
              <a:buChar char="§"/>
            </a:pPr>
            <a:r>
              <a:rPr lang="en-GB" sz="2000" b="0" dirty="0">
                <a:solidFill>
                  <a:srgbClr val="00338D"/>
                </a:solidFill>
              </a:rPr>
              <a:t>Give you an opportunity to contribute to the development of the new LECP’s objectives, actions and outcomes</a:t>
            </a:r>
          </a:p>
          <a:p>
            <a:pPr marL="285750" indent="-285750">
              <a:buClr>
                <a:srgbClr val="00338D"/>
              </a:buClr>
              <a:buFont typeface="Wingdings" panose="05000000000000000000" pitchFamily="2" charset="2"/>
              <a:buChar char="§"/>
            </a:pPr>
            <a:endParaRPr lang="en-GB" sz="2000" b="0" dirty="0">
              <a:solidFill>
                <a:srgbClr val="00338D"/>
              </a:solidFill>
            </a:endParaRPr>
          </a:p>
          <a:p>
            <a:pPr marL="285750" indent="-285750">
              <a:buClr>
                <a:srgbClr val="00338D"/>
              </a:buClr>
              <a:buFont typeface="Wingdings" panose="05000000000000000000" pitchFamily="2" charset="2"/>
              <a:buChar char="§"/>
            </a:pPr>
            <a:r>
              <a:rPr lang="en-GB" sz="2000" b="0" dirty="0">
                <a:solidFill>
                  <a:srgbClr val="00338D"/>
                </a:solidFill>
              </a:rPr>
              <a:t>Explore ideas through examining the 5 draft high-level goals.</a:t>
            </a:r>
          </a:p>
          <a:p>
            <a:pPr marL="285750" indent="-285750">
              <a:buClr>
                <a:srgbClr val="00338D"/>
              </a:buClr>
              <a:buFont typeface="Wingdings" panose="05000000000000000000" pitchFamily="2" charset="2"/>
              <a:buChar char="§"/>
            </a:pPr>
            <a:endParaRPr lang="en-GB" sz="2000" b="0" dirty="0">
              <a:solidFill>
                <a:srgbClr val="00338D"/>
              </a:solidFill>
            </a:endParaRPr>
          </a:p>
          <a:p>
            <a:pPr marL="285750" indent="-285750">
              <a:buClr>
                <a:srgbClr val="00338D"/>
              </a:buClr>
              <a:buFont typeface="Wingdings" panose="05000000000000000000" pitchFamily="2" charset="2"/>
              <a:buChar char="§"/>
            </a:pPr>
            <a:r>
              <a:rPr lang="en-GB" sz="2000" b="0" dirty="0">
                <a:solidFill>
                  <a:srgbClr val="00338D"/>
                </a:solidFill>
              </a:rPr>
              <a:t>Discuss opportunities and ideas for South Dublin.</a:t>
            </a:r>
          </a:p>
          <a:p>
            <a:pPr marL="285750" indent="-285750">
              <a:buClr>
                <a:srgbClr val="00338D"/>
              </a:buClr>
              <a:buFont typeface="Wingdings" panose="05000000000000000000" pitchFamily="2" charset="2"/>
              <a:buChar char="§"/>
            </a:pPr>
            <a:endParaRPr lang="en-GB" sz="1800" b="0" dirty="0">
              <a:solidFill>
                <a:schemeClr val="tx1"/>
              </a:solidFill>
            </a:endParaRPr>
          </a:p>
        </p:txBody>
      </p:sp>
      <p:pic>
        <p:nvPicPr>
          <p:cNvPr id="3" name="Picture 2">
            <a:extLst>
              <a:ext uri="{FF2B5EF4-FFF2-40B4-BE49-F238E27FC236}">
                <a16:creationId xmlns:a16="http://schemas.microsoft.com/office/drawing/2014/main" id="{2B387E8F-458D-416E-9F6B-0906B86B0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5682" y="965201"/>
            <a:ext cx="3972087" cy="2231390"/>
          </a:xfrm>
          <a:prstGeom prst="rect">
            <a:avLst/>
          </a:prstGeom>
        </p:spPr>
      </p:pic>
      <p:pic>
        <p:nvPicPr>
          <p:cNvPr id="5" name="Picture 4">
            <a:extLst>
              <a:ext uri="{FF2B5EF4-FFF2-40B4-BE49-F238E27FC236}">
                <a16:creationId xmlns:a16="http://schemas.microsoft.com/office/drawing/2014/main" id="{42A28568-881C-0E47-238C-10D831763C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5682" y="3542654"/>
            <a:ext cx="3972086" cy="2459436"/>
          </a:xfrm>
          <a:prstGeom prst="rect">
            <a:avLst/>
          </a:prstGeom>
        </p:spPr>
      </p:pic>
    </p:spTree>
    <p:extLst>
      <p:ext uri="{BB962C8B-B14F-4D97-AF65-F5344CB8AC3E}">
        <p14:creationId xmlns:p14="http://schemas.microsoft.com/office/powerpoint/2010/main" val="181420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950A7A2-7159-4E18-81D3-353E09D5C69E}"/>
              </a:ext>
            </a:extLst>
          </p:cNvPr>
          <p:cNvSpPr>
            <a:spLocks noGrp="1"/>
          </p:cNvSpPr>
          <p:nvPr>
            <p:ph type="title"/>
          </p:nvPr>
        </p:nvSpPr>
        <p:spPr>
          <a:xfrm>
            <a:off x="995364" y="431800"/>
            <a:ext cx="10204450" cy="533400"/>
          </a:xfrm>
        </p:spPr>
        <p:txBody>
          <a:bodyPr/>
          <a:lstStyle/>
          <a:p>
            <a:r>
              <a:rPr lang="en-GB" dirty="0"/>
              <a:t> Overview of the LECP</a:t>
            </a:r>
          </a:p>
        </p:txBody>
      </p:sp>
      <p:sp>
        <p:nvSpPr>
          <p:cNvPr id="12" name="Text Placeholder 11">
            <a:extLst>
              <a:ext uri="{FF2B5EF4-FFF2-40B4-BE49-F238E27FC236}">
                <a16:creationId xmlns:a16="http://schemas.microsoft.com/office/drawing/2014/main" id="{A42BB514-FBD5-4DF3-968B-DAA995DAEEC9}"/>
              </a:ext>
            </a:extLst>
          </p:cNvPr>
          <p:cNvSpPr>
            <a:spLocks noGrp="1"/>
          </p:cNvSpPr>
          <p:nvPr>
            <p:ph type="body" sz="quarter" idx="10"/>
          </p:nvPr>
        </p:nvSpPr>
        <p:spPr>
          <a:xfrm>
            <a:off x="995364" y="1422761"/>
            <a:ext cx="6968559" cy="3409215"/>
          </a:xfrm>
        </p:spPr>
        <p:txBody>
          <a:bodyPr/>
          <a:lstStyle/>
          <a:p>
            <a:pPr>
              <a:buClr>
                <a:srgbClr val="00338D"/>
              </a:buClr>
            </a:pPr>
            <a:r>
              <a:rPr lang="en-GB" sz="2000" dirty="0">
                <a:solidFill>
                  <a:srgbClr val="00338D"/>
                </a:solidFill>
              </a:rPr>
              <a:t>LECP Framework – 6 year period (2024 – 2030)</a:t>
            </a:r>
          </a:p>
          <a:p>
            <a:pPr marL="285750" indent="-285750">
              <a:buClr>
                <a:srgbClr val="00338D"/>
              </a:buClr>
              <a:buFont typeface="Wingdings" panose="05000000000000000000" pitchFamily="2" charset="2"/>
              <a:buChar char="§"/>
            </a:pPr>
            <a:r>
              <a:rPr lang="en-IE" sz="2000" b="0" dirty="0">
                <a:solidFill>
                  <a:srgbClr val="00338D"/>
                </a:solidFill>
              </a:rPr>
              <a:t>Goals which provide the general direction of the plan</a:t>
            </a:r>
            <a:endParaRPr lang="en-GB" sz="2000" b="0" dirty="0">
              <a:solidFill>
                <a:srgbClr val="00338D"/>
              </a:solidFill>
            </a:endParaRPr>
          </a:p>
          <a:p>
            <a:pPr marL="285750" indent="-285750">
              <a:buClr>
                <a:srgbClr val="00338D"/>
              </a:buClr>
              <a:buFont typeface="Wingdings" panose="05000000000000000000" pitchFamily="2" charset="2"/>
              <a:buChar char="§"/>
            </a:pPr>
            <a:r>
              <a:rPr lang="en-IE" sz="2000" b="0" dirty="0">
                <a:solidFill>
                  <a:srgbClr val="00338D"/>
                </a:solidFill>
              </a:rPr>
              <a:t>The objectives which look to address specific areas related to the goals</a:t>
            </a:r>
          </a:p>
          <a:p>
            <a:pPr marL="285750" indent="-285750">
              <a:buClr>
                <a:srgbClr val="00338D"/>
              </a:buClr>
              <a:buFont typeface="Wingdings" panose="05000000000000000000" pitchFamily="2" charset="2"/>
              <a:buChar char="§"/>
            </a:pPr>
            <a:r>
              <a:rPr lang="en-IE" sz="2000" b="0" dirty="0">
                <a:solidFill>
                  <a:srgbClr val="00338D"/>
                </a:solidFill>
              </a:rPr>
              <a:t>The desired outcomes/impacts that interventions through the Plan will aim to achieve by 2030</a:t>
            </a:r>
          </a:p>
          <a:p>
            <a:pPr>
              <a:buClr>
                <a:srgbClr val="00338D"/>
              </a:buClr>
            </a:pPr>
            <a:endParaRPr lang="en-GB" sz="2000" b="0" dirty="0">
              <a:solidFill>
                <a:srgbClr val="00338D"/>
              </a:solidFill>
            </a:endParaRPr>
          </a:p>
          <a:p>
            <a:pPr>
              <a:buClr>
                <a:srgbClr val="00338D"/>
              </a:buClr>
            </a:pPr>
            <a:r>
              <a:rPr lang="en-GB" sz="2000" dirty="0">
                <a:solidFill>
                  <a:srgbClr val="00338D"/>
                </a:solidFill>
              </a:rPr>
              <a:t>Actions and KPIs – 2 year Implementation plan</a:t>
            </a:r>
          </a:p>
          <a:p>
            <a:pPr marL="285750" indent="-285750">
              <a:buClr>
                <a:srgbClr val="00338D"/>
              </a:buClr>
              <a:buFont typeface="Wingdings" panose="05000000000000000000" pitchFamily="2" charset="2"/>
              <a:buChar char="§"/>
            </a:pPr>
            <a:r>
              <a:rPr lang="en-IE" sz="2000" b="0" dirty="0">
                <a:solidFill>
                  <a:srgbClr val="00338D"/>
                </a:solidFill>
              </a:rPr>
              <a:t>The actions and KPIs are now part of a more flexible implementation plan</a:t>
            </a:r>
          </a:p>
          <a:p>
            <a:pPr marL="285750" indent="-285750">
              <a:buClr>
                <a:srgbClr val="00338D"/>
              </a:buClr>
              <a:buFont typeface="Wingdings" panose="05000000000000000000" pitchFamily="2" charset="2"/>
              <a:buChar char="§"/>
            </a:pPr>
            <a:r>
              <a:rPr lang="en-IE" sz="2000" b="0" dirty="0">
                <a:solidFill>
                  <a:srgbClr val="00338D"/>
                </a:solidFill>
              </a:rPr>
              <a:t>The actions and their related KPIs work to support the achievement of the goals, objectives and the desired outcomes</a:t>
            </a:r>
          </a:p>
          <a:p>
            <a:pPr>
              <a:buClr>
                <a:srgbClr val="00338D"/>
              </a:buClr>
            </a:pPr>
            <a:endParaRPr lang="en-GB" sz="1800" b="0" dirty="0">
              <a:solidFill>
                <a:schemeClr val="tx1"/>
              </a:solidFill>
            </a:endParaRPr>
          </a:p>
        </p:txBody>
      </p:sp>
      <p:pic>
        <p:nvPicPr>
          <p:cNvPr id="4" name="Picture 3">
            <a:extLst>
              <a:ext uri="{FF2B5EF4-FFF2-40B4-BE49-F238E27FC236}">
                <a16:creationId xmlns:a16="http://schemas.microsoft.com/office/drawing/2014/main" id="{C4CA5DAD-66FB-48C0-A174-5E5D3013A79B}"/>
              </a:ext>
            </a:extLst>
          </p:cNvPr>
          <p:cNvPicPr>
            <a:picLocks noChangeAspect="1"/>
          </p:cNvPicPr>
          <p:nvPr/>
        </p:nvPicPr>
        <p:blipFill>
          <a:blip r:embed="rId2"/>
          <a:stretch>
            <a:fillRect/>
          </a:stretch>
        </p:blipFill>
        <p:spPr>
          <a:xfrm>
            <a:off x="8234503" y="1422761"/>
            <a:ext cx="2963743" cy="3553276"/>
          </a:xfrm>
          <a:prstGeom prst="rect">
            <a:avLst/>
          </a:prstGeom>
        </p:spPr>
      </p:pic>
    </p:spTree>
    <p:extLst>
      <p:ext uri="{BB962C8B-B14F-4D97-AF65-F5344CB8AC3E}">
        <p14:creationId xmlns:p14="http://schemas.microsoft.com/office/powerpoint/2010/main" val="3957180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950A7A2-7159-4E18-81D3-353E09D5C69E}"/>
              </a:ext>
            </a:extLst>
          </p:cNvPr>
          <p:cNvSpPr>
            <a:spLocks noGrp="1"/>
          </p:cNvSpPr>
          <p:nvPr>
            <p:ph type="title"/>
          </p:nvPr>
        </p:nvSpPr>
        <p:spPr>
          <a:xfrm>
            <a:off x="995364" y="431800"/>
            <a:ext cx="10204450" cy="533400"/>
          </a:xfrm>
        </p:spPr>
        <p:txBody>
          <a:bodyPr/>
          <a:lstStyle/>
          <a:p>
            <a:r>
              <a:rPr lang="en-GB" dirty="0"/>
              <a:t>LECP Overview</a:t>
            </a:r>
          </a:p>
        </p:txBody>
      </p:sp>
      <p:grpSp>
        <p:nvGrpSpPr>
          <p:cNvPr id="7" name="Group 6">
            <a:extLst>
              <a:ext uri="{FF2B5EF4-FFF2-40B4-BE49-F238E27FC236}">
                <a16:creationId xmlns:a16="http://schemas.microsoft.com/office/drawing/2014/main" id="{DD8073C9-CA12-4539-8A60-2EF4D79BF055}"/>
              </a:ext>
            </a:extLst>
          </p:cNvPr>
          <p:cNvGrpSpPr>
            <a:grpSpLocks noChangeAspect="1"/>
          </p:cNvGrpSpPr>
          <p:nvPr/>
        </p:nvGrpSpPr>
        <p:grpSpPr>
          <a:xfrm>
            <a:off x="998400" y="1054166"/>
            <a:ext cx="10195200" cy="5086246"/>
            <a:chOff x="916101" y="1054166"/>
            <a:chExt cx="7385060" cy="4507153"/>
          </a:xfrm>
        </p:grpSpPr>
        <p:sp>
          <p:nvSpPr>
            <p:cNvPr id="8" name="Rectangle: Rounded Corners 7">
              <a:extLst>
                <a:ext uri="{FF2B5EF4-FFF2-40B4-BE49-F238E27FC236}">
                  <a16:creationId xmlns:a16="http://schemas.microsoft.com/office/drawing/2014/main" id="{4A6216DE-9FF7-4D32-9BAD-9A1E3026B56B}"/>
                </a:ext>
              </a:extLst>
            </p:cNvPr>
            <p:cNvSpPr>
              <a:spLocks noChangeAspect="1"/>
            </p:cNvSpPr>
            <p:nvPr/>
          </p:nvSpPr>
          <p:spPr>
            <a:xfrm>
              <a:off x="2834209" y="1770147"/>
              <a:ext cx="3038475" cy="518400"/>
            </a:xfrm>
            <a:prstGeom prst="roundRect">
              <a:avLst/>
            </a:prstGeom>
            <a:solidFill>
              <a:srgbClr val="4836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bg1"/>
                  </a:solidFill>
                </a:rPr>
                <a:t>High-Level Goals </a:t>
              </a:r>
            </a:p>
          </p:txBody>
        </p:sp>
        <p:sp>
          <p:nvSpPr>
            <p:cNvPr id="9" name="Rectangle: Rounded Corners 8">
              <a:extLst>
                <a:ext uri="{FF2B5EF4-FFF2-40B4-BE49-F238E27FC236}">
                  <a16:creationId xmlns:a16="http://schemas.microsoft.com/office/drawing/2014/main" id="{0B14AB2D-BC54-41E6-85C4-35FD6E651C14}"/>
                </a:ext>
              </a:extLst>
            </p:cNvPr>
            <p:cNvSpPr>
              <a:spLocks noChangeAspect="1"/>
            </p:cNvSpPr>
            <p:nvPr/>
          </p:nvSpPr>
          <p:spPr>
            <a:xfrm>
              <a:off x="993570" y="2585084"/>
              <a:ext cx="3038475" cy="518400"/>
            </a:xfrm>
            <a:prstGeom prst="roundRect">
              <a:avLst/>
            </a:prstGeom>
            <a:solidFill>
              <a:srgbClr val="4836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bg1"/>
                  </a:solidFill>
                </a:rPr>
                <a:t>Objectives</a:t>
              </a:r>
            </a:p>
          </p:txBody>
        </p:sp>
        <p:sp>
          <p:nvSpPr>
            <p:cNvPr id="11" name="Rectangle: Rounded Corners 10">
              <a:extLst>
                <a:ext uri="{FF2B5EF4-FFF2-40B4-BE49-F238E27FC236}">
                  <a16:creationId xmlns:a16="http://schemas.microsoft.com/office/drawing/2014/main" id="{D5BF9B57-5D03-443A-978F-5AC9E8963BF5}"/>
                </a:ext>
              </a:extLst>
            </p:cNvPr>
            <p:cNvSpPr>
              <a:spLocks noChangeAspect="1"/>
            </p:cNvSpPr>
            <p:nvPr/>
          </p:nvSpPr>
          <p:spPr>
            <a:xfrm>
              <a:off x="5189423" y="2585423"/>
              <a:ext cx="3038475" cy="518400"/>
            </a:xfrm>
            <a:prstGeom prst="roundRect">
              <a:avLst/>
            </a:prstGeom>
            <a:solidFill>
              <a:srgbClr val="4836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bg1"/>
                  </a:solidFill>
                </a:rPr>
                <a:t>Desired Outcomes</a:t>
              </a:r>
            </a:p>
          </p:txBody>
        </p:sp>
        <p:sp>
          <p:nvSpPr>
            <p:cNvPr id="13" name="Arrow: Up-Down 12">
              <a:extLst>
                <a:ext uri="{FF2B5EF4-FFF2-40B4-BE49-F238E27FC236}">
                  <a16:creationId xmlns:a16="http://schemas.microsoft.com/office/drawing/2014/main" id="{6C11D999-A3A1-4979-917A-B23851F18D75}"/>
                </a:ext>
              </a:extLst>
            </p:cNvPr>
            <p:cNvSpPr>
              <a:spLocks noChangeAspect="1"/>
            </p:cNvSpPr>
            <p:nvPr/>
          </p:nvSpPr>
          <p:spPr>
            <a:xfrm rot="2398022">
              <a:off x="2634526" y="2219063"/>
              <a:ext cx="164067" cy="380475"/>
            </a:xfrm>
            <a:prstGeom prst="up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14" name="Rectangle: Rounded Corners 13">
              <a:extLst>
                <a:ext uri="{FF2B5EF4-FFF2-40B4-BE49-F238E27FC236}">
                  <a16:creationId xmlns:a16="http://schemas.microsoft.com/office/drawing/2014/main" id="{0BA6B604-3FA8-4C7C-A474-A02931F0E8A2}"/>
                </a:ext>
              </a:extLst>
            </p:cNvPr>
            <p:cNvSpPr>
              <a:spLocks noChangeAspect="1"/>
            </p:cNvSpPr>
            <p:nvPr/>
          </p:nvSpPr>
          <p:spPr>
            <a:xfrm>
              <a:off x="2941173" y="4025689"/>
              <a:ext cx="3038475" cy="518400"/>
            </a:xfrm>
            <a:prstGeom prst="roundRect">
              <a:avLst/>
            </a:prstGeom>
            <a:solidFill>
              <a:srgbClr val="43B02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bg1"/>
                  </a:solidFill>
                </a:rPr>
                <a:t>Actions and KPIs</a:t>
              </a:r>
            </a:p>
          </p:txBody>
        </p:sp>
        <p:sp>
          <p:nvSpPr>
            <p:cNvPr id="15" name="Rectangle: Rounded Corners 14">
              <a:extLst>
                <a:ext uri="{FF2B5EF4-FFF2-40B4-BE49-F238E27FC236}">
                  <a16:creationId xmlns:a16="http://schemas.microsoft.com/office/drawing/2014/main" id="{1E5CB00D-4099-46E9-A1A5-6060B444ED5D}"/>
                </a:ext>
              </a:extLst>
            </p:cNvPr>
            <p:cNvSpPr>
              <a:spLocks noChangeAspect="1"/>
            </p:cNvSpPr>
            <p:nvPr/>
          </p:nvSpPr>
          <p:spPr>
            <a:xfrm>
              <a:off x="1561078" y="4924238"/>
              <a:ext cx="6095106" cy="423879"/>
            </a:xfrm>
            <a:prstGeom prst="roundRect">
              <a:avLst/>
            </a:prstGeom>
            <a:noFill/>
            <a:ln>
              <a:solidFill>
                <a:srgbClr val="009A44"/>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tx1"/>
                  </a:solidFill>
                </a:rPr>
                <a:t>Flexible Implementation Plan</a:t>
              </a:r>
            </a:p>
          </p:txBody>
        </p:sp>
        <p:sp>
          <p:nvSpPr>
            <p:cNvPr id="16" name="Rectangle: Rounded Corners 15">
              <a:extLst>
                <a:ext uri="{FF2B5EF4-FFF2-40B4-BE49-F238E27FC236}">
                  <a16:creationId xmlns:a16="http://schemas.microsoft.com/office/drawing/2014/main" id="{10C8747E-D924-42E3-BA53-FC49953A1144}"/>
                </a:ext>
              </a:extLst>
            </p:cNvPr>
            <p:cNvSpPr>
              <a:spLocks noChangeAspect="1"/>
            </p:cNvSpPr>
            <p:nvPr/>
          </p:nvSpPr>
          <p:spPr>
            <a:xfrm>
              <a:off x="1427934" y="1171654"/>
              <a:ext cx="6095106" cy="42387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IE" sz="1200" b="1" dirty="0">
                  <a:solidFill>
                    <a:schemeClr val="tx1"/>
                  </a:solidFill>
                </a:rPr>
                <a:t>LECP Framework</a:t>
              </a:r>
            </a:p>
          </p:txBody>
        </p:sp>
        <p:sp>
          <p:nvSpPr>
            <p:cNvPr id="17" name="Rectangle 16">
              <a:extLst>
                <a:ext uri="{FF2B5EF4-FFF2-40B4-BE49-F238E27FC236}">
                  <a16:creationId xmlns:a16="http://schemas.microsoft.com/office/drawing/2014/main" id="{7C6D708E-303A-4EF9-B332-BD63E0B4614E}"/>
                </a:ext>
              </a:extLst>
            </p:cNvPr>
            <p:cNvSpPr>
              <a:spLocks noChangeAspect="1"/>
            </p:cNvSpPr>
            <p:nvPr/>
          </p:nvSpPr>
          <p:spPr>
            <a:xfrm>
              <a:off x="916102" y="1054166"/>
              <a:ext cx="7385059" cy="2465509"/>
            </a:xfrm>
            <a:prstGeom prst="rect">
              <a:avLst/>
            </a:prstGeom>
            <a:no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18" name="Rectangle 17">
              <a:extLst>
                <a:ext uri="{FF2B5EF4-FFF2-40B4-BE49-F238E27FC236}">
                  <a16:creationId xmlns:a16="http://schemas.microsoft.com/office/drawing/2014/main" id="{CC554F08-7CC1-431E-A6BA-97F31C51D476}"/>
                </a:ext>
              </a:extLst>
            </p:cNvPr>
            <p:cNvSpPr>
              <a:spLocks noChangeAspect="1"/>
            </p:cNvSpPr>
            <p:nvPr/>
          </p:nvSpPr>
          <p:spPr>
            <a:xfrm>
              <a:off x="916101" y="3597347"/>
              <a:ext cx="7385059" cy="1963972"/>
            </a:xfrm>
            <a:prstGeom prst="rect">
              <a:avLst/>
            </a:prstGeom>
            <a:noFill/>
            <a:ln>
              <a:solidFill>
                <a:srgbClr val="009A4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19" name="Arrow: Down 18">
              <a:extLst>
                <a:ext uri="{FF2B5EF4-FFF2-40B4-BE49-F238E27FC236}">
                  <a16:creationId xmlns:a16="http://schemas.microsoft.com/office/drawing/2014/main" id="{E38CDA2A-6664-428A-A6E0-9EBC07E621AE}"/>
                </a:ext>
              </a:extLst>
            </p:cNvPr>
            <p:cNvSpPr>
              <a:spLocks noChangeAspect="1"/>
            </p:cNvSpPr>
            <p:nvPr/>
          </p:nvSpPr>
          <p:spPr>
            <a:xfrm>
              <a:off x="3756205" y="3230137"/>
              <a:ext cx="344370" cy="67615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20" name="Arrow: Down 19">
              <a:extLst>
                <a:ext uri="{FF2B5EF4-FFF2-40B4-BE49-F238E27FC236}">
                  <a16:creationId xmlns:a16="http://schemas.microsoft.com/office/drawing/2014/main" id="{DEAC99DA-5D90-4CF0-AFB5-275CF6A3C6FF}"/>
                </a:ext>
              </a:extLst>
            </p:cNvPr>
            <p:cNvSpPr>
              <a:spLocks noChangeAspect="1"/>
            </p:cNvSpPr>
            <p:nvPr/>
          </p:nvSpPr>
          <p:spPr>
            <a:xfrm rot="10800000">
              <a:off x="5303585" y="3219619"/>
              <a:ext cx="344370" cy="67615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21" name="Arrow: Down 20">
              <a:extLst>
                <a:ext uri="{FF2B5EF4-FFF2-40B4-BE49-F238E27FC236}">
                  <a16:creationId xmlns:a16="http://schemas.microsoft.com/office/drawing/2014/main" id="{3076BE3F-09DC-40E5-A232-B1CCB6FAFB1B}"/>
                </a:ext>
              </a:extLst>
            </p:cNvPr>
            <p:cNvSpPr>
              <a:spLocks noChangeAspect="1"/>
            </p:cNvSpPr>
            <p:nvPr/>
          </p:nvSpPr>
          <p:spPr>
            <a:xfrm rot="16200000">
              <a:off x="4465580" y="2557449"/>
              <a:ext cx="337184" cy="616199"/>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sp>
          <p:nvSpPr>
            <p:cNvPr id="22" name="Arrow: Up-Down 21">
              <a:extLst>
                <a:ext uri="{FF2B5EF4-FFF2-40B4-BE49-F238E27FC236}">
                  <a16:creationId xmlns:a16="http://schemas.microsoft.com/office/drawing/2014/main" id="{DD6FCD2A-9114-442F-BB13-5BCD2EACA445}"/>
                </a:ext>
              </a:extLst>
            </p:cNvPr>
            <p:cNvSpPr>
              <a:spLocks noChangeAspect="1"/>
            </p:cNvSpPr>
            <p:nvPr/>
          </p:nvSpPr>
          <p:spPr>
            <a:xfrm rot="19303219">
              <a:off x="5897615" y="2228219"/>
              <a:ext cx="164067" cy="380475"/>
            </a:xfrm>
            <a:prstGeom prst="up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IE" sz="1500" dirty="0" err="1">
                <a:solidFill>
                  <a:schemeClr val="bg1"/>
                </a:solidFill>
              </a:endParaRPr>
            </a:p>
          </p:txBody>
        </p:sp>
      </p:grpSp>
    </p:spTree>
    <p:extLst>
      <p:ext uri="{BB962C8B-B14F-4D97-AF65-F5344CB8AC3E}">
        <p14:creationId xmlns:p14="http://schemas.microsoft.com/office/powerpoint/2010/main" val="4003242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Previous Process</a:t>
            </a:r>
            <a:br>
              <a:rPr lang="en-GB" dirty="0"/>
            </a:br>
            <a:br>
              <a:rPr lang="en-GB" dirty="0"/>
            </a:br>
            <a:endParaRPr lang="en-GB" sz="2400" dirty="0"/>
          </a:p>
        </p:txBody>
      </p:sp>
      <p:sp>
        <p:nvSpPr>
          <p:cNvPr id="9" name="Text Placeholder 8">
            <a:extLst>
              <a:ext uri="{FF2B5EF4-FFF2-40B4-BE49-F238E27FC236}">
                <a16:creationId xmlns:a16="http://schemas.microsoft.com/office/drawing/2014/main" id="{7B233DEF-7DC0-4763-B674-7810CC6F3163}"/>
              </a:ext>
            </a:extLst>
          </p:cNvPr>
          <p:cNvSpPr>
            <a:spLocks noGrp="1"/>
          </p:cNvSpPr>
          <p:nvPr>
            <p:ph type="body" sz="quarter" idx="12"/>
          </p:nvPr>
        </p:nvSpPr>
        <p:spPr/>
        <p:txBody>
          <a:bodyPr/>
          <a:lstStyle/>
          <a:p>
            <a:r>
              <a:rPr lang="en-GB" dirty="0"/>
              <a:t>02</a:t>
            </a:r>
          </a:p>
        </p:txBody>
      </p:sp>
    </p:spTree>
    <p:extLst>
      <p:ext uri="{BB962C8B-B14F-4D97-AF65-F5344CB8AC3E}">
        <p14:creationId xmlns:p14="http://schemas.microsoft.com/office/powerpoint/2010/main" val="104808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ACC2-4213-4A81-BFDC-C880A7B58269}"/>
              </a:ext>
            </a:extLst>
          </p:cNvPr>
          <p:cNvSpPr>
            <a:spLocks noGrp="1"/>
          </p:cNvSpPr>
          <p:nvPr>
            <p:ph type="title"/>
          </p:nvPr>
        </p:nvSpPr>
        <p:spPr/>
        <p:txBody>
          <a:bodyPr/>
          <a:lstStyle/>
          <a:p>
            <a:r>
              <a:rPr lang="en-IE" dirty="0"/>
              <a:t>Discussion</a:t>
            </a:r>
          </a:p>
        </p:txBody>
      </p:sp>
      <p:sp>
        <p:nvSpPr>
          <p:cNvPr id="6" name="TextBox 5">
            <a:extLst>
              <a:ext uri="{FF2B5EF4-FFF2-40B4-BE49-F238E27FC236}">
                <a16:creationId xmlns:a16="http://schemas.microsoft.com/office/drawing/2014/main" id="{AB1FF6AD-7CEA-4978-BEE7-22F88674A816}"/>
              </a:ext>
            </a:extLst>
          </p:cNvPr>
          <p:cNvSpPr txBox="1"/>
          <p:nvPr/>
        </p:nvSpPr>
        <p:spPr>
          <a:xfrm>
            <a:off x="995365" y="1222559"/>
            <a:ext cx="4593818" cy="2554545"/>
          </a:xfrm>
          <a:prstGeom prst="rect">
            <a:avLst/>
          </a:prstGeom>
          <a:noFill/>
        </p:spPr>
        <p:txBody>
          <a:bodyPr wrap="square">
            <a:spAutoFit/>
          </a:bodyPr>
          <a:lstStyle/>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What was done well?</a:t>
            </a: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1.</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2.</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3.</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4.</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5.</a:t>
            </a: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p:txBody>
      </p:sp>
      <p:sp>
        <p:nvSpPr>
          <p:cNvPr id="5" name="TextBox 4">
            <a:extLst>
              <a:ext uri="{FF2B5EF4-FFF2-40B4-BE49-F238E27FC236}">
                <a16:creationId xmlns:a16="http://schemas.microsoft.com/office/drawing/2014/main" id="{A75F31F9-70FB-4D7F-B05A-D4675EA9B36D}"/>
              </a:ext>
            </a:extLst>
          </p:cNvPr>
          <p:cNvSpPr txBox="1"/>
          <p:nvPr/>
        </p:nvSpPr>
        <p:spPr>
          <a:xfrm>
            <a:off x="6096000" y="1222559"/>
            <a:ext cx="4593818" cy="2246769"/>
          </a:xfrm>
          <a:prstGeom prst="rect">
            <a:avLst/>
          </a:prstGeom>
          <a:noFill/>
        </p:spPr>
        <p:txBody>
          <a:bodyPr wrap="square">
            <a:spAutoFit/>
          </a:bodyPr>
          <a:lstStyle/>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Where did things go wrong?</a:t>
            </a:r>
          </a:p>
          <a:p>
            <a:pPr lvl="0" algn="l" rtl="0">
              <a:spcBef>
                <a:spcPts val="0"/>
              </a:spcBef>
              <a:spcAft>
                <a:spcPts val="0"/>
              </a:spcAft>
            </a:pPr>
            <a:endParaRPr lang="en-IE" sz="2000" b="1" dirty="0">
              <a:solidFill>
                <a:srgbClr val="00338D"/>
              </a:solidFill>
              <a:latin typeface="72" panose="020B0503030000000003" pitchFamily="34" charset="0"/>
              <a:cs typeface="72" panose="020B0503030000000003" pitchFamily="34" charset="0"/>
              <a:sym typeface="Proxima Nova"/>
            </a:endParaRP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1.</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2.</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3.</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4.</a:t>
            </a:r>
          </a:p>
          <a:p>
            <a:pPr lvl="0" algn="l" rtl="0">
              <a:spcBef>
                <a:spcPts val="0"/>
              </a:spcBef>
              <a:spcAft>
                <a:spcPts val="0"/>
              </a:spcAft>
            </a:pPr>
            <a:r>
              <a:rPr lang="en-IE" sz="2000" b="1" dirty="0">
                <a:solidFill>
                  <a:srgbClr val="00338D"/>
                </a:solidFill>
                <a:latin typeface="72" panose="020B0503030000000003" pitchFamily="34" charset="0"/>
                <a:cs typeface="72" panose="020B0503030000000003" pitchFamily="34" charset="0"/>
                <a:sym typeface="Proxima Nova"/>
              </a:rPr>
              <a:t>5.</a:t>
            </a:r>
          </a:p>
        </p:txBody>
      </p:sp>
    </p:spTree>
    <p:extLst>
      <p:ext uri="{BB962C8B-B14F-4D97-AF65-F5344CB8AC3E}">
        <p14:creationId xmlns:p14="http://schemas.microsoft.com/office/powerpoint/2010/main" val="2889329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30a"/>
  <p:tag name="TYPE" val="ScreenWide"/>
  <p:tag name="KEYWORD" val="SCREENWIDE"/>
  <p:tag name="TEMPLATEVERSION" val="17/07/2017 11:56:04"/>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ADV_COPYRIGHT"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ADV_COPYRIGHT"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COPYRIGHT1"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ADV_TOP" val="493.4643"/>
  <p:tag name="ADV_LEFT" val="148.4791"/>
  <p:tag name="ADV_HEIGHT" val="14.54063"/>
  <p:tag name="ADV_WIDTH" val="364.0209"/>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ADV_COPYRIGHT"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ADV_COPYRIGHT"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ADV_COPYRIGHT" val="TRUE"/>
</p:tagLst>
</file>

<file path=ppt/theme/theme1.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 id="{822470E1-2015-4E62-9390-49FDAE75FE4D}" vid="{6BE4CF7A-BD0B-4082-BBA0-119E624C7D1F}"/>
    </a:ext>
  </a:extLst>
</a:theme>
</file>

<file path=ppt/theme/theme2.xml><?xml version="1.0" encoding="utf-8"?>
<a:theme xmlns:a="http://schemas.openxmlformats.org/drawingml/2006/main" name="1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resentation2" id="{6F9D073B-8B7E-4CCD-B454-11736666544F}" vid="{CB0E54E2-5236-4DAF-8398-713F6E87C9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KPMG Widescreen Standard Template</Template>
  <TotalTime>1026</TotalTime>
  <Words>1192</Words>
  <Application>Microsoft Office PowerPoint</Application>
  <PresentationFormat>Widescreen</PresentationFormat>
  <Paragraphs>151</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Wingdings</vt:lpstr>
      <vt:lpstr>72</vt:lpstr>
      <vt:lpstr>KPMG Bold</vt:lpstr>
      <vt:lpstr>Arial</vt:lpstr>
      <vt:lpstr>Calibri</vt:lpstr>
      <vt:lpstr>KPMG Widescreen [16:9] Feb 2022</vt:lpstr>
      <vt:lpstr>1_KPMG Widescreen [16:9] Feb 2022</vt:lpstr>
      <vt:lpstr>Wide screen template</vt:lpstr>
      <vt:lpstr>Agenda  1. Introduction to today and LECPs  2. Previous Process  3. High Level Goals  Discussion  4. Objectives and Actions   Group work   </vt:lpstr>
      <vt:lpstr>Introduction</vt:lpstr>
      <vt:lpstr>Purpose of the Project</vt:lpstr>
      <vt:lpstr>Purpose of Today</vt:lpstr>
      <vt:lpstr> Overview of the LECP</vt:lpstr>
      <vt:lpstr>LECP Overview</vt:lpstr>
      <vt:lpstr>Previous Process  </vt:lpstr>
      <vt:lpstr>Discussion</vt:lpstr>
      <vt:lpstr>High Level Goals  </vt:lpstr>
      <vt:lpstr>South Dublin County Council  High-Level Goals</vt:lpstr>
      <vt:lpstr>High-Level Goals</vt:lpstr>
      <vt:lpstr>Discussion / Q&amp;A (15mins max)</vt:lpstr>
      <vt:lpstr>Objectives and Actions</vt:lpstr>
      <vt:lpstr>Group work: Ideate (20mins max)</vt:lpstr>
      <vt:lpstr>Group work: Refine (10mins max)</vt:lpstr>
      <vt:lpstr>liam.mannix@kpmg.ie  1 Stokes Place, St. Stephen’s Green,  Dublin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screen template</dc:title>
  <dc:creator>Shakespeare, Jack</dc:creator>
  <cp:lastModifiedBy>Mannix, Liam</cp:lastModifiedBy>
  <cp:revision>16</cp:revision>
  <dcterms:created xsi:type="dcterms:W3CDTF">2023-01-05T09:55:13Z</dcterms:created>
  <dcterms:modified xsi:type="dcterms:W3CDTF">2023-11-07T09:01:39Z</dcterms:modified>
  <cp:category>KPMG Public</cp:category>
</cp:coreProperties>
</file>