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76" r:id="rId4"/>
    <p:sldId id="272" r:id="rId5"/>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3" d="100"/>
          <a:sy n="83" d="100"/>
        </p:scale>
        <p:origin x="64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7BF9-C121-4A39-AE91-A4D62936E2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B9F72F5-04A5-426A-B9DD-BA7AFEEE40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DE34FEF-0379-4271-8450-1F678DD3A69A}"/>
              </a:ext>
            </a:extLst>
          </p:cNvPr>
          <p:cNvSpPr>
            <a:spLocks noGrp="1"/>
          </p:cNvSpPr>
          <p:nvPr>
            <p:ph type="dt" sz="half" idx="10"/>
          </p:nvPr>
        </p:nvSpPr>
        <p:spPr/>
        <p:txBody>
          <a:bodyPr/>
          <a:lstStyle/>
          <a:p>
            <a:fld id="{EF82FABF-447E-497B-94B3-E4712B5F31FA}" type="datetimeFigureOut">
              <a:rPr lang="en-IE" smtClean="0"/>
              <a:t>06/11/2023</a:t>
            </a:fld>
            <a:endParaRPr lang="en-IE"/>
          </a:p>
        </p:txBody>
      </p:sp>
      <p:sp>
        <p:nvSpPr>
          <p:cNvPr id="5" name="Footer Placeholder 4">
            <a:extLst>
              <a:ext uri="{FF2B5EF4-FFF2-40B4-BE49-F238E27FC236}">
                <a16:creationId xmlns:a16="http://schemas.microsoft.com/office/drawing/2014/main" id="{6BD4F69D-5197-4E40-96CC-EC668A92D5D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DCABBF9-047A-448B-A858-2DDF528B00AD}"/>
              </a:ext>
            </a:extLst>
          </p:cNvPr>
          <p:cNvSpPr>
            <a:spLocks noGrp="1"/>
          </p:cNvSpPr>
          <p:nvPr>
            <p:ph type="sldNum" sz="quarter" idx="12"/>
          </p:nvPr>
        </p:nvSpPr>
        <p:spPr/>
        <p:txBody>
          <a:bodyPr/>
          <a:lstStyle/>
          <a:p>
            <a:fld id="{8EDB2509-36A9-4D6B-914D-B0447F627B15}" type="slidenum">
              <a:rPr lang="en-IE" smtClean="0"/>
              <a:t>‹#›</a:t>
            </a:fld>
            <a:endParaRPr lang="en-IE"/>
          </a:p>
        </p:txBody>
      </p:sp>
    </p:spTree>
    <p:extLst>
      <p:ext uri="{BB962C8B-B14F-4D97-AF65-F5344CB8AC3E}">
        <p14:creationId xmlns:p14="http://schemas.microsoft.com/office/powerpoint/2010/main" val="134310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489E-FFB7-4DD4-B651-DE7C9D2B66A3}"/>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232BA74-166C-464F-93C4-A978FEBC0F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F6E934D-A4FB-458B-9D89-3383FD065AFF}"/>
              </a:ext>
            </a:extLst>
          </p:cNvPr>
          <p:cNvSpPr>
            <a:spLocks noGrp="1"/>
          </p:cNvSpPr>
          <p:nvPr>
            <p:ph type="dt" sz="half" idx="10"/>
          </p:nvPr>
        </p:nvSpPr>
        <p:spPr/>
        <p:txBody>
          <a:bodyPr/>
          <a:lstStyle/>
          <a:p>
            <a:fld id="{EF82FABF-447E-497B-94B3-E4712B5F31FA}" type="datetimeFigureOut">
              <a:rPr lang="en-IE" smtClean="0"/>
              <a:t>06/11/2023</a:t>
            </a:fld>
            <a:endParaRPr lang="en-IE"/>
          </a:p>
        </p:txBody>
      </p:sp>
      <p:sp>
        <p:nvSpPr>
          <p:cNvPr id="5" name="Footer Placeholder 4">
            <a:extLst>
              <a:ext uri="{FF2B5EF4-FFF2-40B4-BE49-F238E27FC236}">
                <a16:creationId xmlns:a16="http://schemas.microsoft.com/office/drawing/2014/main" id="{85E966EB-3C18-4C81-A85F-0DC005CD46D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C8CB248-2AD8-4AC4-B26B-4F7B3FE64CB7}"/>
              </a:ext>
            </a:extLst>
          </p:cNvPr>
          <p:cNvSpPr>
            <a:spLocks noGrp="1"/>
          </p:cNvSpPr>
          <p:nvPr>
            <p:ph type="sldNum" sz="quarter" idx="12"/>
          </p:nvPr>
        </p:nvSpPr>
        <p:spPr/>
        <p:txBody>
          <a:bodyPr/>
          <a:lstStyle/>
          <a:p>
            <a:fld id="{8EDB2509-36A9-4D6B-914D-B0447F627B15}" type="slidenum">
              <a:rPr lang="en-IE" smtClean="0"/>
              <a:t>‹#›</a:t>
            </a:fld>
            <a:endParaRPr lang="en-IE"/>
          </a:p>
        </p:txBody>
      </p:sp>
    </p:spTree>
    <p:extLst>
      <p:ext uri="{BB962C8B-B14F-4D97-AF65-F5344CB8AC3E}">
        <p14:creationId xmlns:p14="http://schemas.microsoft.com/office/powerpoint/2010/main" val="319760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F3D19-5260-4D01-840E-70C885DA26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E0D15CF-899A-4B48-947B-59FA18DC65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E15EE85-253A-4E1E-8262-669E4E7F8930}"/>
              </a:ext>
            </a:extLst>
          </p:cNvPr>
          <p:cNvSpPr>
            <a:spLocks noGrp="1"/>
          </p:cNvSpPr>
          <p:nvPr>
            <p:ph type="dt" sz="half" idx="10"/>
          </p:nvPr>
        </p:nvSpPr>
        <p:spPr/>
        <p:txBody>
          <a:bodyPr/>
          <a:lstStyle/>
          <a:p>
            <a:fld id="{EF82FABF-447E-497B-94B3-E4712B5F31FA}" type="datetimeFigureOut">
              <a:rPr lang="en-IE" smtClean="0"/>
              <a:t>06/11/2023</a:t>
            </a:fld>
            <a:endParaRPr lang="en-IE"/>
          </a:p>
        </p:txBody>
      </p:sp>
      <p:sp>
        <p:nvSpPr>
          <p:cNvPr id="5" name="Footer Placeholder 4">
            <a:extLst>
              <a:ext uri="{FF2B5EF4-FFF2-40B4-BE49-F238E27FC236}">
                <a16:creationId xmlns:a16="http://schemas.microsoft.com/office/drawing/2014/main" id="{6ACE1868-6F48-4AE5-BF0D-B4FE8BB2A4D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5892DCF-A857-4015-AF3F-546BE7C380A1}"/>
              </a:ext>
            </a:extLst>
          </p:cNvPr>
          <p:cNvSpPr>
            <a:spLocks noGrp="1"/>
          </p:cNvSpPr>
          <p:nvPr>
            <p:ph type="sldNum" sz="quarter" idx="12"/>
          </p:nvPr>
        </p:nvSpPr>
        <p:spPr/>
        <p:txBody>
          <a:bodyPr/>
          <a:lstStyle/>
          <a:p>
            <a:fld id="{8EDB2509-36A9-4D6B-914D-B0447F627B15}" type="slidenum">
              <a:rPr lang="en-IE" smtClean="0"/>
              <a:t>‹#›</a:t>
            </a:fld>
            <a:endParaRPr lang="en-IE"/>
          </a:p>
        </p:txBody>
      </p:sp>
    </p:spTree>
    <p:extLst>
      <p:ext uri="{BB962C8B-B14F-4D97-AF65-F5344CB8AC3E}">
        <p14:creationId xmlns:p14="http://schemas.microsoft.com/office/powerpoint/2010/main" val="148093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B8B8C-80FE-44C2-B18A-4F843F2DBB7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0901A92-B339-43F6-BB64-77876639C1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D3506B7-E4A1-48AA-96AC-A49DDB933290}"/>
              </a:ext>
            </a:extLst>
          </p:cNvPr>
          <p:cNvSpPr>
            <a:spLocks noGrp="1"/>
          </p:cNvSpPr>
          <p:nvPr>
            <p:ph type="dt" sz="half" idx="10"/>
          </p:nvPr>
        </p:nvSpPr>
        <p:spPr/>
        <p:txBody>
          <a:bodyPr/>
          <a:lstStyle/>
          <a:p>
            <a:fld id="{EF82FABF-447E-497B-94B3-E4712B5F31FA}" type="datetimeFigureOut">
              <a:rPr lang="en-IE" smtClean="0"/>
              <a:t>06/11/2023</a:t>
            </a:fld>
            <a:endParaRPr lang="en-IE"/>
          </a:p>
        </p:txBody>
      </p:sp>
      <p:sp>
        <p:nvSpPr>
          <p:cNvPr id="5" name="Footer Placeholder 4">
            <a:extLst>
              <a:ext uri="{FF2B5EF4-FFF2-40B4-BE49-F238E27FC236}">
                <a16:creationId xmlns:a16="http://schemas.microsoft.com/office/drawing/2014/main" id="{5F02C6F7-33AC-4FD0-961D-8DF49F40249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298B741-28F2-428C-85AC-51BC449EA423}"/>
              </a:ext>
            </a:extLst>
          </p:cNvPr>
          <p:cNvSpPr>
            <a:spLocks noGrp="1"/>
          </p:cNvSpPr>
          <p:nvPr>
            <p:ph type="sldNum" sz="quarter" idx="12"/>
          </p:nvPr>
        </p:nvSpPr>
        <p:spPr/>
        <p:txBody>
          <a:bodyPr/>
          <a:lstStyle/>
          <a:p>
            <a:fld id="{8EDB2509-36A9-4D6B-914D-B0447F627B15}" type="slidenum">
              <a:rPr lang="en-IE" smtClean="0"/>
              <a:t>‹#›</a:t>
            </a:fld>
            <a:endParaRPr lang="en-IE"/>
          </a:p>
        </p:txBody>
      </p:sp>
    </p:spTree>
    <p:extLst>
      <p:ext uri="{BB962C8B-B14F-4D97-AF65-F5344CB8AC3E}">
        <p14:creationId xmlns:p14="http://schemas.microsoft.com/office/powerpoint/2010/main" val="1969081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E0E7B-104B-40BD-ABFA-D0D159A0DA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19134E0F-F72A-49DD-B900-9E07293519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9D0E33-DA08-4839-AC67-C64F4E11D1F3}"/>
              </a:ext>
            </a:extLst>
          </p:cNvPr>
          <p:cNvSpPr>
            <a:spLocks noGrp="1"/>
          </p:cNvSpPr>
          <p:nvPr>
            <p:ph type="dt" sz="half" idx="10"/>
          </p:nvPr>
        </p:nvSpPr>
        <p:spPr/>
        <p:txBody>
          <a:bodyPr/>
          <a:lstStyle/>
          <a:p>
            <a:fld id="{EF82FABF-447E-497B-94B3-E4712B5F31FA}" type="datetimeFigureOut">
              <a:rPr lang="en-IE" smtClean="0"/>
              <a:t>06/11/2023</a:t>
            </a:fld>
            <a:endParaRPr lang="en-IE"/>
          </a:p>
        </p:txBody>
      </p:sp>
      <p:sp>
        <p:nvSpPr>
          <p:cNvPr id="5" name="Footer Placeholder 4">
            <a:extLst>
              <a:ext uri="{FF2B5EF4-FFF2-40B4-BE49-F238E27FC236}">
                <a16:creationId xmlns:a16="http://schemas.microsoft.com/office/drawing/2014/main" id="{7726E9F1-D278-48B6-B031-B2B024488C4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ED0B544-55E2-499E-9A45-CAB123B73386}"/>
              </a:ext>
            </a:extLst>
          </p:cNvPr>
          <p:cNvSpPr>
            <a:spLocks noGrp="1"/>
          </p:cNvSpPr>
          <p:nvPr>
            <p:ph type="sldNum" sz="quarter" idx="12"/>
          </p:nvPr>
        </p:nvSpPr>
        <p:spPr/>
        <p:txBody>
          <a:bodyPr/>
          <a:lstStyle/>
          <a:p>
            <a:fld id="{8EDB2509-36A9-4D6B-914D-B0447F627B15}" type="slidenum">
              <a:rPr lang="en-IE" smtClean="0"/>
              <a:t>‹#›</a:t>
            </a:fld>
            <a:endParaRPr lang="en-IE"/>
          </a:p>
        </p:txBody>
      </p:sp>
    </p:spTree>
    <p:extLst>
      <p:ext uri="{BB962C8B-B14F-4D97-AF65-F5344CB8AC3E}">
        <p14:creationId xmlns:p14="http://schemas.microsoft.com/office/powerpoint/2010/main" val="1394810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BDA53-5219-4822-AF5A-5F3ED748826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6764936-3BF5-4FBB-B13E-ECD5B8EE56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9122A694-6664-4184-96ED-9C388C673B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FE3EA519-FB43-4F0E-9DC4-36EBBBA74949}"/>
              </a:ext>
            </a:extLst>
          </p:cNvPr>
          <p:cNvSpPr>
            <a:spLocks noGrp="1"/>
          </p:cNvSpPr>
          <p:nvPr>
            <p:ph type="dt" sz="half" idx="10"/>
          </p:nvPr>
        </p:nvSpPr>
        <p:spPr/>
        <p:txBody>
          <a:bodyPr/>
          <a:lstStyle/>
          <a:p>
            <a:fld id="{EF82FABF-447E-497B-94B3-E4712B5F31FA}" type="datetimeFigureOut">
              <a:rPr lang="en-IE" smtClean="0"/>
              <a:t>06/11/2023</a:t>
            </a:fld>
            <a:endParaRPr lang="en-IE"/>
          </a:p>
        </p:txBody>
      </p:sp>
      <p:sp>
        <p:nvSpPr>
          <p:cNvPr id="6" name="Footer Placeholder 5">
            <a:extLst>
              <a:ext uri="{FF2B5EF4-FFF2-40B4-BE49-F238E27FC236}">
                <a16:creationId xmlns:a16="http://schemas.microsoft.com/office/drawing/2014/main" id="{7574D2CA-DC06-440D-B80B-85A528AED40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D5ED586-5991-4588-B045-7889BB08A166}"/>
              </a:ext>
            </a:extLst>
          </p:cNvPr>
          <p:cNvSpPr>
            <a:spLocks noGrp="1"/>
          </p:cNvSpPr>
          <p:nvPr>
            <p:ph type="sldNum" sz="quarter" idx="12"/>
          </p:nvPr>
        </p:nvSpPr>
        <p:spPr/>
        <p:txBody>
          <a:bodyPr/>
          <a:lstStyle/>
          <a:p>
            <a:fld id="{8EDB2509-36A9-4D6B-914D-B0447F627B15}" type="slidenum">
              <a:rPr lang="en-IE" smtClean="0"/>
              <a:t>‹#›</a:t>
            </a:fld>
            <a:endParaRPr lang="en-IE"/>
          </a:p>
        </p:txBody>
      </p:sp>
    </p:spTree>
    <p:extLst>
      <p:ext uri="{BB962C8B-B14F-4D97-AF65-F5344CB8AC3E}">
        <p14:creationId xmlns:p14="http://schemas.microsoft.com/office/powerpoint/2010/main" val="87010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1A300-3165-4548-A43D-E2A5C2358C02}"/>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4592E44-5C7A-467A-A7C2-4CC3B0BF8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91C404-B174-43AC-A843-77DE318482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946E4E1-E66C-49DE-A048-2FA5B00AD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7E5FC6-5C0E-4E63-9CC6-AA04EC7A5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B4A93863-F951-4340-82C1-AE15673B6624}"/>
              </a:ext>
            </a:extLst>
          </p:cNvPr>
          <p:cNvSpPr>
            <a:spLocks noGrp="1"/>
          </p:cNvSpPr>
          <p:nvPr>
            <p:ph type="dt" sz="half" idx="10"/>
          </p:nvPr>
        </p:nvSpPr>
        <p:spPr/>
        <p:txBody>
          <a:bodyPr/>
          <a:lstStyle/>
          <a:p>
            <a:fld id="{EF82FABF-447E-497B-94B3-E4712B5F31FA}" type="datetimeFigureOut">
              <a:rPr lang="en-IE" smtClean="0"/>
              <a:t>06/11/2023</a:t>
            </a:fld>
            <a:endParaRPr lang="en-IE"/>
          </a:p>
        </p:txBody>
      </p:sp>
      <p:sp>
        <p:nvSpPr>
          <p:cNvPr id="8" name="Footer Placeholder 7">
            <a:extLst>
              <a:ext uri="{FF2B5EF4-FFF2-40B4-BE49-F238E27FC236}">
                <a16:creationId xmlns:a16="http://schemas.microsoft.com/office/drawing/2014/main" id="{F835A222-DD2D-4D2F-826F-72DF04E45774}"/>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FA7FB637-9A03-470E-A01E-F1E345AA8810}"/>
              </a:ext>
            </a:extLst>
          </p:cNvPr>
          <p:cNvSpPr>
            <a:spLocks noGrp="1"/>
          </p:cNvSpPr>
          <p:nvPr>
            <p:ph type="sldNum" sz="quarter" idx="12"/>
          </p:nvPr>
        </p:nvSpPr>
        <p:spPr/>
        <p:txBody>
          <a:bodyPr/>
          <a:lstStyle/>
          <a:p>
            <a:fld id="{8EDB2509-36A9-4D6B-914D-B0447F627B15}" type="slidenum">
              <a:rPr lang="en-IE" smtClean="0"/>
              <a:t>‹#›</a:t>
            </a:fld>
            <a:endParaRPr lang="en-IE"/>
          </a:p>
        </p:txBody>
      </p:sp>
    </p:spTree>
    <p:extLst>
      <p:ext uri="{BB962C8B-B14F-4D97-AF65-F5344CB8AC3E}">
        <p14:creationId xmlns:p14="http://schemas.microsoft.com/office/powerpoint/2010/main" val="292632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C8418-6861-4D03-82FA-1696749F6A69}"/>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52682C61-A4D7-40F1-93C1-3209766DA041}"/>
              </a:ext>
            </a:extLst>
          </p:cNvPr>
          <p:cNvSpPr>
            <a:spLocks noGrp="1"/>
          </p:cNvSpPr>
          <p:nvPr>
            <p:ph type="dt" sz="half" idx="10"/>
          </p:nvPr>
        </p:nvSpPr>
        <p:spPr/>
        <p:txBody>
          <a:bodyPr/>
          <a:lstStyle/>
          <a:p>
            <a:fld id="{EF82FABF-447E-497B-94B3-E4712B5F31FA}" type="datetimeFigureOut">
              <a:rPr lang="en-IE" smtClean="0"/>
              <a:t>06/11/2023</a:t>
            </a:fld>
            <a:endParaRPr lang="en-IE"/>
          </a:p>
        </p:txBody>
      </p:sp>
      <p:sp>
        <p:nvSpPr>
          <p:cNvPr id="4" name="Footer Placeholder 3">
            <a:extLst>
              <a:ext uri="{FF2B5EF4-FFF2-40B4-BE49-F238E27FC236}">
                <a16:creationId xmlns:a16="http://schemas.microsoft.com/office/drawing/2014/main" id="{5FFD5093-B1F6-40DB-A9E2-3770395F29BA}"/>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6FE14591-8776-4B2F-8647-5A8AA680606E}"/>
              </a:ext>
            </a:extLst>
          </p:cNvPr>
          <p:cNvSpPr>
            <a:spLocks noGrp="1"/>
          </p:cNvSpPr>
          <p:nvPr>
            <p:ph type="sldNum" sz="quarter" idx="12"/>
          </p:nvPr>
        </p:nvSpPr>
        <p:spPr/>
        <p:txBody>
          <a:bodyPr/>
          <a:lstStyle/>
          <a:p>
            <a:fld id="{8EDB2509-36A9-4D6B-914D-B0447F627B15}" type="slidenum">
              <a:rPr lang="en-IE" smtClean="0"/>
              <a:t>‹#›</a:t>
            </a:fld>
            <a:endParaRPr lang="en-IE"/>
          </a:p>
        </p:txBody>
      </p:sp>
    </p:spTree>
    <p:extLst>
      <p:ext uri="{BB962C8B-B14F-4D97-AF65-F5344CB8AC3E}">
        <p14:creationId xmlns:p14="http://schemas.microsoft.com/office/powerpoint/2010/main" val="96854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5E44AB-264B-4DFE-A410-B6DC01BC9956}"/>
              </a:ext>
            </a:extLst>
          </p:cNvPr>
          <p:cNvSpPr>
            <a:spLocks noGrp="1"/>
          </p:cNvSpPr>
          <p:nvPr>
            <p:ph type="dt" sz="half" idx="10"/>
          </p:nvPr>
        </p:nvSpPr>
        <p:spPr/>
        <p:txBody>
          <a:bodyPr/>
          <a:lstStyle/>
          <a:p>
            <a:fld id="{EF82FABF-447E-497B-94B3-E4712B5F31FA}" type="datetimeFigureOut">
              <a:rPr lang="en-IE" smtClean="0"/>
              <a:t>06/11/2023</a:t>
            </a:fld>
            <a:endParaRPr lang="en-IE"/>
          </a:p>
        </p:txBody>
      </p:sp>
      <p:sp>
        <p:nvSpPr>
          <p:cNvPr id="3" name="Footer Placeholder 2">
            <a:extLst>
              <a:ext uri="{FF2B5EF4-FFF2-40B4-BE49-F238E27FC236}">
                <a16:creationId xmlns:a16="http://schemas.microsoft.com/office/drawing/2014/main" id="{AB537B6D-7AA2-488F-88D8-574B96783793}"/>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B1CE2AC0-7049-4635-94D4-B882F91CC068}"/>
              </a:ext>
            </a:extLst>
          </p:cNvPr>
          <p:cNvSpPr>
            <a:spLocks noGrp="1"/>
          </p:cNvSpPr>
          <p:nvPr>
            <p:ph type="sldNum" sz="quarter" idx="12"/>
          </p:nvPr>
        </p:nvSpPr>
        <p:spPr/>
        <p:txBody>
          <a:bodyPr/>
          <a:lstStyle/>
          <a:p>
            <a:fld id="{8EDB2509-36A9-4D6B-914D-B0447F627B15}" type="slidenum">
              <a:rPr lang="en-IE" smtClean="0"/>
              <a:t>‹#›</a:t>
            </a:fld>
            <a:endParaRPr lang="en-IE"/>
          </a:p>
        </p:txBody>
      </p:sp>
    </p:spTree>
    <p:extLst>
      <p:ext uri="{BB962C8B-B14F-4D97-AF65-F5344CB8AC3E}">
        <p14:creationId xmlns:p14="http://schemas.microsoft.com/office/powerpoint/2010/main" val="2836729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6240-634A-432D-9D08-7F1008D313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2A46D4D-DD6E-4139-928E-1B87C4FCCD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244C0F7-A02A-4B16-BA17-22FE5F1EE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9FCCB-2A35-4BBC-BF18-D790CFAFA7DB}"/>
              </a:ext>
            </a:extLst>
          </p:cNvPr>
          <p:cNvSpPr>
            <a:spLocks noGrp="1"/>
          </p:cNvSpPr>
          <p:nvPr>
            <p:ph type="dt" sz="half" idx="10"/>
          </p:nvPr>
        </p:nvSpPr>
        <p:spPr/>
        <p:txBody>
          <a:bodyPr/>
          <a:lstStyle/>
          <a:p>
            <a:fld id="{EF82FABF-447E-497B-94B3-E4712B5F31FA}" type="datetimeFigureOut">
              <a:rPr lang="en-IE" smtClean="0"/>
              <a:t>06/11/2023</a:t>
            </a:fld>
            <a:endParaRPr lang="en-IE"/>
          </a:p>
        </p:txBody>
      </p:sp>
      <p:sp>
        <p:nvSpPr>
          <p:cNvPr id="6" name="Footer Placeholder 5">
            <a:extLst>
              <a:ext uri="{FF2B5EF4-FFF2-40B4-BE49-F238E27FC236}">
                <a16:creationId xmlns:a16="http://schemas.microsoft.com/office/drawing/2014/main" id="{0382A473-D609-4DAE-A16D-52F51DC3DF2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AA16FAE-DCDD-476D-AB63-0B27CD0474BC}"/>
              </a:ext>
            </a:extLst>
          </p:cNvPr>
          <p:cNvSpPr>
            <a:spLocks noGrp="1"/>
          </p:cNvSpPr>
          <p:nvPr>
            <p:ph type="sldNum" sz="quarter" idx="12"/>
          </p:nvPr>
        </p:nvSpPr>
        <p:spPr/>
        <p:txBody>
          <a:bodyPr/>
          <a:lstStyle/>
          <a:p>
            <a:fld id="{8EDB2509-36A9-4D6B-914D-B0447F627B15}" type="slidenum">
              <a:rPr lang="en-IE" smtClean="0"/>
              <a:t>‹#›</a:t>
            </a:fld>
            <a:endParaRPr lang="en-IE"/>
          </a:p>
        </p:txBody>
      </p:sp>
    </p:spTree>
    <p:extLst>
      <p:ext uri="{BB962C8B-B14F-4D97-AF65-F5344CB8AC3E}">
        <p14:creationId xmlns:p14="http://schemas.microsoft.com/office/powerpoint/2010/main" val="4116007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DECA-C45B-4233-956D-FA6FCF3985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2DB6584-20AA-4F62-8779-05930C16F7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C262D890-6FFB-4D76-9C6F-AFA02AE2B9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570E84-147F-4551-97C4-48577AF72069}"/>
              </a:ext>
            </a:extLst>
          </p:cNvPr>
          <p:cNvSpPr>
            <a:spLocks noGrp="1"/>
          </p:cNvSpPr>
          <p:nvPr>
            <p:ph type="dt" sz="half" idx="10"/>
          </p:nvPr>
        </p:nvSpPr>
        <p:spPr/>
        <p:txBody>
          <a:bodyPr/>
          <a:lstStyle/>
          <a:p>
            <a:fld id="{EF82FABF-447E-497B-94B3-E4712B5F31FA}" type="datetimeFigureOut">
              <a:rPr lang="en-IE" smtClean="0"/>
              <a:t>06/11/2023</a:t>
            </a:fld>
            <a:endParaRPr lang="en-IE"/>
          </a:p>
        </p:txBody>
      </p:sp>
      <p:sp>
        <p:nvSpPr>
          <p:cNvPr id="6" name="Footer Placeholder 5">
            <a:extLst>
              <a:ext uri="{FF2B5EF4-FFF2-40B4-BE49-F238E27FC236}">
                <a16:creationId xmlns:a16="http://schemas.microsoft.com/office/drawing/2014/main" id="{96E37DC3-65BC-41D7-841E-D0486DBE739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A8B1F0D-9BE6-4765-B3E5-D9C7DEDDD587}"/>
              </a:ext>
            </a:extLst>
          </p:cNvPr>
          <p:cNvSpPr>
            <a:spLocks noGrp="1"/>
          </p:cNvSpPr>
          <p:nvPr>
            <p:ph type="sldNum" sz="quarter" idx="12"/>
          </p:nvPr>
        </p:nvSpPr>
        <p:spPr/>
        <p:txBody>
          <a:bodyPr/>
          <a:lstStyle/>
          <a:p>
            <a:fld id="{8EDB2509-36A9-4D6B-914D-B0447F627B15}" type="slidenum">
              <a:rPr lang="en-IE" smtClean="0"/>
              <a:t>‹#›</a:t>
            </a:fld>
            <a:endParaRPr lang="en-IE"/>
          </a:p>
        </p:txBody>
      </p:sp>
    </p:spTree>
    <p:extLst>
      <p:ext uri="{BB962C8B-B14F-4D97-AF65-F5344CB8AC3E}">
        <p14:creationId xmlns:p14="http://schemas.microsoft.com/office/powerpoint/2010/main" val="379717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B3F456-32EB-47A0-9C7D-9416E5B02F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D8C4C07-64A7-4E3C-A72C-61D44E84B7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DDB5A29-4D81-44A1-AEF6-81D3159AF4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82FABF-447E-497B-94B3-E4712B5F31FA}" type="datetimeFigureOut">
              <a:rPr lang="en-IE" smtClean="0"/>
              <a:t>06/11/2023</a:t>
            </a:fld>
            <a:endParaRPr lang="en-IE"/>
          </a:p>
        </p:txBody>
      </p:sp>
      <p:sp>
        <p:nvSpPr>
          <p:cNvPr id="5" name="Footer Placeholder 4">
            <a:extLst>
              <a:ext uri="{FF2B5EF4-FFF2-40B4-BE49-F238E27FC236}">
                <a16:creationId xmlns:a16="http://schemas.microsoft.com/office/drawing/2014/main" id="{8DF1DBD9-2B17-434A-81BC-FA98BBCFB5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13ED8296-9D5B-423E-8091-CFDBB6C96D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DB2509-36A9-4D6B-914D-B0447F627B15}" type="slidenum">
              <a:rPr lang="en-IE" smtClean="0"/>
              <a:t>‹#›</a:t>
            </a:fld>
            <a:endParaRPr lang="en-IE"/>
          </a:p>
        </p:txBody>
      </p:sp>
    </p:spTree>
    <p:extLst>
      <p:ext uri="{BB962C8B-B14F-4D97-AF65-F5344CB8AC3E}">
        <p14:creationId xmlns:p14="http://schemas.microsoft.com/office/powerpoint/2010/main" val="147319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intranet/home.aspx"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intranet/home.aspx"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intranet/home.aspx"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intranet/home.aspx"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45">
            <a:extLst>
              <a:ext uri="{FF2B5EF4-FFF2-40B4-BE49-F238E27FC236}">
                <a16:creationId xmlns:a16="http://schemas.microsoft.com/office/drawing/2014/main" id="{D4CAD83B-256D-4EF1-9680-89F533045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47">
            <a:extLst>
              <a:ext uri="{FF2B5EF4-FFF2-40B4-BE49-F238E27FC236}">
                <a16:creationId xmlns:a16="http://schemas.microsoft.com/office/drawing/2014/main" id="{E4C9C60D-9D77-45E7-A7AA-45806B23E7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9" name="Rectangle 48">
              <a:extLst>
                <a:ext uri="{FF2B5EF4-FFF2-40B4-BE49-F238E27FC236}">
                  <a16:creationId xmlns:a16="http://schemas.microsoft.com/office/drawing/2014/main" id="{B34D742C-1AE5-4925-9160-7224E37A2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FF0A4B-3ADB-4A0F-B8EE-7785F277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59EAD2C6-89D0-435B-9B8C-E3240DEAB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5" y="0"/>
            <a:ext cx="10237785" cy="68579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 name="Picture 3" descr="headerlogo">
            <a:hlinkClick r:id="rId2"/>
            <a:extLst>
              <a:ext uri="{FF2B5EF4-FFF2-40B4-BE49-F238E27FC236}">
                <a16:creationId xmlns:a16="http://schemas.microsoft.com/office/drawing/2014/main" id="{AF798F79-01EB-47C4-BCCF-2AAC9DB7AE12}"/>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5929745" y="221742"/>
            <a:ext cx="3919537" cy="1521760"/>
          </a:xfrm>
          <a:prstGeom prst="rect">
            <a:avLst/>
          </a:prstGeom>
        </p:spPr>
      </p:pic>
      <p:sp>
        <p:nvSpPr>
          <p:cNvPr id="2" name="Title 1">
            <a:extLst>
              <a:ext uri="{FF2B5EF4-FFF2-40B4-BE49-F238E27FC236}">
                <a16:creationId xmlns:a16="http://schemas.microsoft.com/office/drawing/2014/main" id="{BA4DA41A-85A4-427D-875A-6D246DD13622}"/>
              </a:ext>
            </a:extLst>
          </p:cNvPr>
          <p:cNvSpPr>
            <a:spLocks noGrp="1"/>
          </p:cNvSpPr>
          <p:nvPr>
            <p:ph type="ctrTitle"/>
          </p:nvPr>
        </p:nvSpPr>
        <p:spPr>
          <a:xfrm>
            <a:off x="775855" y="221743"/>
            <a:ext cx="4221018" cy="1521760"/>
          </a:xfrm>
        </p:spPr>
        <p:txBody>
          <a:bodyPr wrap="square" anchor="b">
            <a:normAutofit/>
          </a:bodyPr>
          <a:lstStyle/>
          <a:p>
            <a:r>
              <a:rPr lang="en-IE" sz="3600" b="1" dirty="0">
                <a:latin typeface="+mn-lt"/>
              </a:rPr>
              <a:t>CASUAL TRADING BYELAWS</a:t>
            </a:r>
          </a:p>
        </p:txBody>
      </p:sp>
      <p:pic>
        <p:nvPicPr>
          <p:cNvPr id="6" name="Picture 5">
            <a:extLst>
              <a:ext uri="{FF2B5EF4-FFF2-40B4-BE49-F238E27FC236}">
                <a16:creationId xmlns:a16="http://schemas.microsoft.com/office/drawing/2014/main" id="{5ACD7E32-FABF-53C4-2EC2-CD257E28D4C9}"/>
              </a:ext>
            </a:extLst>
          </p:cNvPr>
          <p:cNvPicPr>
            <a:picLocks noChangeAspect="1"/>
          </p:cNvPicPr>
          <p:nvPr/>
        </p:nvPicPr>
        <p:blipFill>
          <a:blip r:embed="rId4"/>
          <a:stretch>
            <a:fillRect/>
          </a:stretch>
        </p:blipFill>
        <p:spPr>
          <a:xfrm>
            <a:off x="350982" y="1965244"/>
            <a:ext cx="8968509" cy="4892755"/>
          </a:xfrm>
          <a:prstGeom prst="rect">
            <a:avLst/>
          </a:prstGeom>
        </p:spPr>
      </p:pic>
    </p:spTree>
    <p:extLst>
      <p:ext uri="{BB962C8B-B14F-4D97-AF65-F5344CB8AC3E}">
        <p14:creationId xmlns:p14="http://schemas.microsoft.com/office/powerpoint/2010/main" val="821353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4C542-AF82-44DE-BF30-30F69F933BB1}"/>
              </a:ext>
            </a:extLst>
          </p:cNvPr>
          <p:cNvSpPr>
            <a:spLocks noGrp="1"/>
          </p:cNvSpPr>
          <p:nvPr>
            <p:ph type="title"/>
          </p:nvPr>
        </p:nvSpPr>
        <p:spPr>
          <a:xfrm>
            <a:off x="655320" y="365126"/>
            <a:ext cx="5120114" cy="1291009"/>
          </a:xfrm>
        </p:spPr>
        <p:txBody>
          <a:bodyPr>
            <a:normAutofit fontScale="90000"/>
          </a:bodyPr>
          <a:lstStyle/>
          <a:p>
            <a:pPr algn="ctr"/>
            <a:r>
              <a:rPr lang="en-IE" sz="4800" b="1" dirty="0">
                <a:latin typeface="Calibri Light (Headings)"/>
              </a:rPr>
              <a:t>Casual Trading Byelaws</a:t>
            </a:r>
          </a:p>
        </p:txBody>
      </p:sp>
      <p:cxnSp>
        <p:nvCxnSpPr>
          <p:cNvPr id="1035" name="Straight Arrow Connector 7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36" name="Content Placeholder 2">
            <a:extLst>
              <a:ext uri="{FF2B5EF4-FFF2-40B4-BE49-F238E27FC236}">
                <a16:creationId xmlns:a16="http://schemas.microsoft.com/office/drawing/2014/main" id="{AB7D68ED-2BEB-4298-A59E-350BA3467C6D}"/>
              </a:ext>
            </a:extLst>
          </p:cNvPr>
          <p:cNvSpPr>
            <a:spLocks noGrp="1"/>
          </p:cNvSpPr>
          <p:nvPr>
            <p:ph idx="1"/>
          </p:nvPr>
        </p:nvSpPr>
        <p:spPr>
          <a:xfrm>
            <a:off x="442453" y="2476871"/>
            <a:ext cx="11066056" cy="3794620"/>
          </a:xfrm>
        </p:spPr>
        <p:txBody>
          <a:bodyPr>
            <a:normAutofit/>
          </a:bodyPr>
          <a:lstStyle/>
          <a:p>
            <a:pPr algn="l"/>
            <a:r>
              <a:rPr lang="en-GB" sz="1800" b="0" i="0" dirty="0">
                <a:solidFill>
                  <a:srgbClr val="000000"/>
                </a:solidFill>
                <a:effectLst/>
              </a:rPr>
              <a:t>It was proposed to initiate a review of the South Dublin County Council Casual Trading Byelaws 2016 made under the Casual Trading Act, 1995 (the Act).</a:t>
            </a:r>
          </a:p>
          <a:p>
            <a:pPr algn="l"/>
            <a:r>
              <a:rPr lang="en-GB" sz="1800" b="0" i="0" dirty="0">
                <a:solidFill>
                  <a:srgbClr val="000000"/>
                </a:solidFill>
                <a:effectLst/>
              </a:rPr>
              <a:t>Section 6(1) of the Act provides a statutory requirement for each local authority to make byelaws in relation to the control, regulation, supervision, and administration of casual trading in its functional area. The procedure for making Casual Trading Byelaws is prescribed in Section 6 of the Act and includes a public consultation process.</a:t>
            </a:r>
          </a:p>
          <a:p>
            <a:pPr algn="l"/>
            <a:r>
              <a:rPr lang="en-GB" sz="1800" b="0" i="0" dirty="0">
                <a:solidFill>
                  <a:srgbClr val="000000"/>
                </a:solidFill>
                <a:effectLst/>
              </a:rPr>
              <a:t>The European Union (Casual Trading Act,1995) Regulations 2018 came into operation on 1st January 2019. The regulations provide for amendments to the Act in the following areas which will be considered as part of the proposed review:</a:t>
            </a:r>
          </a:p>
          <a:p>
            <a:pPr marL="0" indent="0" algn="l">
              <a:buNone/>
            </a:pPr>
            <a:r>
              <a:rPr lang="en-GB" sz="1800" b="0" i="0" dirty="0">
                <a:solidFill>
                  <a:srgbClr val="000000"/>
                </a:solidFill>
                <a:effectLst/>
              </a:rPr>
              <a:t>        • Selection procedures used by local authorities in issuing licences</a:t>
            </a:r>
            <a:br>
              <a:rPr lang="en-GB" sz="1800" b="0" i="0" dirty="0">
                <a:solidFill>
                  <a:srgbClr val="000000"/>
                </a:solidFill>
                <a:effectLst/>
              </a:rPr>
            </a:br>
            <a:r>
              <a:rPr lang="en-GB" sz="1800" b="0" i="0" dirty="0">
                <a:solidFill>
                  <a:srgbClr val="000000"/>
                </a:solidFill>
                <a:effectLst/>
              </a:rPr>
              <a:t>        • The issue of charges and fees</a:t>
            </a:r>
            <a:br>
              <a:rPr lang="en-GB" sz="1800" b="0" i="0" dirty="0">
                <a:solidFill>
                  <a:srgbClr val="000000"/>
                </a:solidFill>
                <a:effectLst/>
              </a:rPr>
            </a:br>
            <a:r>
              <a:rPr lang="en-GB" sz="1800" b="0" i="0" dirty="0">
                <a:solidFill>
                  <a:srgbClr val="000000"/>
                </a:solidFill>
                <a:effectLst/>
              </a:rPr>
              <a:t>        • The duration of casual trading licences</a:t>
            </a:r>
          </a:p>
          <a:p>
            <a:pPr algn="l"/>
            <a:r>
              <a:rPr lang="en-GB" sz="1800" b="0" i="0" dirty="0">
                <a:solidFill>
                  <a:srgbClr val="000000"/>
                </a:solidFill>
                <a:effectLst/>
              </a:rPr>
              <a:t>Section 6(9) of the Act provides that the making of Casual Trading Byelaws is a reserved function of the Council.</a:t>
            </a:r>
          </a:p>
          <a:p>
            <a:pPr marL="0" indent="0">
              <a:buNone/>
            </a:pPr>
            <a:endParaRPr lang="en-IE" sz="2400" dirty="0"/>
          </a:p>
        </p:txBody>
      </p:sp>
      <p:pic>
        <p:nvPicPr>
          <p:cNvPr id="3" name="Picture 2" descr="headerlogo">
            <a:hlinkClick r:id="rId2"/>
            <a:extLst>
              <a:ext uri="{FF2B5EF4-FFF2-40B4-BE49-F238E27FC236}">
                <a16:creationId xmlns:a16="http://schemas.microsoft.com/office/drawing/2014/main" id="{DC03D04D-91D1-C11C-950B-B9A51CFFCB1C}"/>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7462980" y="93848"/>
            <a:ext cx="3854883" cy="1833563"/>
          </a:xfrm>
          <a:prstGeom prst="rect">
            <a:avLst/>
          </a:prstGeom>
        </p:spPr>
      </p:pic>
    </p:spTree>
    <p:extLst>
      <p:ext uri="{BB962C8B-B14F-4D97-AF65-F5344CB8AC3E}">
        <p14:creationId xmlns:p14="http://schemas.microsoft.com/office/powerpoint/2010/main" val="1188938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45">
            <a:extLst>
              <a:ext uri="{FF2B5EF4-FFF2-40B4-BE49-F238E27FC236}">
                <a16:creationId xmlns:a16="http://schemas.microsoft.com/office/drawing/2014/main" id="{D4CAD83B-256D-4EF1-9680-89F533045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47">
            <a:extLst>
              <a:ext uri="{FF2B5EF4-FFF2-40B4-BE49-F238E27FC236}">
                <a16:creationId xmlns:a16="http://schemas.microsoft.com/office/drawing/2014/main" id="{E4C9C60D-9D77-45E7-A7AA-45806B23E7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9" name="Rectangle 48">
              <a:extLst>
                <a:ext uri="{FF2B5EF4-FFF2-40B4-BE49-F238E27FC236}">
                  <a16:creationId xmlns:a16="http://schemas.microsoft.com/office/drawing/2014/main" id="{B34D742C-1AE5-4925-9160-7224E37A2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FF0A4B-3ADB-4A0F-B8EE-7785F277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59EAD2C6-89D0-435B-9B8C-E3240DEAB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5" y="0"/>
            <a:ext cx="10237785" cy="68579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 name="Picture 3" descr="headerlogo">
            <a:hlinkClick r:id="rId2"/>
            <a:extLst>
              <a:ext uri="{FF2B5EF4-FFF2-40B4-BE49-F238E27FC236}">
                <a16:creationId xmlns:a16="http://schemas.microsoft.com/office/drawing/2014/main" id="{AF798F79-01EB-47C4-BCCF-2AAC9DB7AE12}"/>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5846618" y="563488"/>
            <a:ext cx="3919537" cy="1521760"/>
          </a:xfrm>
          <a:prstGeom prst="rect">
            <a:avLst/>
          </a:prstGeom>
        </p:spPr>
      </p:pic>
      <p:sp>
        <p:nvSpPr>
          <p:cNvPr id="2" name="Title 1">
            <a:extLst>
              <a:ext uri="{FF2B5EF4-FFF2-40B4-BE49-F238E27FC236}">
                <a16:creationId xmlns:a16="http://schemas.microsoft.com/office/drawing/2014/main" id="{BA4DA41A-85A4-427D-875A-6D246DD13622}"/>
              </a:ext>
            </a:extLst>
          </p:cNvPr>
          <p:cNvSpPr>
            <a:spLocks noGrp="1"/>
          </p:cNvSpPr>
          <p:nvPr>
            <p:ph type="ctrTitle"/>
          </p:nvPr>
        </p:nvSpPr>
        <p:spPr>
          <a:xfrm>
            <a:off x="775855" y="563489"/>
            <a:ext cx="4221018" cy="1607056"/>
          </a:xfrm>
        </p:spPr>
        <p:txBody>
          <a:bodyPr wrap="square" anchor="b">
            <a:normAutofit/>
          </a:bodyPr>
          <a:lstStyle/>
          <a:p>
            <a:r>
              <a:rPr lang="en-IE" sz="3600" b="1" dirty="0">
                <a:latin typeface="+mn-lt"/>
              </a:rPr>
              <a:t>Current position:</a:t>
            </a:r>
          </a:p>
        </p:txBody>
      </p:sp>
      <p:sp>
        <p:nvSpPr>
          <p:cNvPr id="5" name="TextBox 4">
            <a:extLst>
              <a:ext uri="{FF2B5EF4-FFF2-40B4-BE49-F238E27FC236}">
                <a16:creationId xmlns:a16="http://schemas.microsoft.com/office/drawing/2014/main" id="{D644B5D4-74F4-B301-EB45-B77D6C23E135}"/>
              </a:ext>
            </a:extLst>
          </p:cNvPr>
          <p:cNvSpPr txBox="1"/>
          <p:nvPr/>
        </p:nvSpPr>
        <p:spPr>
          <a:xfrm>
            <a:off x="868217" y="2648736"/>
            <a:ext cx="8663709" cy="4124206"/>
          </a:xfrm>
          <a:prstGeom prst="rect">
            <a:avLst/>
          </a:prstGeom>
          <a:noFill/>
        </p:spPr>
        <p:txBody>
          <a:bodyPr wrap="square">
            <a:spAutoFit/>
          </a:bodyPr>
          <a:lstStyle/>
          <a:p>
            <a:r>
              <a:rPr lang="en-IE" sz="1400" dirty="0">
                <a:effectLst/>
                <a:latin typeface="Calibri" panose="020F0502020204030204" pitchFamily="34" charset="0"/>
                <a:ea typeface="Calibri" panose="020F0502020204030204" pitchFamily="34" charset="0"/>
              </a:rPr>
              <a:t> </a:t>
            </a:r>
            <a:endParaRPr lang="en-IE"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IE" dirty="0">
                <a:effectLst/>
                <a:latin typeface="Calibri" panose="020F0502020204030204" pitchFamily="34" charset="0"/>
                <a:ea typeface="Calibri" panose="020F0502020204030204" pitchFamily="34" charset="0"/>
              </a:rPr>
              <a:t>The existing Casual Trading byelaws have been reviewed by the Enforcement and Licensing team.</a:t>
            </a:r>
          </a:p>
          <a:p>
            <a:pPr marL="285750" indent="-285750">
              <a:buFont typeface="Arial" panose="020B0604020202020204" pitchFamily="34" charset="0"/>
              <a:buChar char="•"/>
            </a:pPr>
            <a:endParaRPr lang="en-IE"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IE" dirty="0">
                <a:effectLst/>
                <a:latin typeface="Calibri" panose="020F0502020204030204" pitchFamily="34" charset="0"/>
                <a:ea typeface="Calibri" panose="020F0502020204030204" pitchFamily="34" charset="0"/>
              </a:rPr>
              <a:t>We would now like to get the views of the public as part of the public consultation process in relation to the following:</a:t>
            </a:r>
          </a:p>
          <a:p>
            <a:pPr lvl="0" algn="ctr"/>
            <a:endParaRPr lang="en-IE" dirty="0">
              <a:latin typeface="Calibri" panose="020F0502020204030204" pitchFamily="34" charset="0"/>
              <a:ea typeface="Times New Roman" panose="02020603050405020304" pitchFamily="18" charset="0"/>
            </a:endParaRPr>
          </a:p>
          <a:p>
            <a:pPr marL="285750" lvl="0" indent="-285750">
              <a:buFont typeface="Wingdings" panose="05000000000000000000" pitchFamily="2" charset="2"/>
              <a:buChar char="Ø"/>
            </a:pPr>
            <a:r>
              <a:rPr lang="en-IE" dirty="0">
                <a:effectLst/>
                <a:latin typeface="Calibri" panose="020F0502020204030204" pitchFamily="34" charset="0"/>
                <a:ea typeface="Times New Roman" panose="02020603050405020304" pitchFamily="18" charset="0"/>
              </a:rPr>
              <a:t>	Locations for Casual Trading, including views on whether the existing trading  	areas are considered appropriate</a:t>
            </a:r>
            <a:endParaRPr lang="en-IE" dirty="0">
              <a:latin typeface="Calibri" panose="020F0502020204030204" pitchFamily="34" charset="0"/>
              <a:ea typeface="Times New Roman" panose="02020603050405020304" pitchFamily="18" charset="0"/>
            </a:endParaRPr>
          </a:p>
          <a:p>
            <a:pPr marL="285750" lvl="0" indent="-285750">
              <a:buFont typeface="Wingdings" panose="05000000000000000000" pitchFamily="2" charset="2"/>
              <a:buChar char="Ø"/>
            </a:pPr>
            <a:r>
              <a:rPr lang="en-IE" dirty="0">
                <a:effectLst/>
                <a:latin typeface="Calibri" panose="020F0502020204030204" pitchFamily="34" charset="0"/>
                <a:ea typeface="Times New Roman" panose="02020603050405020304" pitchFamily="18" charset="0"/>
              </a:rPr>
              <a:t>	The types of goods that can be traded</a:t>
            </a:r>
            <a:endParaRPr lang="en-IE" dirty="0">
              <a:effectLst/>
              <a:latin typeface="Calibri" panose="020F0502020204030204" pitchFamily="34" charset="0"/>
              <a:ea typeface="Calibri" panose="020F0502020204030204" pitchFamily="34" charset="0"/>
            </a:endParaRPr>
          </a:p>
          <a:p>
            <a:pPr marL="285750" lvl="0" indent="-285750">
              <a:buFont typeface="Wingdings" panose="05000000000000000000" pitchFamily="2" charset="2"/>
              <a:buChar char="Ø"/>
            </a:pPr>
            <a:r>
              <a:rPr lang="en-IE" dirty="0">
                <a:effectLst/>
                <a:latin typeface="Calibri" panose="020F0502020204030204" pitchFamily="34" charset="0"/>
                <a:ea typeface="Times New Roman" panose="02020603050405020304" pitchFamily="18" charset="0"/>
              </a:rPr>
              <a:t>	Should trading times be specified in each licence</a:t>
            </a:r>
            <a:endParaRPr lang="en-IE" dirty="0">
              <a:latin typeface="Calibri" panose="020F0502020204030204" pitchFamily="34" charset="0"/>
              <a:ea typeface="Times New Roman" panose="02020603050405020304" pitchFamily="18" charset="0"/>
            </a:endParaRPr>
          </a:p>
          <a:p>
            <a:pPr marL="285750" lvl="0" indent="-285750">
              <a:buFont typeface="Wingdings" panose="05000000000000000000" pitchFamily="2" charset="2"/>
              <a:buChar char="Ø"/>
            </a:pPr>
            <a:r>
              <a:rPr lang="en-IE" dirty="0">
                <a:effectLst/>
                <a:latin typeface="Calibri" panose="020F0502020204030204" pitchFamily="34" charset="0"/>
                <a:ea typeface="Times New Roman" panose="02020603050405020304" pitchFamily="18" charset="0"/>
              </a:rPr>
              <a:t>	The appropriate level of fees to be charged</a:t>
            </a:r>
            <a:endParaRPr lang="en-IE" dirty="0">
              <a:effectLst/>
              <a:latin typeface="Calibri" panose="020F0502020204030204" pitchFamily="34" charset="0"/>
              <a:ea typeface="Calibri" panose="020F0502020204030204" pitchFamily="34" charset="0"/>
            </a:endParaRPr>
          </a:p>
          <a:p>
            <a:pPr marL="285750" lvl="0" indent="-285750">
              <a:buFont typeface="Wingdings" panose="05000000000000000000" pitchFamily="2" charset="2"/>
              <a:buChar char="Ø"/>
            </a:pPr>
            <a:r>
              <a:rPr lang="en-IE" dirty="0">
                <a:effectLst/>
                <a:latin typeface="Calibri" panose="020F0502020204030204" pitchFamily="34" charset="0"/>
                <a:ea typeface="Times New Roman" panose="02020603050405020304" pitchFamily="18" charset="0"/>
              </a:rPr>
              <a:t>	Whether “preferred licences” should be offered i.e. Licence issued in preference 	for locally/regionally produced food products or arts/crafts of exceptional quality</a:t>
            </a:r>
            <a:endParaRPr lang="en-IE" dirty="0">
              <a:effectLst/>
              <a:latin typeface="Calibri" panose="020F0502020204030204" pitchFamily="34" charset="0"/>
              <a:ea typeface="Calibri" panose="020F0502020204030204" pitchFamily="34" charset="0"/>
            </a:endParaRPr>
          </a:p>
          <a:p>
            <a:r>
              <a:rPr lang="en-IE" sz="14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856489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45">
            <a:extLst>
              <a:ext uri="{FF2B5EF4-FFF2-40B4-BE49-F238E27FC236}">
                <a16:creationId xmlns:a16="http://schemas.microsoft.com/office/drawing/2014/main" id="{D4CAD83B-256D-4EF1-9680-89F533045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47">
            <a:extLst>
              <a:ext uri="{FF2B5EF4-FFF2-40B4-BE49-F238E27FC236}">
                <a16:creationId xmlns:a16="http://schemas.microsoft.com/office/drawing/2014/main" id="{E4C9C60D-9D77-45E7-A7AA-45806B23E7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9" name="Rectangle 48">
              <a:extLst>
                <a:ext uri="{FF2B5EF4-FFF2-40B4-BE49-F238E27FC236}">
                  <a16:creationId xmlns:a16="http://schemas.microsoft.com/office/drawing/2014/main" id="{B34D742C-1AE5-4925-9160-7224E37A2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FF0A4B-3ADB-4A0F-B8EE-7785F277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59EAD2C6-89D0-435B-9B8C-E3240DEAB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5" y="0"/>
            <a:ext cx="10237785" cy="68579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4" name="Picture 3" descr="headerlogo">
            <a:hlinkClick r:id="rId2"/>
            <a:extLst>
              <a:ext uri="{FF2B5EF4-FFF2-40B4-BE49-F238E27FC236}">
                <a16:creationId xmlns:a16="http://schemas.microsoft.com/office/drawing/2014/main" id="{AF798F79-01EB-47C4-BCCF-2AAC9DB7AE12}"/>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7509163" y="220807"/>
            <a:ext cx="2386302" cy="868219"/>
          </a:xfrm>
          <a:prstGeom prst="rect">
            <a:avLst/>
          </a:prstGeom>
        </p:spPr>
      </p:pic>
      <p:sp>
        <p:nvSpPr>
          <p:cNvPr id="2" name="Title 1">
            <a:extLst>
              <a:ext uri="{FF2B5EF4-FFF2-40B4-BE49-F238E27FC236}">
                <a16:creationId xmlns:a16="http://schemas.microsoft.com/office/drawing/2014/main" id="{BA4DA41A-85A4-427D-875A-6D246DD13622}"/>
              </a:ext>
            </a:extLst>
          </p:cNvPr>
          <p:cNvSpPr>
            <a:spLocks noGrp="1"/>
          </p:cNvSpPr>
          <p:nvPr>
            <p:ph type="ctrTitle"/>
          </p:nvPr>
        </p:nvSpPr>
        <p:spPr>
          <a:xfrm>
            <a:off x="550864" y="1542472"/>
            <a:ext cx="8131318" cy="2373423"/>
          </a:xfrm>
        </p:spPr>
        <p:txBody>
          <a:bodyPr wrap="square" anchor="b">
            <a:normAutofit/>
          </a:bodyPr>
          <a:lstStyle/>
          <a:p>
            <a:br>
              <a:rPr lang="en-IE" sz="4200" b="1" dirty="0"/>
            </a:br>
            <a:endParaRPr lang="en-IE" sz="4200" b="1" dirty="0"/>
          </a:p>
        </p:txBody>
      </p:sp>
      <p:sp>
        <p:nvSpPr>
          <p:cNvPr id="6" name="TextBox 5">
            <a:extLst>
              <a:ext uri="{FF2B5EF4-FFF2-40B4-BE49-F238E27FC236}">
                <a16:creationId xmlns:a16="http://schemas.microsoft.com/office/drawing/2014/main" id="{E85378D4-1255-24A4-8F47-4BF778270780}"/>
              </a:ext>
            </a:extLst>
          </p:cNvPr>
          <p:cNvSpPr txBox="1"/>
          <p:nvPr/>
        </p:nvSpPr>
        <p:spPr>
          <a:xfrm>
            <a:off x="452583" y="1801090"/>
            <a:ext cx="7850908" cy="1477328"/>
          </a:xfrm>
          <a:prstGeom prst="rect">
            <a:avLst/>
          </a:prstGeom>
          <a:noFill/>
        </p:spPr>
        <p:txBody>
          <a:bodyPr wrap="square">
            <a:spAutoFit/>
          </a:bodyPr>
          <a:lstStyle/>
          <a:p>
            <a:pPr marL="285750" indent="-285750">
              <a:buFont typeface="Arial" panose="020B0604020202020204" pitchFamily="34" charset="0"/>
              <a:buChar char="•"/>
            </a:pPr>
            <a:r>
              <a:rPr lang="en-IE" sz="1800" dirty="0">
                <a:effectLst/>
                <a:latin typeface="Calibri" panose="020F0502020204030204" pitchFamily="34" charset="0"/>
                <a:ea typeface="Calibri" panose="020F0502020204030204" pitchFamily="34" charset="0"/>
              </a:rPr>
              <a:t>Would like to get the SPC members input here tonight, later through email and/or the consultation portal which will open in the New Year. </a:t>
            </a:r>
          </a:p>
          <a:p>
            <a:endParaRPr lang="en-IE" sz="18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IE" sz="1800" dirty="0">
                <a:effectLst/>
                <a:latin typeface="Calibri" panose="020F0502020204030204" pitchFamily="34" charset="0"/>
                <a:ea typeface="Calibri" panose="020F0502020204030204" pitchFamily="34" charset="0"/>
              </a:rPr>
              <a:t>Amended draft byelaws can be brought back to the SPC after the consultation period for review before they go to Council.</a:t>
            </a:r>
          </a:p>
        </p:txBody>
      </p:sp>
      <p:pic>
        <p:nvPicPr>
          <p:cNvPr id="8" name="Picture 7">
            <a:extLst>
              <a:ext uri="{FF2B5EF4-FFF2-40B4-BE49-F238E27FC236}">
                <a16:creationId xmlns:a16="http://schemas.microsoft.com/office/drawing/2014/main" id="{6CC8748A-404C-847A-AEC7-F102053F69F1}"/>
              </a:ext>
            </a:extLst>
          </p:cNvPr>
          <p:cNvPicPr>
            <a:picLocks noChangeAspect="1"/>
          </p:cNvPicPr>
          <p:nvPr/>
        </p:nvPicPr>
        <p:blipFill>
          <a:blip r:embed="rId4"/>
          <a:stretch>
            <a:fillRect/>
          </a:stretch>
        </p:blipFill>
        <p:spPr>
          <a:xfrm>
            <a:off x="2025073" y="3442533"/>
            <a:ext cx="5816599" cy="3274290"/>
          </a:xfrm>
          <a:prstGeom prst="rect">
            <a:avLst/>
          </a:prstGeom>
        </p:spPr>
      </p:pic>
      <p:sp>
        <p:nvSpPr>
          <p:cNvPr id="10" name="TextBox 9">
            <a:extLst>
              <a:ext uri="{FF2B5EF4-FFF2-40B4-BE49-F238E27FC236}">
                <a16:creationId xmlns:a16="http://schemas.microsoft.com/office/drawing/2014/main" id="{7A3383D4-E7B4-0645-45AF-6E9D5B2655B6}"/>
              </a:ext>
            </a:extLst>
          </p:cNvPr>
          <p:cNvSpPr txBox="1"/>
          <p:nvPr/>
        </p:nvSpPr>
        <p:spPr>
          <a:xfrm>
            <a:off x="1086571" y="906417"/>
            <a:ext cx="2313967" cy="646331"/>
          </a:xfrm>
          <a:prstGeom prst="rect">
            <a:avLst/>
          </a:prstGeom>
          <a:noFill/>
        </p:spPr>
        <p:txBody>
          <a:bodyPr wrap="none" rtlCol="0">
            <a:spAutoFit/>
          </a:bodyPr>
          <a:lstStyle/>
          <a:p>
            <a:r>
              <a:rPr lang="en-IE" sz="3600" b="1" dirty="0"/>
              <a:t>Next steps:</a:t>
            </a:r>
          </a:p>
        </p:txBody>
      </p:sp>
    </p:spTree>
    <p:extLst>
      <p:ext uri="{BB962C8B-B14F-4D97-AF65-F5344CB8AC3E}">
        <p14:creationId xmlns:p14="http://schemas.microsoft.com/office/powerpoint/2010/main" val="2494974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363</Words>
  <Application>Microsoft Office PowerPoint</Application>
  <PresentationFormat>Widescreen</PresentationFormat>
  <Paragraphs>24</Paragraphs>
  <Slides>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Calibri Light (Headings)</vt:lpstr>
      <vt:lpstr>Wingdings</vt:lpstr>
      <vt:lpstr>Office Theme</vt:lpstr>
      <vt:lpstr>CASUAL TRADING BYELAWS</vt:lpstr>
      <vt:lpstr>Casual Trading Byelaws</vt:lpstr>
      <vt:lpstr>Current position: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SURVEY ON ALLOTMENTS IN SOUTH DUBLIN COUNTY COUNCIL</dc:title>
  <dc:creator>Arlene Hughes</dc:creator>
  <cp:lastModifiedBy>Sharon Conroy</cp:lastModifiedBy>
  <cp:revision>15</cp:revision>
  <cp:lastPrinted>2023-02-02T11:16:53Z</cp:lastPrinted>
  <dcterms:created xsi:type="dcterms:W3CDTF">2021-11-15T17:17:41Z</dcterms:created>
  <dcterms:modified xsi:type="dcterms:W3CDTF">2023-11-06T16:36:16Z</dcterms:modified>
</cp:coreProperties>
</file>