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3"/>
  </p:notesMasterIdLst>
  <p:sldIdLst>
    <p:sldId id="301" r:id="rId2"/>
    <p:sldId id="289" r:id="rId3"/>
    <p:sldId id="313" r:id="rId4"/>
    <p:sldId id="307" r:id="rId5"/>
    <p:sldId id="314" r:id="rId6"/>
    <p:sldId id="302" r:id="rId7"/>
    <p:sldId id="312" r:id="rId8"/>
    <p:sldId id="316" r:id="rId9"/>
    <p:sldId id="305" r:id="rId10"/>
    <p:sldId id="315" r:id="rId11"/>
    <p:sldId id="30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autoAdjust="0"/>
    <p:restoredTop sz="72134" autoAdjust="0"/>
  </p:normalViewPr>
  <p:slideViewPr>
    <p:cSldViewPr snapToGrid="0">
      <p:cViewPr varScale="1">
        <p:scale>
          <a:sx n="91" d="100"/>
          <a:sy n="91" d="100"/>
        </p:scale>
        <p:origin x="450" y="-30"/>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Support for the Project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E7-470C-9CCF-642AE730EB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E7-470C-9CCF-642AE730EB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E7-470C-9CCF-642AE730EBD4}"/>
              </c:ext>
            </c:extLst>
          </c:dPt>
          <c:cat>
            <c:strRef>
              <c:f>Sheet1!$A$2:$A$4</c:f>
              <c:strCache>
                <c:ptCount val="3"/>
                <c:pt idx="0">
                  <c:v>Yes</c:v>
                </c:pt>
                <c:pt idx="1">
                  <c:v>Yes with Changes</c:v>
                </c:pt>
                <c:pt idx="2">
                  <c:v>No</c:v>
                </c:pt>
              </c:strCache>
            </c:strRef>
          </c:cat>
          <c:val>
            <c:numRef>
              <c:f>Sheet1!$B$2:$B$4</c:f>
              <c:numCache>
                <c:formatCode>General</c:formatCode>
                <c:ptCount val="3"/>
                <c:pt idx="0">
                  <c:v>47</c:v>
                </c:pt>
                <c:pt idx="1">
                  <c:v>23</c:v>
                </c:pt>
                <c:pt idx="2">
                  <c:v>8</c:v>
                </c:pt>
              </c:numCache>
            </c:numRef>
          </c:val>
          <c:extLst>
            <c:ext xmlns:c16="http://schemas.microsoft.com/office/drawing/2014/chart" uri="{C3380CC4-5D6E-409C-BE32-E72D297353CC}">
              <c16:uniqueId val="{00000006-0CE7-470C-9CCF-642AE730EBD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1443A-182B-4C29-B438-023C1A074197}" type="datetimeFigureOut">
              <a:rPr lang="en-IE" smtClean="0"/>
              <a:t>06/11/2023</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6ED03-A955-4B3A-8E52-DFADD0314DA6}" type="slidenum">
              <a:rPr lang="en-IE" smtClean="0"/>
              <a:t>‹#›</a:t>
            </a:fld>
            <a:endParaRPr lang="en-IE" dirty="0"/>
          </a:p>
        </p:txBody>
      </p:sp>
    </p:spTree>
    <p:extLst>
      <p:ext uri="{BB962C8B-B14F-4D97-AF65-F5344CB8AC3E}">
        <p14:creationId xmlns:p14="http://schemas.microsoft.com/office/powerpoint/2010/main" val="290989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6DB5C9-A23C-4AD4-9EC9-AE71294F77E2}" type="slidenum">
              <a:rPr lang="en-US" altLang="en-US" sz="1200" smtClean="0"/>
              <a:pPr/>
              <a:t>1</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60426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10</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09249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11</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35777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2</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667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3</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13653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4</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222276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5</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20641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6</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54639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7</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158804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8</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18208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9</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107251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8443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275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6498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8897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662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461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656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8424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6943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1872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5372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3019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2"/>
          <p:cNvSpPr>
            <a:spLocks noGrp="1" noChangeArrowheads="1"/>
          </p:cNvSpPr>
          <p:nvPr>
            <p:ph type="subTitle" idx="1"/>
          </p:nvPr>
        </p:nvSpPr>
        <p:spPr>
          <a:xfrm>
            <a:off x="1906588" y="2687638"/>
            <a:ext cx="8305800" cy="1752600"/>
          </a:xfrm>
          <a:noFill/>
        </p:spPr>
        <p:txBody>
          <a:bodyPr>
            <a:normAutofit/>
          </a:bodyPr>
          <a:lstStyle/>
          <a:p>
            <a:pPr algn="l" eaLnBrk="1" hangingPunct="1"/>
            <a:r>
              <a:rPr lang="en-US" altLang="en-US" sz="4400" dirty="0">
                <a:solidFill>
                  <a:schemeClr val="bg1"/>
                </a:solidFill>
              </a:rPr>
              <a:t>Rosemount District Centre Enhancement Scheme</a:t>
            </a:r>
          </a:p>
        </p:txBody>
      </p:sp>
      <p:sp>
        <p:nvSpPr>
          <p:cNvPr id="43012" name="Rectangle 33"/>
          <p:cNvSpPr>
            <a:spLocks noChangeArrowheads="1"/>
          </p:cNvSpPr>
          <p:nvPr/>
        </p:nvSpPr>
        <p:spPr bwMode="auto">
          <a:xfrm>
            <a:off x="1905000" y="4941889"/>
            <a:ext cx="8305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dirty="0">
                <a:solidFill>
                  <a:schemeClr val="bg1"/>
                </a:solidFill>
              </a:rPr>
              <a:t>Part 8 – For Approval</a:t>
            </a:r>
          </a:p>
          <a:p>
            <a:pPr eaLnBrk="1" hangingPunct="1">
              <a:buFontTx/>
              <a:buNone/>
            </a:pPr>
            <a:r>
              <a:rPr lang="en-US" altLang="en-US" sz="2400" dirty="0">
                <a:solidFill>
                  <a:schemeClr val="bg1"/>
                </a:solidFill>
              </a:rPr>
              <a:t>13</a:t>
            </a:r>
            <a:r>
              <a:rPr lang="en-US" altLang="en-US" sz="2400" baseline="30000" dirty="0">
                <a:solidFill>
                  <a:schemeClr val="bg1"/>
                </a:solidFill>
              </a:rPr>
              <a:t>h</a:t>
            </a:r>
            <a:r>
              <a:rPr lang="en-US" altLang="en-US" sz="2400" dirty="0">
                <a:solidFill>
                  <a:schemeClr val="bg1"/>
                </a:solidFill>
              </a:rPr>
              <a:t> November 2023</a:t>
            </a:r>
          </a:p>
        </p:txBody>
      </p:sp>
    </p:spTree>
    <p:extLst>
      <p:ext uri="{BB962C8B-B14F-4D97-AF65-F5344CB8AC3E}">
        <p14:creationId xmlns:p14="http://schemas.microsoft.com/office/powerpoint/2010/main" val="51547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3600" b="1" dirty="0">
                <a:solidFill>
                  <a:srgbClr val="D95E00"/>
                </a:solidFill>
              </a:rPr>
              <a:t>Next Steps</a:t>
            </a:r>
          </a:p>
          <a:p>
            <a:pPr marL="0" indent="0">
              <a:buNone/>
            </a:pPr>
            <a:endParaRPr lang="en-US" b="1" dirty="0">
              <a:solidFill>
                <a:srgbClr val="D95E00"/>
              </a:solidFill>
              <a:cs typeface="Arial" panose="020B0604020202020204" pitchFamily="34" charset="0"/>
            </a:endParaRPr>
          </a:p>
          <a:p>
            <a:r>
              <a:rPr lang="en-US" altLang="en-US" sz="1800" dirty="0">
                <a:solidFill>
                  <a:srgbClr val="51626F"/>
                </a:solidFill>
                <a:cs typeface="Arial" panose="020B0604020202020204" pitchFamily="34" charset="0"/>
              </a:rPr>
              <a:t>Subject to Part 8 Approval, the scheme will progress to detailed design and subsequently to tender in Q1 of 2024 with a view to commencing construction in Q2 of 2024.</a:t>
            </a:r>
            <a:endParaRPr lang="en-US" altLang="en-US" sz="2400" dirty="0">
              <a:solidFill>
                <a:srgbClr val="51626F"/>
              </a:solidFill>
            </a:endParaRPr>
          </a:p>
        </p:txBody>
      </p:sp>
    </p:spTree>
    <p:extLst>
      <p:ext uri="{BB962C8B-B14F-4D97-AF65-F5344CB8AC3E}">
        <p14:creationId xmlns:p14="http://schemas.microsoft.com/office/powerpoint/2010/main" val="401296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8BC01A-8808-30ED-1D49-C1F6558A3DD9}"/>
              </a:ext>
            </a:extLst>
          </p:cNvPr>
          <p:cNvPicPr>
            <a:picLocks noChangeAspect="1"/>
          </p:cNvPicPr>
          <p:nvPr/>
        </p:nvPicPr>
        <p:blipFill>
          <a:blip r:embed="rId3"/>
          <a:stretch>
            <a:fillRect/>
          </a:stretch>
        </p:blipFill>
        <p:spPr>
          <a:xfrm>
            <a:off x="0" y="552282"/>
            <a:ext cx="12192000" cy="5753435"/>
          </a:xfrm>
          <a:prstGeom prst="rect">
            <a:avLst/>
          </a:prstGeom>
        </p:spPr>
      </p:pic>
      <p:sp>
        <p:nvSpPr>
          <p:cNvPr id="4" name="TextBox 3">
            <a:extLst>
              <a:ext uri="{FF2B5EF4-FFF2-40B4-BE49-F238E27FC236}">
                <a16:creationId xmlns:a16="http://schemas.microsoft.com/office/drawing/2014/main" id="{4E8EA43F-8EDC-AA82-753A-6C47B0E50AE5}"/>
              </a:ext>
            </a:extLst>
          </p:cNvPr>
          <p:cNvSpPr txBox="1"/>
          <p:nvPr/>
        </p:nvSpPr>
        <p:spPr>
          <a:xfrm>
            <a:off x="9250017" y="6150114"/>
            <a:ext cx="6241774" cy="707886"/>
          </a:xfrm>
          <a:prstGeom prst="rect">
            <a:avLst/>
          </a:prstGeom>
          <a:noFill/>
        </p:spPr>
        <p:txBody>
          <a:bodyPr wrap="square">
            <a:spAutoFit/>
          </a:bodyPr>
          <a:lstStyle/>
          <a:p>
            <a:pPr eaLnBrk="1" hangingPunct="1">
              <a:buFontTx/>
              <a:buNone/>
            </a:pPr>
            <a:r>
              <a:rPr lang="en-US" altLang="en-US" sz="4000" b="1" dirty="0">
                <a:solidFill>
                  <a:srgbClr val="D95E00"/>
                </a:solidFill>
              </a:rPr>
              <a:t>Thank You</a:t>
            </a:r>
          </a:p>
        </p:txBody>
      </p:sp>
    </p:spTree>
    <p:extLst>
      <p:ext uri="{BB962C8B-B14F-4D97-AF65-F5344CB8AC3E}">
        <p14:creationId xmlns:p14="http://schemas.microsoft.com/office/powerpoint/2010/main" val="8617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70020" y="785018"/>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Site Location</a:t>
            </a:r>
          </a:p>
          <a:p>
            <a:pPr eaLnBrk="1" hangingPunct="1">
              <a:buFontTx/>
              <a:buNone/>
            </a:pPr>
            <a:endParaRPr lang="en-US" altLang="en-US" sz="2000" dirty="0">
              <a:solidFill>
                <a:srgbClr val="51626F"/>
              </a:solidFill>
            </a:endParaRPr>
          </a:p>
        </p:txBody>
      </p:sp>
      <p:pic>
        <p:nvPicPr>
          <p:cNvPr id="3" name="Picture 2" descr="An aerial view of a street and buildings&#10;&#10;Description automatically generated">
            <a:extLst>
              <a:ext uri="{FF2B5EF4-FFF2-40B4-BE49-F238E27FC236}">
                <a16:creationId xmlns:a16="http://schemas.microsoft.com/office/drawing/2014/main" id="{C734E69A-9FD6-5D51-04B5-C32AA5C06F6C}"/>
              </a:ext>
            </a:extLst>
          </p:cNvPr>
          <p:cNvPicPr>
            <a:picLocks noChangeAspect="1"/>
          </p:cNvPicPr>
          <p:nvPr/>
        </p:nvPicPr>
        <p:blipFill>
          <a:blip r:embed="rId4"/>
          <a:stretch>
            <a:fillRect/>
          </a:stretch>
        </p:blipFill>
        <p:spPr>
          <a:xfrm>
            <a:off x="387897" y="1447193"/>
            <a:ext cx="10953750" cy="5321300"/>
          </a:xfrm>
          <a:prstGeom prst="rect">
            <a:avLst/>
          </a:prstGeom>
        </p:spPr>
      </p:pic>
    </p:spTree>
    <p:extLst>
      <p:ext uri="{BB962C8B-B14F-4D97-AF65-F5344CB8AC3E}">
        <p14:creationId xmlns:p14="http://schemas.microsoft.com/office/powerpoint/2010/main" val="303417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B3ED5C2-898D-80F3-BE48-D5F542E6E22D}"/>
              </a:ext>
            </a:extLst>
          </p:cNvPr>
          <p:cNvPicPr>
            <a:picLocks noChangeAspect="1"/>
          </p:cNvPicPr>
          <p:nvPr/>
        </p:nvPicPr>
        <p:blipFill>
          <a:blip r:embed="rId4"/>
          <a:stretch>
            <a:fillRect/>
          </a:stretch>
        </p:blipFill>
        <p:spPr>
          <a:xfrm>
            <a:off x="1298356" y="1901550"/>
            <a:ext cx="9595287" cy="4956450"/>
          </a:xfrm>
          <a:prstGeom prst="rect">
            <a:avLst/>
          </a:prstGeom>
        </p:spPr>
      </p:pic>
      <p:sp>
        <p:nvSpPr>
          <p:cNvPr id="5123" name="Rectangle 18"/>
          <p:cNvSpPr>
            <a:spLocks noChangeArrowheads="1"/>
          </p:cNvSpPr>
          <p:nvPr/>
        </p:nvSpPr>
        <p:spPr bwMode="auto">
          <a:xfrm>
            <a:off x="170020" y="785018"/>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Scheme Proposal</a:t>
            </a:r>
          </a:p>
          <a:p>
            <a:pPr eaLnBrk="1" hangingPunct="1">
              <a:buFontTx/>
              <a:buNone/>
            </a:pPr>
            <a:endParaRPr lang="en-US" altLang="en-US" sz="2000" dirty="0">
              <a:solidFill>
                <a:srgbClr val="51626F"/>
              </a:solidFill>
            </a:endParaRPr>
          </a:p>
        </p:txBody>
      </p:sp>
    </p:spTree>
    <p:extLst>
      <p:ext uri="{BB962C8B-B14F-4D97-AF65-F5344CB8AC3E}">
        <p14:creationId xmlns:p14="http://schemas.microsoft.com/office/powerpoint/2010/main" val="138312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33082" y="1247473"/>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Summary</a:t>
            </a:r>
            <a:endParaRPr lang="en-US" altLang="en-US" sz="2800" b="1" dirty="0">
              <a:solidFill>
                <a:srgbClr val="D95E00"/>
              </a:solidFill>
            </a:endParaRPr>
          </a:p>
          <a:p>
            <a:pPr eaLnBrk="1" hangingPunct="1">
              <a:buFontTx/>
              <a:buNone/>
            </a:pPr>
            <a:endParaRPr lang="en-US" sz="2000" b="1" dirty="0">
              <a:solidFill>
                <a:srgbClr val="D95E00"/>
              </a:solidFill>
              <a:cs typeface="Arial" panose="020B0604020202020204" pitchFamily="34" charset="0"/>
            </a:endParaRPr>
          </a:p>
          <a:p>
            <a:r>
              <a:rPr lang="en-US" sz="2000" dirty="0">
                <a:cs typeface="Arial" panose="020B0604020202020204" pitchFamily="34" charset="0"/>
              </a:rPr>
              <a:t>February 2023</a:t>
            </a:r>
          </a:p>
          <a:p>
            <a:pPr lvl="1"/>
            <a:r>
              <a:rPr lang="en-US" sz="1600" dirty="0">
                <a:cs typeface="Arial" panose="020B0604020202020204" pitchFamily="34" charset="0"/>
              </a:rPr>
              <a:t>Tender issued for Consultancy Services</a:t>
            </a:r>
          </a:p>
          <a:p>
            <a:r>
              <a:rPr lang="en-US" sz="2000" dirty="0">
                <a:cs typeface="Arial" panose="020B0604020202020204" pitchFamily="34" charset="0"/>
              </a:rPr>
              <a:t>April 2023</a:t>
            </a:r>
          </a:p>
          <a:p>
            <a:pPr lvl="1"/>
            <a:r>
              <a:rPr lang="en-US" sz="1600" dirty="0">
                <a:cs typeface="Arial" panose="020B0604020202020204" pitchFamily="34" charset="0"/>
              </a:rPr>
              <a:t>CIVIC Engineers Ltd. appointed to lead the design of District Centre Schemes at Rosemount, </a:t>
            </a:r>
            <a:r>
              <a:rPr lang="en-US" sz="1600" dirty="0" err="1">
                <a:cs typeface="Arial" panose="020B0604020202020204" pitchFamily="34" charset="0"/>
              </a:rPr>
              <a:t>Bawnogue</a:t>
            </a:r>
            <a:r>
              <a:rPr lang="en-US" sz="1600" dirty="0">
                <a:cs typeface="Arial" panose="020B0604020202020204" pitchFamily="34" charset="0"/>
              </a:rPr>
              <a:t> and </a:t>
            </a:r>
            <a:r>
              <a:rPr lang="en-US" sz="1600" dirty="0" err="1">
                <a:cs typeface="Arial" panose="020B0604020202020204" pitchFamily="34" charset="0"/>
              </a:rPr>
              <a:t>Dodsboo</a:t>
            </a:r>
            <a:r>
              <a:rPr lang="en-US" sz="1600" dirty="0">
                <a:cs typeface="Arial" panose="020B0604020202020204" pitchFamily="34" charset="0"/>
              </a:rPr>
              <a:t>.</a:t>
            </a:r>
          </a:p>
          <a:p>
            <a:r>
              <a:rPr lang="en-US" sz="2000" dirty="0">
                <a:cs typeface="Arial" panose="020B0604020202020204" pitchFamily="34" charset="0"/>
              </a:rPr>
              <a:t>May 2023</a:t>
            </a:r>
          </a:p>
          <a:p>
            <a:pPr lvl="1"/>
            <a:r>
              <a:rPr lang="en-US" sz="1600" dirty="0">
                <a:cs typeface="Arial" panose="020B0604020202020204" pitchFamily="34" charset="0"/>
              </a:rPr>
              <a:t>Internal Workshop with SDCC Staff / Departments</a:t>
            </a:r>
          </a:p>
          <a:p>
            <a:r>
              <a:rPr lang="en-IE" sz="2000" dirty="0">
                <a:cs typeface="Arial" panose="020B0604020202020204" pitchFamily="34" charset="0"/>
              </a:rPr>
              <a:t>May &amp; June 2023</a:t>
            </a:r>
          </a:p>
          <a:p>
            <a:pPr lvl="1"/>
            <a:r>
              <a:rPr lang="en-IE" sz="1600" dirty="0">
                <a:cs typeface="Arial" panose="020B0604020202020204" pitchFamily="34" charset="0"/>
              </a:rPr>
              <a:t>Two Stakeholder Workshops (Informal Consultation).</a:t>
            </a:r>
          </a:p>
          <a:p>
            <a:r>
              <a:rPr lang="en-IE" sz="2000" dirty="0">
                <a:cs typeface="Arial" panose="020B0604020202020204" pitchFamily="34" charset="0"/>
              </a:rPr>
              <a:t>September &amp; October 2023</a:t>
            </a:r>
          </a:p>
          <a:p>
            <a:pPr lvl="1"/>
            <a:r>
              <a:rPr lang="en-IE" sz="1600" dirty="0">
                <a:cs typeface="Arial" panose="020B0604020202020204" pitchFamily="34" charset="0"/>
              </a:rPr>
              <a:t>Statutory Public Consultation – 8</a:t>
            </a:r>
            <a:r>
              <a:rPr lang="en-IE" sz="1600" baseline="30000" dirty="0">
                <a:cs typeface="Arial" panose="020B0604020202020204" pitchFamily="34" charset="0"/>
              </a:rPr>
              <a:t>th</a:t>
            </a:r>
            <a:r>
              <a:rPr lang="en-IE" sz="1600" dirty="0">
                <a:cs typeface="Arial" panose="020B0604020202020204" pitchFamily="34" charset="0"/>
              </a:rPr>
              <a:t> Sept. – 20</a:t>
            </a:r>
            <a:r>
              <a:rPr lang="en-IE" sz="1600" baseline="30000" dirty="0">
                <a:cs typeface="Arial" panose="020B0604020202020204" pitchFamily="34" charset="0"/>
              </a:rPr>
              <a:t>th</a:t>
            </a:r>
            <a:r>
              <a:rPr lang="en-IE" sz="1600" dirty="0">
                <a:cs typeface="Arial" panose="020B0604020202020204" pitchFamily="34" charset="0"/>
              </a:rPr>
              <a:t> Oct.</a:t>
            </a:r>
          </a:p>
          <a:p>
            <a:r>
              <a:rPr lang="en-IE" sz="2000" dirty="0">
                <a:cs typeface="Arial" panose="020B0604020202020204" pitchFamily="34" charset="0"/>
              </a:rPr>
              <a:t>November 2023</a:t>
            </a:r>
          </a:p>
          <a:p>
            <a:pPr lvl="1"/>
            <a:r>
              <a:rPr lang="en-IE" sz="1600" dirty="0">
                <a:cs typeface="Arial" panose="020B0604020202020204" pitchFamily="34" charset="0"/>
              </a:rPr>
              <a:t>Part VIII Report brought to Council</a:t>
            </a: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pic>
        <p:nvPicPr>
          <p:cNvPr id="3" name="Picture 2">
            <a:extLst>
              <a:ext uri="{FF2B5EF4-FFF2-40B4-BE49-F238E27FC236}">
                <a16:creationId xmlns:a16="http://schemas.microsoft.com/office/drawing/2014/main" id="{43508B8D-3BE9-A11C-BAFE-F2B6AD1C6C33}"/>
              </a:ext>
            </a:extLst>
          </p:cNvPr>
          <p:cNvPicPr>
            <a:picLocks noChangeAspect="1"/>
          </p:cNvPicPr>
          <p:nvPr/>
        </p:nvPicPr>
        <p:blipFill>
          <a:blip r:embed="rId4"/>
          <a:stretch>
            <a:fillRect/>
          </a:stretch>
        </p:blipFill>
        <p:spPr>
          <a:xfrm>
            <a:off x="6096000" y="3679636"/>
            <a:ext cx="5671931" cy="2977159"/>
          </a:xfrm>
          <a:prstGeom prst="rect">
            <a:avLst/>
          </a:prstGeom>
        </p:spPr>
      </p:pic>
    </p:spTree>
    <p:extLst>
      <p:ext uri="{BB962C8B-B14F-4D97-AF65-F5344CB8AC3E}">
        <p14:creationId xmlns:p14="http://schemas.microsoft.com/office/powerpoint/2010/main" val="40557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Statutory Consultation</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Legal Notices erected</a:t>
            </a:r>
          </a:p>
          <a:p>
            <a:r>
              <a:rPr lang="en-US" sz="2000" dirty="0">
                <a:cs typeface="Arial" panose="020B0604020202020204" pitchFamily="34" charset="0"/>
              </a:rPr>
              <a:t>Newspaper Advertisement (The Echo)</a:t>
            </a:r>
          </a:p>
          <a:p>
            <a:r>
              <a:rPr lang="en-US" sz="2000" dirty="0" err="1">
                <a:cs typeface="Arial" panose="020B0604020202020204" pitchFamily="34" charset="0"/>
              </a:rPr>
              <a:t>Corriboard</a:t>
            </a:r>
            <a:r>
              <a:rPr lang="en-US" sz="2000" dirty="0">
                <a:cs typeface="Arial" panose="020B0604020202020204" pitchFamily="34" charset="0"/>
              </a:rPr>
              <a:t> Signage erected locally</a:t>
            </a:r>
          </a:p>
          <a:p>
            <a:r>
              <a:rPr lang="en-US" sz="2000" dirty="0">
                <a:cs typeface="Arial" panose="020B0604020202020204" pitchFamily="34" charset="0"/>
              </a:rPr>
              <a:t>Drawings and Particulars on display in </a:t>
            </a:r>
            <a:r>
              <a:rPr lang="en-US" sz="2000" dirty="0" err="1">
                <a:cs typeface="Arial" panose="020B0604020202020204" pitchFamily="34" charset="0"/>
              </a:rPr>
              <a:t>Ballyroan</a:t>
            </a:r>
            <a:r>
              <a:rPr lang="en-US" sz="2000" dirty="0">
                <a:cs typeface="Arial" panose="020B0604020202020204" pitchFamily="34" charset="0"/>
              </a:rPr>
              <a:t> Library and online via SDCC Consultation Portal</a:t>
            </a:r>
          </a:p>
          <a:p>
            <a:r>
              <a:rPr lang="en-US" sz="2000" dirty="0">
                <a:cs typeface="Arial" panose="020B0604020202020204" pitchFamily="34" charset="0"/>
              </a:rPr>
              <a:t>Part 8 Consultation Launch Event held at the Parish Centre (7</a:t>
            </a:r>
            <a:r>
              <a:rPr lang="en-US" sz="2000" baseline="30000" dirty="0">
                <a:cs typeface="Arial" panose="020B0604020202020204" pitchFamily="34" charset="0"/>
              </a:rPr>
              <a:t>th</a:t>
            </a:r>
            <a:r>
              <a:rPr lang="en-US" sz="2000" dirty="0">
                <a:cs typeface="Arial" panose="020B0604020202020204" pitchFamily="34" charset="0"/>
              </a:rPr>
              <a:t> Sept)</a:t>
            </a:r>
          </a:p>
          <a:p>
            <a:r>
              <a:rPr lang="en-US" sz="2000" dirty="0">
                <a:cs typeface="Arial" panose="020B0604020202020204" pitchFamily="34" charset="0"/>
              </a:rPr>
              <a:t>Regular Social Media Posts.</a:t>
            </a:r>
          </a:p>
          <a:p>
            <a:r>
              <a:rPr lang="en-US" sz="2000" dirty="0">
                <a:cs typeface="Arial" panose="020B0604020202020204" pitchFamily="34" charset="0"/>
              </a:rPr>
              <a:t>Notification to prescribed bodies, access groups and local schools.</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spTree>
    <p:extLst>
      <p:ext uri="{BB962C8B-B14F-4D97-AF65-F5344CB8AC3E}">
        <p14:creationId xmlns:p14="http://schemas.microsoft.com/office/powerpoint/2010/main" val="44419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Statutory Consultation Summary</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Online Survey (via SDCC Consultation Portal)</a:t>
            </a:r>
          </a:p>
          <a:p>
            <a:pPr lvl="1"/>
            <a:r>
              <a:rPr lang="en-US" sz="1600" dirty="0">
                <a:cs typeface="Arial" panose="020B0604020202020204" pitchFamily="34" charset="0"/>
              </a:rPr>
              <a:t>82 Responses</a:t>
            </a:r>
          </a:p>
          <a:p>
            <a:pPr lvl="2"/>
            <a:r>
              <a:rPr lang="en-US" sz="1400" dirty="0">
                <a:cs typeface="Arial" panose="020B0604020202020204" pitchFamily="34" charset="0"/>
              </a:rPr>
              <a:t>60.3% in support of the scheme</a:t>
            </a:r>
          </a:p>
          <a:p>
            <a:pPr lvl="2"/>
            <a:r>
              <a:rPr lang="en-US" sz="1400" dirty="0">
                <a:cs typeface="Arial" panose="020B0604020202020204" pitchFamily="34" charset="0"/>
              </a:rPr>
              <a:t>29.5% in support of the scheme with changes</a:t>
            </a:r>
          </a:p>
          <a:p>
            <a:pPr lvl="2"/>
            <a:r>
              <a:rPr lang="en-US" sz="1400" dirty="0">
                <a:cs typeface="Arial" panose="020B0604020202020204" pitchFamily="34" charset="0"/>
              </a:rPr>
              <a:t>10.3% against the scheme</a:t>
            </a:r>
          </a:p>
          <a:p>
            <a:pPr marL="914400" lvl="2" indent="0">
              <a:buNone/>
            </a:pPr>
            <a:r>
              <a:rPr lang="en-US" sz="1400" dirty="0">
                <a:cs typeface="Arial" panose="020B0604020202020204" pitchFamily="34" charset="0"/>
              </a:rPr>
              <a:t>(Note – Excludes responses that made no selection)</a:t>
            </a:r>
          </a:p>
          <a:p>
            <a:pPr marL="0" indent="0">
              <a:buNone/>
            </a:pPr>
            <a:endParaRPr lang="en-US" sz="2000" dirty="0">
              <a:cs typeface="Arial" panose="020B0604020202020204" pitchFamily="34" charset="0"/>
            </a:endParaRPr>
          </a:p>
          <a:p>
            <a:r>
              <a:rPr lang="en-US" sz="2000" dirty="0">
                <a:cs typeface="Arial" panose="020B0604020202020204" pitchFamily="34" charset="0"/>
              </a:rPr>
              <a:t>Submissions (via SDCC Consultation Portal and email/post)</a:t>
            </a:r>
          </a:p>
          <a:p>
            <a:pPr lvl="1"/>
            <a:r>
              <a:rPr lang="en-US" sz="1600" dirty="0">
                <a:cs typeface="Arial" panose="020B0604020202020204" pitchFamily="34" charset="0"/>
              </a:rPr>
              <a:t>32 Submissions Received</a:t>
            </a:r>
          </a:p>
          <a:p>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graphicFrame>
        <p:nvGraphicFramePr>
          <p:cNvPr id="2" name="Chart 1">
            <a:extLst>
              <a:ext uri="{FF2B5EF4-FFF2-40B4-BE49-F238E27FC236}">
                <a16:creationId xmlns:a16="http://schemas.microsoft.com/office/drawing/2014/main" id="{A8B91091-BCD3-6D73-5226-C6873A38DD4B}"/>
              </a:ext>
            </a:extLst>
          </p:cNvPr>
          <p:cNvGraphicFramePr/>
          <p:nvPr>
            <p:extLst>
              <p:ext uri="{D42A27DB-BD31-4B8C-83A1-F6EECF244321}">
                <p14:modId xmlns:p14="http://schemas.microsoft.com/office/powerpoint/2010/main" val="1244467398"/>
              </p:ext>
            </p:extLst>
          </p:nvPr>
        </p:nvGraphicFramePr>
        <p:xfrm>
          <a:off x="6453808" y="1960541"/>
          <a:ext cx="7169427" cy="4452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758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Key Issues Raised</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Parking Concerns</a:t>
            </a:r>
          </a:p>
          <a:p>
            <a:r>
              <a:rPr lang="en-US" sz="2000" dirty="0">
                <a:cs typeface="Arial" panose="020B0604020202020204" pitchFamily="34" charset="0"/>
              </a:rPr>
              <a:t>HGV Access / Loading Bay Concerns</a:t>
            </a:r>
          </a:p>
          <a:p>
            <a:r>
              <a:rPr lang="en-US" sz="2000" dirty="0">
                <a:cs typeface="Arial" panose="020B0604020202020204" pitchFamily="34" charset="0"/>
              </a:rPr>
              <a:t>Request for Cycle Parking / Storage</a:t>
            </a:r>
          </a:p>
          <a:p>
            <a:r>
              <a:rPr lang="en-US" sz="2000" dirty="0">
                <a:cs typeface="Arial" panose="020B0604020202020204" pitchFamily="34" charset="0"/>
              </a:rPr>
              <a:t>Traffic Calming Measures Concerns</a:t>
            </a:r>
          </a:p>
          <a:p>
            <a:r>
              <a:rPr lang="en-US" sz="2000" dirty="0">
                <a:cs typeface="Arial" panose="020B0604020202020204" pitchFamily="34" charset="0"/>
              </a:rPr>
              <a:t>Access and Parking for the Church</a:t>
            </a:r>
          </a:p>
          <a:p>
            <a:r>
              <a:rPr lang="en-US" sz="2000" dirty="0">
                <a:cs typeface="Arial" panose="020B0604020202020204" pitchFamily="34" charset="0"/>
              </a:rPr>
              <a:t>Vandalism and Anti Social Behaviour</a:t>
            </a:r>
          </a:p>
          <a:p>
            <a:r>
              <a:rPr lang="en-US" sz="2000" dirty="0">
                <a:cs typeface="Arial" panose="020B0604020202020204" pitchFamily="34" charset="0"/>
              </a:rPr>
              <a:t>Requests for Security Measures</a:t>
            </a:r>
          </a:p>
          <a:p>
            <a:endParaRPr lang="en-US" sz="2000" dirty="0">
              <a:cs typeface="Arial" panose="020B0604020202020204" pitchFamily="34" charset="0"/>
            </a:endParaRPr>
          </a:p>
          <a:p>
            <a:pPr marL="0" indent="0">
              <a:buNone/>
            </a:pPr>
            <a:r>
              <a:rPr lang="en-US" sz="2000" dirty="0">
                <a:cs typeface="Arial" panose="020B0604020202020204" pitchFamily="34" charset="0"/>
              </a:rPr>
              <a:t>Please refer to CE Report for a full summary, response and recommendation relating to the items raised.</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pic>
        <p:nvPicPr>
          <p:cNvPr id="4" name="Picture 3">
            <a:extLst>
              <a:ext uri="{FF2B5EF4-FFF2-40B4-BE49-F238E27FC236}">
                <a16:creationId xmlns:a16="http://schemas.microsoft.com/office/drawing/2014/main" id="{8BD596D3-B97F-A886-F781-BE94F6A80B58}"/>
              </a:ext>
            </a:extLst>
          </p:cNvPr>
          <p:cNvPicPr>
            <a:picLocks noChangeAspect="1"/>
          </p:cNvPicPr>
          <p:nvPr/>
        </p:nvPicPr>
        <p:blipFill>
          <a:blip r:embed="rId4"/>
          <a:stretch>
            <a:fillRect/>
          </a:stretch>
        </p:blipFill>
        <p:spPr>
          <a:xfrm>
            <a:off x="6241774" y="2029800"/>
            <a:ext cx="5365492" cy="2798398"/>
          </a:xfrm>
          <a:prstGeom prst="rect">
            <a:avLst/>
          </a:prstGeom>
        </p:spPr>
      </p:pic>
    </p:spTree>
    <p:extLst>
      <p:ext uri="{BB962C8B-B14F-4D97-AF65-F5344CB8AC3E}">
        <p14:creationId xmlns:p14="http://schemas.microsoft.com/office/powerpoint/2010/main" val="303000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 y="970566"/>
            <a:ext cx="12475779"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Key Issues Raised</a:t>
            </a:r>
          </a:p>
          <a:p>
            <a:pPr marL="457200" lvl="1" indent="0">
              <a:buNone/>
            </a:pPr>
            <a:endParaRPr lang="en-US" sz="3200" b="1" dirty="0">
              <a:solidFill>
                <a:srgbClr val="D95E00"/>
              </a:solidFill>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r>
              <a:rPr lang="en-US" sz="2000" dirty="0">
                <a:cs typeface="Arial" panose="020B0604020202020204" pitchFamily="34" charset="0"/>
              </a:rPr>
              <a:t>Please refer to CE Report for a full summary, response and recommendation relating to the items raised.</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graphicFrame>
        <p:nvGraphicFramePr>
          <p:cNvPr id="6" name="Table 5">
            <a:extLst>
              <a:ext uri="{FF2B5EF4-FFF2-40B4-BE49-F238E27FC236}">
                <a16:creationId xmlns:a16="http://schemas.microsoft.com/office/drawing/2014/main" id="{BCE712A4-3673-9526-101E-A5A256766796}"/>
              </a:ext>
            </a:extLst>
          </p:cNvPr>
          <p:cNvGraphicFramePr>
            <a:graphicFrameLocks noGrp="1"/>
          </p:cNvGraphicFramePr>
          <p:nvPr>
            <p:extLst>
              <p:ext uri="{D42A27DB-BD31-4B8C-83A1-F6EECF244321}">
                <p14:modId xmlns:p14="http://schemas.microsoft.com/office/powerpoint/2010/main" val="1215241805"/>
              </p:ext>
            </p:extLst>
          </p:nvPr>
        </p:nvGraphicFramePr>
        <p:xfrm>
          <a:off x="147144" y="1791960"/>
          <a:ext cx="11908222" cy="4729179"/>
        </p:xfrm>
        <a:graphic>
          <a:graphicData uri="http://schemas.openxmlformats.org/drawingml/2006/table">
            <a:tbl>
              <a:tblPr/>
              <a:tblGrid>
                <a:gridCol w="2028497">
                  <a:extLst>
                    <a:ext uri="{9D8B030D-6E8A-4147-A177-3AD203B41FA5}">
                      <a16:colId xmlns:a16="http://schemas.microsoft.com/office/drawing/2014/main" val="3529873104"/>
                    </a:ext>
                  </a:extLst>
                </a:gridCol>
                <a:gridCol w="3510456">
                  <a:extLst>
                    <a:ext uri="{9D8B030D-6E8A-4147-A177-3AD203B41FA5}">
                      <a16:colId xmlns:a16="http://schemas.microsoft.com/office/drawing/2014/main" val="2084907247"/>
                    </a:ext>
                  </a:extLst>
                </a:gridCol>
                <a:gridCol w="6369269">
                  <a:extLst>
                    <a:ext uri="{9D8B030D-6E8A-4147-A177-3AD203B41FA5}">
                      <a16:colId xmlns:a16="http://schemas.microsoft.com/office/drawing/2014/main" val="3809330729"/>
                    </a:ext>
                  </a:extLst>
                </a:gridCol>
              </a:tblGrid>
              <a:tr h="201320">
                <a:tc>
                  <a:txBody>
                    <a:bodyPr/>
                    <a:lstStyle/>
                    <a:p>
                      <a:pPr algn="ctr" fontAlgn="ctr"/>
                      <a:r>
                        <a:rPr lang="en-IE" sz="2000" b="0" i="0" u="none" strike="noStrike">
                          <a:solidFill>
                            <a:srgbClr val="000000"/>
                          </a:solidFill>
                          <a:effectLst/>
                          <a:latin typeface="Calibri" panose="020F0502020204030204" pitchFamily="34" charset="0"/>
                        </a:rPr>
                        <a:t>Key Issue</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IE" sz="2000" b="0" i="0" u="none" strike="noStrike" dirty="0">
                          <a:solidFill>
                            <a:srgbClr val="000000"/>
                          </a:solidFill>
                          <a:effectLst/>
                          <a:latin typeface="Calibri" panose="020F0502020204030204" pitchFamily="34" charset="0"/>
                        </a:rPr>
                        <a:t>Issue Details</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IE" sz="2000" b="0" i="0" u="none" strike="noStrike" dirty="0">
                          <a:solidFill>
                            <a:srgbClr val="000000"/>
                          </a:solidFill>
                          <a:effectLst/>
                          <a:latin typeface="Calibri" panose="020F0502020204030204" pitchFamily="34" charset="0"/>
                        </a:rPr>
                        <a:t>Summary of CE Recommendation</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98638318"/>
                  </a:ext>
                </a:extLst>
              </a:tr>
              <a:tr h="664003">
                <a:tc>
                  <a:txBody>
                    <a:bodyPr/>
                    <a:lstStyle/>
                    <a:p>
                      <a:pPr algn="l" rtl="0" fontAlgn="ctr"/>
                      <a:r>
                        <a:rPr lang="en-IE" sz="1400" b="0" i="0" u="none" strike="noStrike" dirty="0">
                          <a:solidFill>
                            <a:srgbClr val="000000"/>
                          </a:solidFill>
                          <a:effectLst/>
                          <a:latin typeface="Calibri" panose="020F0502020204030204" pitchFamily="34" charset="0"/>
                        </a:rPr>
                        <a:t>Parking Concerns</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Reduction in Parking Numbers</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Need for more age friendly and accessible bays</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Based on parking survey number of spaces is sufficient</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Age Friendly and Accessible parking to be included at detailed design </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620726"/>
                  </a:ext>
                </a:extLst>
              </a:tr>
              <a:tr h="830004">
                <a:tc>
                  <a:txBody>
                    <a:bodyPr/>
                    <a:lstStyle/>
                    <a:p>
                      <a:pPr algn="l" rtl="0" fontAlgn="ctr"/>
                      <a:r>
                        <a:rPr lang="en-GB" sz="1400" b="0" i="0" u="none" strike="noStrike" dirty="0">
                          <a:solidFill>
                            <a:srgbClr val="000000"/>
                          </a:solidFill>
                          <a:effectLst/>
                          <a:latin typeface="Calibri" panose="020F0502020204030204" pitchFamily="34" charset="0"/>
                        </a:rPr>
                        <a:t>HGV Access / Loading Bay Concerns</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Concerns regarding Loading Bay Layout</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Concerns regarding proximity of loading bay to the adjoining green area</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Loading Bay Layout has been extensively examined and current proposal is considered    the best and most balanced option</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Increased separation/segregation of loading bay and green area to be included at design stage</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460901"/>
                  </a:ext>
                </a:extLst>
              </a:tr>
              <a:tr h="332001">
                <a:tc>
                  <a:txBody>
                    <a:bodyPr/>
                    <a:lstStyle/>
                    <a:p>
                      <a:pPr algn="l" rtl="0" fontAlgn="ctr"/>
                      <a:r>
                        <a:rPr lang="en-GB" sz="1400" b="0" i="0" u="none" strike="noStrike" dirty="0">
                          <a:solidFill>
                            <a:srgbClr val="000000"/>
                          </a:solidFill>
                          <a:effectLst/>
                          <a:latin typeface="Calibri" panose="020F0502020204030204" pitchFamily="34" charset="0"/>
                        </a:rPr>
                        <a:t>Request for Cycle Parking / Storage</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Additional Cycle parking/storage requested</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effectLst/>
                          <a:latin typeface="Calibri" panose="020F0502020204030204" pitchFamily="34" charset="0"/>
                        </a:rPr>
                        <a:t> - Aditional Cycle parking/storage to be included at detailed design</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187142"/>
                  </a:ext>
                </a:extLst>
              </a:tr>
              <a:tr h="830004">
                <a:tc>
                  <a:txBody>
                    <a:bodyPr/>
                    <a:lstStyle/>
                    <a:p>
                      <a:pPr algn="l" rtl="0" fontAlgn="ctr"/>
                      <a:r>
                        <a:rPr lang="en-IE" sz="1400" b="0" i="0" u="none" strike="noStrike">
                          <a:solidFill>
                            <a:srgbClr val="000000"/>
                          </a:solidFill>
                          <a:effectLst/>
                          <a:latin typeface="Calibri" panose="020F0502020204030204" pitchFamily="34" charset="0"/>
                        </a:rPr>
                        <a:t>Traffic Calming Measures Concerns</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effectLst/>
                          <a:latin typeface="Calibri" panose="020F0502020204030204" pitchFamily="34" charset="0"/>
                        </a:rPr>
                        <a:t> - Whether traffic calming measures would impinge on access</a:t>
                      </a:r>
                      <a:br>
                        <a:rPr lang="en-GB" sz="1400" b="0" i="0" u="none" strike="noStrike">
                          <a:solidFill>
                            <a:srgbClr val="000000"/>
                          </a:solidFill>
                          <a:effectLst/>
                          <a:latin typeface="Calibri" panose="020F0502020204030204" pitchFamily="34" charset="0"/>
                        </a:rPr>
                      </a:br>
                      <a:r>
                        <a:rPr lang="en-GB" sz="1400" b="0" i="0" u="none" strike="noStrike">
                          <a:solidFill>
                            <a:srgbClr val="000000"/>
                          </a:solidFill>
                          <a:effectLst/>
                          <a:latin typeface="Calibri" panose="020F0502020204030204" pitchFamily="34" charset="0"/>
                        </a:rPr>
                        <a:t> - Comments on the style of traffic Calming</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Throttle gates will be designed to ensure access is maintained</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Road currently has vertical traffic calming measures but average car speeds still exceed 30kph so an additional form of traffic calming is necessary</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112850"/>
                  </a:ext>
                </a:extLst>
              </a:tr>
              <a:tr h="498002">
                <a:tc>
                  <a:txBody>
                    <a:bodyPr/>
                    <a:lstStyle/>
                    <a:p>
                      <a:pPr algn="l" rtl="0" fontAlgn="ctr"/>
                      <a:r>
                        <a:rPr lang="en-GB" sz="1400" b="0" i="0" u="none" strike="noStrike" dirty="0">
                          <a:solidFill>
                            <a:srgbClr val="000000"/>
                          </a:solidFill>
                          <a:effectLst/>
                          <a:latin typeface="Calibri" panose="020F0502020204030204" pitchFamily="34" charset="0"/>
                        </a:rPr>
                        <a:t>Access and Parking for the Church</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effectLst/>
                          <a:latin typeface="Calibri" panose="020F0502020204030204" pitchFamily="34" charset="0"/>
                        </a:rPr>
                        <a:t> - Access to Church at service times and parking availability</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Access to church is more direct. </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Car parking requirement is not based on the 5% of time that a church service is occurring</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676296"/>
                  </a:ext>
                </a:extLst>
              </a:tr>
              <a:tr h="498002">
                <a:tc>
                  <a:txBody>
                    <a:bodyPr/>
                    <a:lstStyle/>
                    <a:p>
                      <a:pPr algn="l" rtl="0" fontAlgn="ctr"/>
                      <a:r>
                        <a:rPr lang="en-GB" sz="1400" b="0" i="0" u="none" strike="noStrike">
                          <a:solidFill>
                            <a:srgbClr val="000000"/>
                          </a:solidFill>
                          <a:effectLst/>
                          <a:latin typeface="Calibri" panose="020F0502020204030204" pitchFamily="34" charset="0"/>
                        </a:rPr>
                        <a:t>Vandalism and Anti Social Behaviour</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effectLst/>
                          <a:latin typeface="Calibri" panose="020F0502020204030204" pitchFamily="34" charset="0"/>
                        </a:rPr>
                        <a:t> - Concerns of increased vandalism and anti-social behaviour</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effectLst/>
                          <a:latin typeface="Calibri" panose="020F0502020204030204" pitchFamily="34" charset="0"/>
                        </a:rPr>
                        <a:t> - Improved layout should increase footfall in the area and thus improve passive surveillance</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862029"/>
                  </a:ext>
                </a:extLst>
              </a:tr>
              <a:tr h="498002">
                <a:tc>
                  <a:txBody>
                    <a:bodyPr/>
                    <a:lstStyle/>
                    <a:p>
                      <a:pPr algn="l" rtl="0" fontAlgn="ctr"/>
                      <a:r>
                        <a:rPr lang="en-IE" sz="1400" b="0" i="0" u="none" strike="noStrike" dirty="0">
                          <a:solidFill>
                            <a:srgbClr val="000000"/>
                          </a:solidFill>
                          <a:effectLst/>
                          <a:latin typeface="Calibri" panose="020F0502020204030204" pitchFamily="34" charset="0"/>
                        </a:rPr>
                        <a:t>Requests for Security Measures</a:t>
                      </a:r>
                    </a:p>
                  </a:txBody>
                  <a:tcPr marL="3532" marR="3532" marT="3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Requests for improved street lighting and CCTV</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rgbClr val="000000"/>
                          </a:solidFill>
                          <a:effectLst/>
                          <a:latin typeface="Calibri" panose="020F0502020204030204" pitchFamily="34" charset="0"/>
                        </a:rPr>
                        <a:t> - Public lighting at district centre will be upgraded</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 Local Authority has no statutory ability to provide CCTV in this instance</a:t>
                      </a:r>
                    </a:p>
                  </a:txBody>
                  <a:tcPr marL="3532" marR="3532" marT="3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370970"/>
                  </a:ext>
                </a:extLst>
              </a:tr>
            </a:tbl>
          </a:graphicData>
        </a:graphic>
      </p:graphicFrame>
    </p:spTree>
    <p:extLst>
      <p:ext uri="{BB962C8B-B14F-4D97-AF65-F5344CB8AC3E}">
        <p14:creationId xmlns:p14="http://schemas.microsoft.com/office/powerpoint/2010/main" val="284409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3600" b="1" dirty="0">
                <a:solidFill>
                  <a:srgbClr val="D95E00"/>
                </a:solidFill>
              </a:rPr>
              <a:t>Recommendation</a:t>
            </a:r>
          </a:p>
          <a:p>
            <a:pPr marL="0" indent="0">
              <a:buNone/>
            </a:pPr>
            <a:endParaRPr lang="en-US" b="1" dirty="0">
              <a:solidFill>
                <a:srgbClr val="D95E00"/>
              </a:solidFill>
              <a:cs typeface="Arial" panose="020B0604020202020204" pitchFamily="34" charset="0"/>
            </a:endParaRPr>
          </a:p>
          <a:p>
            <a:r>
              <a:rPr lang="en-US" altLang="en-US" sz="1800" dirty="0">
                <a:solidFill>
                  <a:srgbClr val="51626F"/>
                </a:solidFill>
                <a:cs typeface="Arial" panose="020B0604020202020204" pitchFamily="34" charset="0"/>
              </a:rPr>
              <a:t>Following consideration of the submissions received, the Chief Executive is of the view that the issues raised by way of submissions and survey responses can be addressed at detailed design stage and as outlined in the CE Report.</a:t>
            </a:r>
          </a:p>
          <a:p>
            <a:endParaRPr lang="en-US" altLang="en-US" sz="1800" dirty="0">
              <a:solidFill>
                <a:srgbClr val="51626F"/>
              </a:solidFill>
              <a:cs typeface="Arial" panose="020B0604020202020204" pitchFamily="34" charset="0"/>
            </a:endParaRPr>
          </a:p>
          <a:p>
            <a:r>
              <a:rPr lang="en-US" altLang="en-US" sz="1800" dirty="0">
                <a:solidFill>
                  <a:srgbClr val="51626F"/>
                </a:solidFill>
                <a:cs typeface="Arial" panose="020B0604020202020204" pitchFamily="34" charset="0"/>
              </a:rPr>
              <a:t>It is recommended that as the proposal is consistent with County Development Plan and the proper planning and sustainable development of the area, that the council proceed with the Part 8 proposal for the Rosemount District Centre Enhancement Scheme</a:t>
            </a:r>
            <a:endParaRPr lang="en-US" altLang="en-US" sz="2400" dirty="0">
              <a:solidFill>
                <a:srgbClr val="51626F"/>
              </a:solidFill>
            </a:endParaRPr>
          </a:p>
        </p:txBody>
      </p:sp>
    </p:spTree>
    <p:extLst>
      <p:ext uri="{BB962C8B-B14F-4D97-AF65-F5344CB8AC3E}">
        <p14:creationId xmlns:p14="http://schemas.microsoft.com/office/powerpoint/2010/main" val="3232267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1105</TotalTime>
  <Words>742</Words>
  <Application>Microsoft Office PowerPoint</Application>
  <PresentationFormat>Widescreen</PresentationFormat>
  <Paragraphs>118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Qoutes</dc:title>
  <dc:creator>Mary Connell</dc:creator>
  <cp:lastModifiedBy>Gary Walsh</cp:lastModifiedBy>
  <cp:revision>89</cp:revision>
  <dcterms:created xsi:type="dcterms:W3CDTF">2017-09-01T12:10:35Z</dcterms:created>
  <dcterms:modified xsi:type="dcterms:W3CDTF">2023-11-06T09:32:24Z</dcterms:modified>
</cp:coreProperties>
</file>