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387" r:id="rId2"/>
    <p:sldId id="403" r:id="rId3"/>
    <p:sldId id="423" r:id="rId4"/>
    <p:sldId id="406" r:id="rId5"/>
    <p:sldId id="412" r:id="rId6"/>
    <p:sldId id="413" r:id="rId7"/>
    <p:sldId id="415" r:id="rId8"/>
    <p:sldId id="414" r:id="rId9"/>
    <p:sldId id="416" r:id="rId10"/>
    <p:sldId id="417" r:id="rId11"/>
    <p:sldId id="411" r:id="rId12"/>
    <p:sldId id="418" r:id="rId13"/>
    <p:sldId id="419" r:id="rId14"/>
    <p:sldId id="420" r:id="rId15"/>
    <p:sldId id="422" r:id="rId16"/>
    <p:sldId id="421" r:id="rId17"/>
    <p:sldId id="31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456" autoAdjust="0"/>
  </p:normalViewPr>
  <p:slideViewPr>
    <p:cSldViewPr snapToGrid="0">
      <p:cViewPr varScale="1">
        <p:scale>
          <a:sx n="72" d="100"/>
          <a:sy n="72" d="100"/>
        </p:scale>
        <p:origin x="1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455CB7-55F9-48A2-809A-FE5A17DF358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4DCF17C-92FF-471A-8CD7-94EB98C605D3}">
      <dgm:prSet>
        <dgm:style>
          <a:lnRef idx="0">
            <a:scrgbClr r="0" g="0" b="0"/>
          </a:lnRef>
          <a:fillRef idx="0">
            <a:scrgbClr r="0" g="0" b="0"/>
          </a:fillRef>
          <a:effectRef idx="0">
            <a:scrgbClr r="0" g="0" b="0"/>
          </a:effectRef>
          <a:fontRef idx="minor">
            <a:schemeClr val="lt1"/>
          </a:fontRef>
        </dgm:style>
      </dgm:prSet>
      <dgm:spPr>
        <a:solidFill>
          <a:schemeClr val="accent5"/>
        </a:solidFill>
        <a:ln>
          <a:noFill/>
        </a:ln>
      </dgm:spPr>
      <dgm:t>
        <a:bodyPr/>
        <a:lstStyle/>
        <a:p>
          <a:r>
            <a:rPr lang="en-IE" dirty="0"/>
            <a:t>Draft Climate Action Plan 2024-2029 Targets</a:t>
          </a:r>
          <a:endParaRPr lang="en-US" dirty="0"/>
        </a:p>
      </dgm:t>
    </dgm:pt>
    <dgm:pt modelId="{2FD1A774-FB8A-4F02-A19B-23B5F714E0BB}" type="parTrans" cxnId="{2A4C9715-5593-48C3-A50D-39FA90B68692}">
      <dgm:prSet/>
      <dgm:spPr/>
      <dgm:t>
        <a:bodyPr/>
        <a:lstStyle/>
        <a:p>
          <a:endParaRPr lang="en-US"/>
        </a:p>
      </dgm:t>
    </dgm:pt>
    <dgm:pt modelId="{3461A5A3-748B-47F1-99F4-202844DF805A}" type="sibTrans" cxnId="{2A4C9715-5593-48C3-A50D-39FA90B68692}">
      <dgm:prSet/>
      <dgm:spPr/>
      <dgm:t>
        <a:bodyPr/>
        <a:lstStyle/>
        <a:p>
          <a:endParaRPr lang="en-US"/>
        </a:p>
      </dgm:t>
    </dgm:pt>
    <dgm:pt modelId="{D7CBB2A2-EBC3-409A-B8D7-3148C39091F7}">
      <dgm:prSet/>
      <dgm:spPr/>
      <dgm:t>
        <a:bodyPr/>
        <a:lstStyle/>
        <a:p>
          <a:r>
            <a:rPr lang="en-IE"/>
            <a:t>50% improvement in the Council’s energy efficiency by 2030; </a:t>
          </a:r>
          <a:endParaRPr lang="en-US" dirty="0"/>
        </a:p>
      </dgm:t>
    </dgm:pt>
    <dgm:pt modelId="{AAC3859B-87D8-4B75-AFD5-6C15C78ABA6B}" type="parTrans" cxnId="{8F6F0270-644D-4299-91C7-4499F74AF96A}">
      <dgm:prSet/>
      <dgm:spPr/>
      <dgm:t>
        <a:bodyPr/>
        <a:lstStyle/>
        <a:p>
          <a:endParaRPr lang="en-US"/>
        </a:p>
      </dgm:t>
    </dgm:pt>
    <dgm:pt modelId="{38030546-4F13-41F9-978A-AC75ADBCC785}" type="sibTrans" cxnId="{8F6F0270-644D-4299-91C7-4499F74AF96A}">
      <dgm:prSet/>
      <dgm:spPr/>
      <dgm:t>
        <a:bodyPr/>
        <a:lstStyle/>
        <a:p>
          <a:endParaRPr lang="en-US"/>
        </a:p>
      </dgm:t>
    </dgm:pt>
    <dgm:pt modelId="{6237C4EB-1198-4502-8869-13BB4C18DC6D}">
      <dgm:prSet>
        <dgm:style>
          <a:lnRef idx="0">
            <a:scrgbClr r="0" g="0" b="0"/>
          </a:lnRef>
          <a:fillRef idx="0">
            <a:scrgbClr r="0" g="0" b="0"/>
          </a:fillRef>
          <a:effectRef idx="0">
            <a:scrgbClr r="0" g="0" b="0"/>
          </a:effectRef>
          <a:fontRef idx="minor">
            <a:schemeClr val="lt1"/>
          </a:fontRef>
        </dgm:style>
      </dgm:prSet>
      <dgm:spPr>
        <a:solidFill>
          <a:schemeClr val="accent5"/>
        </a:solidFill>
        <a:ln>
          <a:noFill/>
        </a:ln>
      </dgm:spPr>
      <dgm:t>
        <a:bodyPr/>
        <a:lstStyle/>
        <a:p>
          <a:r>
            <a:rPr lang="en-IE" dirty="0"/>
            <a:t>6 Action Areas in SDCC’s Draft CAP</a:t>
          </a:r>
          <a:endParaRPr lang="en-US" dirty="0"/>
        </a:p>
      </dgm:t>
    </dgm:pt>
    <dgm:pt modelId="{1A73ED00-FFD4-4AF7-94C0-78A607ED2928}" type="parTrans" cxnId="{086AFF2B-56D4-464F-B85B-172AD76CEB97}">
      <dgm:prSet/>
      <dgm:spPr/>
      <dgm:t>
        <a:bodyPr/>
        <a:lstStyle/>
        <a:p>
          <a:endParaRPr lang="en-US"/>
        </a:p>
      </dgm:t>
    </dgm:pt>
    <dgm:pt modelId="{F50FFCD5-D5E9-45F9-9287-5EE32CD1D761}" type="sibTrans" cxnId="{086AFF2B-56D4-464F-B85B-172AD76CEB97}">
      <dgm:prSet/>
      <dgm:spPr/>
      <dgm:t>
        <a:bodyPr/>
        <a:lstStyle/>
        <a:p>
          <a:endParaRPr lang="en-US"/>
        </a:p>
      </dgm:t>
    </dgm:pt>
    <dgm:pt modelId="{1B877331-7415-48DE-96E5-72E24F5B85EB}">
      <dgm:prSet/>
      <dgm:spPr/>
      <dgm:t>
        <a:bodyPr/>
        <a:lstStyle/>
        <a:p>
          <a:r>
            <a:rPr lang="en-IE" dirty="0"/>
            <a:t>Transport</a:t>
          </a:r>
          <a:endParaRPr lang="en-US" dirty="0"/>
        </a:p>
      </dgm:t>
    </dgm:pt>
    <dgm:pt modelId="{79C3A634-790A-4B7E-B804-006735951561}" type="parTrans" cxnId="{D25016FE-73AB-4998-A56D-CAE31DE49880}">
      <dgm:prSet/>
      <dgm:spPr/>
      <dgm:t>
        <a:bodyPr/>
        <a:lstStyle/>
        <a:p>
          <a:endParaRPr lang="en-US"/>
        </a:p>
      </dgm:t>
    </dgm:pt>
    <dgm:pt modelId="{488D07C2-0C52-4CAB-95A3-C10B7977B9F2}" type="sibTrans" cxnId="{D25016FE-73AB-4998-A56D-CAE31DE49880}">
      <dgm:prSet/>
      <dgm:spPr/>
      <dgm:t>
        <a:bodyPr/>
        <a:lstStyle/>
        <a:p>
          <a:endParaRPr lang="en-US"/>
        </a:p>
      </dgm:t>
    </dgm:pt>
    <dgm:pt modelId="{FB0CA16C-40EA-482F-BCD1-5D2D551B549D}">
      <dgm:prSet/>
      <dgm:spPr/>
      <dgm:t>
        <a:bodyPr/>
        <a:lstStyle/>
        <a:p>
          <a:r>
            <a:rPr lang="en-IE"/>
            <a:t>Flood Resilience</a:t>
          </a:r>
          <a:endParaRPr lang="en-US"/>
        </a:p>
      </dgm:t>
    </dgm:pt>
    <dgm:pt modelId="{87E487B6-93DB-40E5-A02F-C4F42D6CFA64}" type="parTrans" cxnId="{CEE8E1C7-E091-4D2E-ABCE-9C85EAA72D47}">
      <dgm:prSet/>
      <dgm:spPr/>
      <dgm:t>
        <a:bodyPr/>
        <a:lstStyle/>
        <a:p>
          <a:endParaRPr lang="en-US"/>
        </a:p>
      </dgm:t>
    </dgm:pt>
    <dgm:pt modelId="{AC8377BA-2B9F-4FBD-9406-83C42CDDB86A}" type="sibTrans" cxnId="{CEE8E1C7-E091-4D2E-ABCE-9C85EAA72D47}">
      <dgm:prSet/>
      <dgm:spPr/>
      <dgm:t>
        <a:bodyPr/>
        <a:lstStyle/>
        <a:p>
          <a:endParaRPr lang="en-US"/>
        </a:p>
      </dgm:t>
    </dgm:pt>
    <dgm:pt modelId="{6A08011D-2F69-4433-BA25-37DD4D409DFF}">
      <dgm:prSet/>
      <dgm:spPr/>
      <dgm:t>
        <a:bodyPr/>
        <a:lstStyle/>
        <a:p>
          <a:r>
            <a:rPr lang="en-IE"/>
            <a:t>Nature Based Solutions </a:t>
          </a:r>
          <a:endParaRPr lang="en-US"/>
        </a:p>
      </dgm:t>
    </dgm:pt>
    <dgm:pt modelId="{4FB68D67-BA5E-45CB-A63D-D498F314749F}" type="parTrans" cxnId="{932183D7-3FD3-44D8-B2A2-DC895A085CF6}">
      <dgm:prSet/>
      <dgm:spPr/>
      <dgm:t>
        <a:bodyPr/>
        <a:lstStyle/>
        <a:p>
          <a:endParaRPr lang="en-US"/>
        </a:p>
      </dgm:t>
    </dgm:pt>
    <dgm:pt modelId="{2EDA9FDC-1BE3-4451-9B38-99531D244552}" type="sibTrans" cxnId="{932183D7-3FD3-44D8-B2A2-DC895A085CF6}">
      <dgm:prSet/>
      <dgm:spPr/>
      <dgm:t>
        <a:bodyPr/>
        <a:lstStyle/>
        <a:p>
          <a:endParaRPr lang="en-US"/>
        </a:p>
      </dgm:t>
    </dgm:pt>
    <dgm:pt modelId="{3CBD450D-24EB-45D8-9916-97E6EEE36E6C}">
      <dgm:prSet/>
      <dgm:spPr/>
      <dgm:t>
        <a:bodyPr/>
        <a:lstStyle/>
        <a:p>
          <a:r>
            <a:rPr lang="en-IE" dirty="0">
              <a:solidFill>
                <a:srgbClr val="00B050"/>
              </a:solidFill>
            </a:rPr>
            <a:t>Circular Economy and Resource Management</a:t>
          </a:r>
          <a:endParaRPr lang="en-US" dirty="0">
            <a:solidFill>
              <a:srgbClr val="00B050"/>
            </a:solidFill>
          </a:endParaRPr>
        </a:p>
      </dgm:t>
    </dgm:pt>
    <dgm:pt modelId="{13215D9B-CB81-427D-8FD8-664CDBAD57BC}" type="parTrans" cxnId="{63EB4751-EEAB-41BE-BE81-4FF28EC9C899}">
      <dgm:prSet/>
      <dgm:spPr/>
      <dgm:t>
        <a:bodyPr/>
        <a:lstStyle/>
        <a:p>
          <a:endParaRPr lang="en-US"/>
        </a:p>
      </dgm:t>
    </dgm:pt>
    <dgm:pt modelId="{2ADA7F83-3BC4-45B5-873C-17AF5D71E997}" type="sibTrans" cxnId="{63EB4751-EEAB-41BE-BE81-4FF28EC9C899}">
      <dgm:prSet/>
      <dgm:spPr/>
      <dgm:t>
        <a:bodyPr/>
        <a:lstStyle/>
        <a:p>
          <a:endParaRPr lang="en-US"/>
        </a:p>
      </dgm:t>
    </dgm:pt>
    <dgm:pt modelId="{5CDB9118-6830-43F6-B2D5-C726F01881BF}">
      <dgm:prSet/>
      <dgm:spPr/>
      <dgm:t>
        <a:bodyPr/>
        <a:lstStyle/>
        <a:p>
          <a:r>
            <a:rPr lang="en-IE" dirty="0">
              <a:solidFill>
                <a:srgbClr val="00B050"/>
              </a:solidFill>
            </a:rPr>
            <a:t>Community Engagement</a:t>
          </a:r>
          <a:endParaRPr lang="en-US" dirty="0">
            <a:solidFill>
              <a:srgbClr val="00B050"/>
            </a:solidFill>
          </a:endParaRPr>
        </a:p>
      </dgm:t>
    </dgm:pt>
    <dgm:pt modelId="{87284A10-ED04-4736-BB63-895D704EE043}" type="parTrans" cxnId="{3F29E629-1030-442B-97E2-F238C2901C64}">
      <dgm:prSet/>
      <dgm:spPr/>
      <dgm:t>
        <a:bodyPr/>
        <a:lstStyle/>
        <a:p>
          <a:endParaRPr lang="en-US"/>
        </a:p>
      </dgm:t>
    </dgm:pt>
    <dgm:pt modelId="{5319BDC3-94EE-442E-BB6D-0F2CCE3293D1}" type="sibTrans" cxnId="{3F29E629-1030-442B-97E2-F238C2901C64}">
      <dgm:prSet/>
      <dgm:spPr/>
      <dgm:t>
        <a:bodyPr/>
        <a:lstStyle/>
        <a:p>
          <a:endParaRPr lang="en-US"/>
        </a:p>
      </dgm:t>
    </dgm:pt>
    <dgm:pt modelId="{B0553791-F49C-4C81-B98B-48326BAABDE6}">
      <dgm:prSet/>
      <dgm:spPr/>
      <dgm:t>
        <a:bodyPr/>
        <a:lstStyle/>
        <a:p>
          <a:r>
            <a:rPr lang="en-IE" dirty="0"/>
            <a:t>Energy &amp; Buildings</a:t>
          </a:r>
          <a:endParaRPr lang="en-US" dirty="0"/>
        </a:p>
      </dgm:t>
    </dgm:pt>
    <dgm:pt modelId="{08846999-8D19-4478-BBDD-0FC90F7EC2F1}" type="sibTrans" cxnId="{6C582D18-C3BA-4D16-9DDE-159CF38C427D}">
      <dgm:prSet/>
      <dgm:spPr/>
      <dgm:t>
        <a:bodyPr/>
        <a:lstStyle/>
        <a:p>
          <a:endParaRPr lang="en-US"/>
        </a:p>
      </dgm:t>
    </dgm:pt>
    <dgm:pt modelId="{DAD04919-F9A1-471F-9CFE-D5162E7E0895}" type="parTrans" cxnId="{6C582D18-C3BA-4D16-9DDE-159CF38C427D}">
      <dgm:prSet/>
      <dgm:spPr/>
      <dgm:t>
        <a:bodyPr/>
        <a:lstStyle/>
        <a:p>
          <a:endParaRPr lang="en-US"/>
        </a:p>
      </dgm:t>
    </dgm:pt>
    <dgm:pt modelId="{23AF9C57-9CEB-499B-93E0-35C8A87C2D29}">
      <dgm:prSet/>
      <dgm:spPr/>
      <dgm:t>
        <a:bodyPr/>
        <a:lstStyle/>
        <a:p>
          <a:pPr>
            <a:buFont typeface="Symbol" panose="05050102010706020507" pitchFamily="18" charset="2"/>
            <a:buChar char=""/>
          </a:pPr>
          <a:r>
            <a:rPr lang="en-IE"/>
            <a:t>51% reduction in the Council’s greenhouse gas emissions by 2030; </a:t>
          </a:r>
        </a:p>
      </dgm:t>
    </dgm:pt>
    <dgm:pt modelId="{93555CAF-7F89-4451-9F64-46DA0BB57379}" type="parTrans" cxnId="{F223E4BA-691F-4A6D-BCAF-7D45BB595EC4}">
      <dgm:prSet/>
      <dgm:spPr/>
      <dgm:t>
        <a:bodyPr/>
        <a:lstStyle/>
        <a:p>
          <a:endParaRPr lang="en-IE"/>
        </a:p>
      </dgm:t>
    </dgm:pt>
    <dgm:pt modelId="{4AB7C495-90E9-4945-9E83-FA47A2FF12BE}" type="sibTrans" cxnId="{F223E4BA-691F-4A6D-BCAF-7D45BB595EC4}">
      <dgm:prSet/>
      <dgm:spPr/>
      <dgm:t>
        <a:bodyPr/>
        <a:lstStyle/>
        <a:p>
          <a:endParaRPr lang="en-IE"/>
        </a:p>
      </dgm:t>
    </dgm:pt>
    <dgm:pt modelId="{7280627F-9BB2-45D3-B828-D173D85C0362}">
      <dgm:prSet/>
      <dgm:spPr/>
      <dgm:t>
        <a:bodyPr/>
        <a:lstStyle/>
        <a:p>
          <a:pPr>
            <a:buFont typeface="Symbol" panose="05050102010706020507" pitchFamily="18" charset="2"/>
            <a:buChar char=""/>
          </a:pPr>
          <a:r>
            <a:rPr lang="en-IE"/>
            <a:t>To make Dublin a climate resilient region, by reducing the impacts of future climate change-related events; and </a:t>
          </a:r>
        </a:p>
      </dgm:t>
    </dgm:pt>
    <dgm:pt modelId="{1C601325-19D5-4FF2-80FE-D6093761E1E5}" type="parTrans" cxnId="{5EDD2599-BF3B-464C-8061-9C0C536CF929}">
      <dgm:prSet/>
      <dgm:spPr/>
      <dgm:t>
        <a:bodyPr/>
        <a:lstStyle/>
        <a:p>
          <a:endParaRPr lang="en-IE"/>
        </a:p>
      </dgm:t>
    </dgm:pt>
    <dgm:pt modelId="{6C30A217-8CEE-4B5A-9EFC-9A036E6263A2}" type="sibTrans" cxnId="{5EDD2599-BF3B-464C-8061-9C0C536CF929}">
      <dgm:prSet/>
      <dgm:spPr/>
      <dgm:t>
        <a:bodyPr/>
        <a:lstStyle/>
        <a:p>
          <a:endParaRPr lang="en-IE"/>
        </a:p>
      </dgm:t>
    </dgm:pt>
    <dgm:pt modelId="{EA5AE8EF-0312-4E71-9EA3-D52E9987C6C4}">
      <dgm:prSet/>
      <dgm:spPr/>
      <dgm:t>
        <a:bodyPr/>
        <a:lstStyle/>
        <a:p>
          <a:pPr>
            <a:buFont typeface="Symbol" panose="05050102010706020507" pitchFamily="18" charset="2"/>
            <a:buChar char=""/>
          </a:pPr>
          <a:r>
            <a:rPr lang="en-IE" dirty="0"/>
            <a:t>To actively engage and inform our communities on climate action. </a:t>
          </a:r>
        </a:p>
      </dgm:t>
    </dgm:pt>
    <dgm:pt modelId="{F49B160E-537F-48A4-AC01-930B8A733A94}" type="parTrans" cxnId="{4B671134-C6FD-48E7-8E7E-6EB650650DA1}">
      <dgm:prSet/>
      <dgm:spPr/>
      <dgm:t>
        <a:bodyPr/>
        <a:lstStyle/>
        <a:p>
          <a:endParaRPr lang="en-IE"/>
        </a:p>
      </dgm:t>
    </dgm:pt>
    <dgm:pt modelId="{4751973B-26C4-4D57-A930-AB0287235ED1}" type="sibTrans" cxnId="{4B671134-C6FD-48E7-8E7E-6EB650650DA1}">
      <dgm:prSet/>
      <dgm:spPr/>
      <dgm:t>
        <a:bodyPr/>
        <a:lstStyle/>
        <a:p>
          <a:endParaRPr lang="en-IE"/>
        </a:p>
      </dgm:t>
    </dgm:pt>
    <dgm:pt modelId="{C3501374-092E-482E-B3A5-09818800F877}" type="pres">
      <dgm:prSet presAssocID="{71455CB7-55F9-48A2-809A-FE5A17DF3587}" presName="linear" presStyleCnt="0">
        <dgm:presLayoutVars>
          <dgm:dir/>
          <dgm:animLvl val="lvl"/>
          <dgm:resizeHandles val="exact"/>
        </dgm:presLayoutVars>
      </dgm:prSet>
      <dgm:spPr/>
    </dgm:pt>
    <dgm:pt modelId="{A9158E69-6AE2-4E65-9961-C30A08D7AFD5}" type="pres">
      <dgm:prSet presAssocID="{84DCF17C-92FF-471A-8CD7-94EB98C605D3}" presName="parentLin" presStyleCnt="0"/>
      <dgm:spPr/>
    </dgm:pt>
    <dgm:pt modelId="{4546B67D-52E1-4C7D-AEAC-49EEE65BC68B}" type="pres">
      <dgm:prSet presAssocID="{84DCF17C-92FF-471A-8CD7-94EB98C605D3}" presName="parentLeftMargin" presStyleLbl="node1" presStyleIdx="0" presStyleCnt="2"/>
      <dgm:spPr/>
    </dgm:pt>
    <dgm:pt modelId="{3AABC5AA-7A5C-4945-A3F8-58B03A035C35}" type="pres">
      <dgm:prSet presAssocID="{84DCF17C-92FF-471A-8CD7-94EB98C605D3}" presName="parentText" presStyleLbl="node1" presStyleIdx="0" presStyleCnt="2">
        <dgm:presLayoutVars>
          <dgm:chMax val="0"/>
          <dgm:bulletEnabled val="1"/>
        </dgm:presLayoutVars>
      </dgm:prSet>
      <dgm:spPr/>
    </dgm:pt>
    <dgm:pt modelId="{3799BD02-E1F6-4387-B49A-F82332B3239A}" type="pres">
      <dgm:prSet presAssocID="{84DCF17C-92FF-471A-8CD7-94EB98C605D3}" presName="negativeSpace" presStyleCnt="0"/>
      <dgm:spPr/>
    </dgm:pt>
    <dgm:pt modelId="{128E6F09-6466-4F87-B266-3C9BBF4ED820}" type="pres">
      <dgm:prSet presAssocID="{84DCF17C-92FF-471A-8CD7-94EB98C605D3}" presName="childText" presStyleLbl="conFgAcc1" presStyleIdx="0" presStyleCnt="2">
        <dgm:presLayoutVars>
          <dgm:bulletEnabled val="1"/>
        </dgm:presLayoutVars>
      </dgm:prSet>
      <dgm:spPr/>
    </dgm:pt>
    <dgm:pt modelId="{4D9833C3-9A94-49BD-B64F-1A71DA5F9A70}" type="pres">
      <dgm:prSet presAssocID="{3461A5A3-748B-47F1-99F4-202844DF805A}" presName="spaceBetweenRectangles" presStyleCnt="0"/>
      <dgm:spPr/>
    </dgm:pt>
    <dgm:pt modelId="{B12EA073-5B69-4AA9-9100-F068FE69F180}" type="pres">
      <dgm:prSet presAssocID="{6237C4EB-1198-4502-8869-13BB4C18DC6D}" presName="parentLin" presStyleCnt="0"/>
      <dgm:spPr/>
    </dgm:pt>
    <dgm:pt modelId="{5E437DDE-751C-4501-A1CC-870FB74E6113}" type="pres">
      <dgm:prSet presAssocID="{6237C4EB-1198-4502-8869-13BB4C18DC6D}" presName="parentLeftMargin" presStyleLbl="node1" presStyleIdx="0" presStyleCnt="2"/>
      <dgm:spPr/>
    </dgm:pt>
    <dgm:pt modelId="{FC247AEE-1E85-42D9-918C-620EA2491F80}" type="pres">
      <dgm:prSet presAssocID="{6237C4EB-1198-4502-8869-13BB4C18DC6D}" presName="parentText" presStyleLbl="node1" presStyleIdx="1" presStyleCnt="2">
        <dgm:presLayoutVars>
          <dgm:chMax val="0"/>
          <dgm:bulletEnabled val="1"/>
        </dgm:presLayoutVars>
      </dgm:prSet>
      <dgm:spPr/>
    </dgm:pt>
    <dgm:pt modelId="{A2EE9B3D-E9CB-42D6-98FE-06A8BB9F8D93}" type="pres">
      <dgm:prSet presAssocID="{6237C4EB-1198-4502-8869-13BB4C18DC6D}" presName="negativeSpace" presStyleCnt="0"/>
      <dgm:spPr/>
    </dgm:pt>
    <dgm:pt modelId="{01270CA7-5261-46D3-A549-F07B77D62DA9}" type="pres">
      <dgm:prSet presAssocID="{6237C4EB-1198-4502-8869-13BB4C18DC6D}" presName="childText" presStyleLbl="conFgAcc1" presStyleIdx="1" presStyleCnt="2">
        <dgm:presLayoutVars>
          <dgm:bulletEnabled val="1"/>
        </dgm:presLayoutVars>
      </dgm:prSet>
      <dgm:spPr/>
    </dgm:pt>
  </dgm:ptLst>
  <dgm:cxnLst>
    <dgm:cxn modelId="{B52DB811-AABF-4E43-A587-FE24376916E8}" type="presOf" srcId="{1B877331-7415-48DE-96E5-72E24F5B85EB}" destId="{01270CA7-5261-46D3-A549-F07B77D62DA9}" srcOrd="0" destOrd="1" presId="urn:microsoft.com/office/officeart/2005/8/layout/list1"/>
    <dgm:cxn modelId="{2A4C9715-5593-48C3-A50D-39FA90B68692}" srcId="{71455CB7-55F9-48A2-809A-FE5A17DF3587}" destId="{84DCF17C-92FF-471A-8CD7-94EB98C605D3}" srcOrd="0" destOrd="0" parTransId="{2FD1A774-FB8A-4F02-A19B-23B5F714E0BB}" sibTransId="{3461A5A3-748B-47F1-99F4-202844DF805A}"/>
    <dgm:cxn modelId="{6C582D18-C3BA-4D16-9DDE-159CF38C427D}" srcId="{6237C4EB-1198-4502-8869-13BB4C18DC6D}" destId="{B0553791-F49C-4C81-B98B-48326BAABDE6}" srcOrd="0" destOrd="0" parTransId="{DAD04919-F9A1-471F-9CFE-D5162E7E0895}" sibTransId="{08846999-8D19-4478-BBDD-0FC90F7EC2F1}"/>
    <dgm:cxn modelId="{D02A2219-20A7-4BA1-B6E6-D8589D2F2245}" type="presOf" srcId="{EA5AE8EF-0312-4E71-9EA3-D52E9987C6C4}" destId="{128E6F09-6466-4F87-B266-3C9BBF4ED820}" srcOrd="0" destOrd="3" presId="urn:microsoft.com/office/officeart/2005/8/layout/list1"/>
    <dgm:cxn modelId="{3F29E629-1030-442B-97E2-F238C2901C64}" srcId="{6237C4EB-1198-4502-8869-13BB4C18DC6D}" destId="{5CDB9118-6830-43F6-B2D5-C726F01881BF}" srcOrd="5" destOrd="0" parTransId="{87284A10-ED04-4736-BB63-895D704EE043}" sibTransId="{5319BDC3-94EE-442E-BB6D-0F2CCE3293D1}"/>
    <dgm:cxn modelId="{086AFF2B-56D4-464F-B85B-172AD76CEB97}" srcId="{71455CB7-55F9-48A2-809A-FE5A17DF3587}" destId="{6237C4EB-1198-4502-8869-13BB4C18DC6D}" srcOrd="1" destOrd="0" parTransId="{1A73ED00-FFD4-4AF7-94C0-78A607ED2928}" sibTransId="{F50FFCD5-D5E9-45F9-9287-5EE32CD1D761}"/>
    <dgm:cxn modelId="{DC0E3A32-3579-431B-839F-CC9FE74B2B8B}" type="presOf" srcId="{5CDB9118-6830-43F6-B2D5-C726F01881BF}" destId="{01270CA7-5261-46D3-A549-F07B77D62DA9}" srcOrd="0" destOrd="5" presId="urn:microsoft.com/office/officeart/2005/8/layout/list1"/>
    <dgm:cxn modelId="{4B671134-C6FD-48E7-8E7E-6EB650650DA1}" srcId="{84DCF17C-92FF-471A-8CD7-94EB98C605D3}" destId="{EA5AE8EF-0312-4E71-9EA3-D52E9987C6C4}" srcOrd="3" destOrd="0" parTransId="{F49B160E-537F-48A4-AC01-930B8A733A94}" sibTransId="{4751973B-26C4-4D57-A930-AB0287235ED1}"/>
    <dgm:cxn modelId="{42441935-AF1A-4277-BA04-C745D3370363}" type="presOf" srcId="{3CBD450D-24EB-45D8-9916-97E6EEE36E6C}" destId="{01270CA7-5261-46D3-A549-F07B77D62DA9}" srcOrd="0" destOrd="4" presId="urn:microsoft.com/office/officeart/2005/8/layout/list1"/>
    <dgm:cxn modelId="{A8FD505E-D83B-4BEA-BAF0-A5300F458718}" type="presOf" srcId="{6237C4EB-1198-4502-8869-13BB4C18DC6D}" destId="{FC247AEE-1E85-42D9-918C-620EA2491F80}" srcOrd="1" destOrd="0" presId="urn:microsoft.com/office/officeart/2005/8/layout/list1"/>
    <dgm:cxn modelId="{11BDA35F-5F5A-4083-89ED-8C01F7EE3413}" type="presOf" srcId="{B0553791-F49C-4C81-B98B-48326BAABDE6}" destId="{01270CA7-5261-46D3-A549-F07B77D62DA9}" srcOrd="0" destOrd="0" presId="urn:microsoft.com/office/officeart/2005/8/layout/list1"/>
    <dgm:cxn modelId="{770BF944-626A-4363-B762-267145E11581}" type="presOf" srcId="{D7CBB2A2-EBC3-409A-B8D7-3148C39091F7}" destId="{128E6F09-6466-4F87-B266-3C9BBF4ED820}" srcOrd="0" destOrd="0" presId="urn:microsoft.com/office/officeart/2005/8/layout/list1"/>
    <dgm:cxn modelId="{8F6F0270-644D-4299-91C7-4499F74AF96A}" srcId="{84DCF17C-92FF-471A-8CD7-94EB98C605D3}" destId="{D7CBB2A2-EBC3-409A-B8D7-3148C39091F7}" srcOrd="0" destOrd="0" parTransId="{AAC3859B-87D8-4B75-AFD5-6C15C78ABA6B}" sibTransId="{38030546-4F13-41F9-978A-AC75ADBCC785}"/>
    <dgm:cxn modelId="{7965D570-C95D-4F7D-B804-2DBB1080FDFC}" type="presOf" srcId="{FB0CA16C-40EA-482F-BCD1-5D2D551B549D}" destId="{01270CA7-5261-46D3-A549-F07B77D62DA9}" srcOrd="0" destOrd="2" presId="urn:microsoft.com/office/officeart/2005/8/layout/list1"/>
    <dgm:cxn modelId="{63EB4751-EEAB-41BE-BE81-4FF28EC9C899}" srcId="{6237C4EB-1198-4502-8869-13BB4C18DC6D}" destId="{3CBD450D-24EB-45D8-9916-97E6EEE36E6C}" srcOrd="4" destOrd="0" parTransId="{13215D9B-CB81-427D-8FD8-664CDBAD57BC}" sibTransId="{2ADA7F83-3BC4-45B5-873C-17AF5D71E997}"/>
    <dgm:cxn modelId="{41DBDE52-40F9-4070-A8DD-F9D4B1E9C72F}" type="presOf" srcId="{71455CB7-55F9-48A2-809A-FE5A17DF3587}" destId="{C3501374-092E-482E-B3A5-09818800F877}" srcOrd="0" destOrd="0" presId="urn:microsoft.com/office/officeart/2005/8/layout/list1"/>
    <dgm:cxn modelId="{008BEE75-E757-4C73-8505-C805073DFC65}" type="presOf" srcId="{84DCF17C-92FF-471A-8CD7-94EB98C605D3}" destId="{3AABC5AA-7A5C-4945-A3F8-58B03A035C35}" srcOrd="1" destOrd="0" presId="urn:microsoft.com/office/officeart/2005/8/layout/list1"/>
    <dgm:cxn modelId="{5EDD2599-BF3B-464C-8061-9C0C536CF929}" srcId="{84DCF17C-92FF-471A-8CD7-94EB98C605D3}" destId="{7280627F-9BB2-45D3-B828-D173D85C0362}" srcOrd="2" destOrd="0" parTransId="{1C601325-19D5-4FF2-80FE-D6093761E1E5}" sibTransId="{6C30A217-8CEE-4B5A-9EFC-9A036E6263A2}"/>
    <dgm:cxn modelId="{78A83899-1D6E-4347-8566-694A9EEC5C05}" type="presOf" srcId="{6237C4EB-1198-4502-8869-13BB4C18DC6D}" destId="{5E437DDE-751C-4501-A1CC-870FB74E6113}" srcOrd="0" destOrd="0" presId="urn:microsoft.com/office/officeart/2005/8/layout/list1"/>
    <dgm:cxn modelId="{F223E4BA-691F-4A6D-BCAF-7D45BB595EC4}" srcId="{84DCF17C-92FF-471A-8CD7-94EB98C605D3}" destId="{23AF9C57-9CEB-499B-93E0-35C8A87C2D29}" srcOrd="1" destOrd="0" parTransId="{93555CAF-7F89-4451-9F64-46DA0BB57379}" sibTransId="{4AB7C495-90E9-4945-9E83-FA47A2FF12BE}"/>
    <dgm:cxn modelId="{732575BC-598D-46C0-9B5D-2B496303E117}" type="presOf" srcId="{6A08011D-2F69-4433-BA25-37DD4D409DFF}" destId="{01270CA7-5261-46D3-A549-F07B77D62DA9}" srcOrd="0" destOrd="3" presId="urn:microsoft.com/office/officeart/2005/8/layout/list1"/>
    <dgm:cxn modelId="{CEE8E1C7-E091-4D2E-ABCE-9C85EAA72D47}" srcId="{6237C4EB-1198-4502-8869-13BB4C18DC6D}" destId="{FB0CA16C-40EA-482F-BCD1-5D2D551B549D}" srcOrd="2" destOrd="0" parTransId="{87E487B6-93DB-40E5-A02F-C4F42D6CFA64}" sibTransId="{AC8377BA-2B9F-4FBD-9406-83C42CDDB86A}"/>
    <dgm:cxn modelId="{CE02EECD-03AB-4B7C-8C29-B2640BF0ED05}" type="presOf" srcId="{84DCF17C-92FF-471A-8CD7-94EB98C605D3}" destId="{4546B67D-52E1-4C7D-AEAC-49EEE65BC68B}" srcOrd="0" destOrd="0" presId="urn:microsoft.com/office/officeart/2005/8/layout/list1"/>
    <dgm:cxn modelId="{932183D7-3FD3-44D8-B2A2-DC895A085CF6}" srcId="{6237C4EB-1198-4502-8869-13BB4C18DC6D}" destId="{6A08011D-2F69-4433-BA25-37DD4D409DFF}" srcOrd="3" destOrd="0" parTransId="{4FB68D67-BA5E-45CB-A63D-D498F314749F}" sibTransId="{2EDA9FDC-1BE3-4451-9B38-99531D244552}"/>
    <dgm:cxn modelId="{404BA9EB-9BD2-4FD6-800F-9761EB78E7A3}" type="presOf" srcId="{7280627F-9BB2-45D3-B828-D173D85C0362}" destId="{128E6F09-6466-4F87-B266-3C9BBF4ED820}" srcOrd="0" destOrd="2" presId="urn:microsoft.com/office/officeart/2005/8/layout/list1"/>
    <dgm:cxn modelId="{F831FFFA-20F8-47F2-87AE-89A3067943FB}" type="presOf" srcId="{23AF9C57-9CEB-499B-93E0-35C8A87C2D29}" destId="{128E6F09-6466-4F87-B266-3C9BBF4ED820}" srcOrd="0" destOrd="1" presId="urn:microsoft.com/office/officeart/2005/8/layout/list1"/>
    <dgm:cxn modelId="{D25016FE-73AB-4998-A56D-CAE31DE49880}" srcId="{6237C4EB-1198-4502-8869-13BB4C18DC6D}" destId="{1B877331-7415-48DE-96E5-72E24F5B85EB}" srcOrd="1" destOrd="0" parTransId="{79C3A634-790A-4B7E-B804-006735951561}" sibTransId="{488D07C2-0C52-4CAB-95A3-C10B7977B9F2}"/>
    <dgm:cxn modelId="{3B00D48B-6ADD-470B-AE9E-FB883D5E9271}" type="presParOf" srcId="{C3501374-092E-482E-B3A5-09818800F877}" destId="{A9158E69-6AE2-4E65-9961-C30A08D7AFD5}" srcOrd="0" destOrd="0" presId="urn:microsoft.com/office/officeart/2005/8/layout/list1"/>
    <dgm:cxn modelId="{56466303-0C3C-455C-83B5-D88A723EAAEC}" type="presParOf" srcId="{A9158E69-6AE2-4E65-9961-C30A08D7AFD5}" destId="{4546B67D-52E1-4C7D-AEAC-49EEE65BC68B}" srcOrd="0" destOrd="0" presId="urn:microsoft.com/office/officeart/2005/8/layout/list1"/>
    <dgm:cxn modelId="{0669D0D0-F067-4740-9A30-151BE9095A08}" type="presParOf" srcId="{A9158E69-6AE2-4E65-9961-C30A08D7AFD5}" destId="{3AABC5AA-7A5C-4945-A3F8-58B03A035C35}" srcOrd="1" destOrd="0" presId="urn:microsoft.com/office/officeart/2005/8/layout/list1"/>
    <dgm:cxn modelId="{4563E8B2-867A-43E8-87E0-58035F767935}" type="presParOf" srcId="{C3501374-092E-482E-B3A5-09818800F877}" destId="{3799BD02-E1F6-4387-B49A-F82332B3239A}" srcOrd="1" destOrd="0" presId="urn:microsoft.com/office/officeart/2005/8/layout/list1"/>
    <dgm:cxn modelId="{A74578E7-E907-4B5B-BEFF-5A6D796E3C92}" type="presParOf" srcId="{C3501374-092E-482E-B3A5-09818800F877}" destId="{128E6F09-6466-4F87-B266-3C9BBF4ED820}" srcOrd="2" destOrd="0" presId="urn:microsoft.com/office/officeart/2005/8/layout/list1"/>
    <dgm:cxn modelId="{33211EAF-3A1E-4013-84E1-4F46A1A9E661}" type="presParOf" srcId="{C3501374-092E-482E-B3A5-09818800F877}" destId="{4D9833C3-9A94-49BD-B64F-1A71DA5F9A70}" srcOrd="3" destOrd="0" presId="urn:microsoft.com/office/officeart/2005/8/layout/list1"/>
    <dgm:cxn modelId="{A9B5E398-7ECE-409F-8A2C-9A376032597B}" type="presParOf" srcId="{C3501374-092E-482E-B3A5-09818800F877}" destId="{B12EA073-5B69-4AA9-9100-F068FE69F180}" srcOrd="4" destOrd="0" presId="urn:microsoft.com/office/officeart/2005/8/layout/list1"/>
    <dgm:cxn modelId="{436C203B-0C38-4931-99DB-AE47B6856342}" type="presParOf" srcId="{B12EA073-5B69-4AA9-9100-F068FE69F180}" destId="{5E437DDE-751C-4501-A1CC-870FB74E6113}" srcOrd="0" destOrd="0" presId="urn:microsoft.com/office/officeart/2005/8/layout/list1"/>
    <dgm:cxn modelId="{13180AD2-4915-4708-B4C3-E459B6B93E2B}" type="presParOf" srcId="{B12EA073-5B69-4AA9-9100-F068FE69F180}" destId="{FC247AEE-1E85-42D9-918C-620EA2491F80}" srcOrd="1" destOrd="0" presId="urn:microsoft.com/office/officeart/2005/8/layout/list1"/>
    <dgm:cxn modelId="{98673755-EB17-4C99-ADC5-FA1886B856AC}" type="presParOf" srcId="{C3501374-092E-482E-B3A5-09818800F877}" destId="{A2EE9B3D-E9CB-42D6-98FE-06A8BB9F8D93}" srcOrd="5" destOrd="0" presId="urn:microsoft.com/office/officeart/2005/8/layout/list1"/>
    <dgm:cxn modelId="{56B4F971-0C43-4D53-B497-CE6172FC31FC}" type="presParOf" srcId="{C3501374-092E-482E-B3A5-09818800F877}" destId="{01270CA7-5261-46D3-A549-F07B77D62DA9}"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455CB7-55F9-48A2-809A-FE5A17DF358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4DCF17C-92FF-471A-8CD7-94EB98C605D3}">
      <dgm:prSet>
        <dgm:style>
          <a:lnRef idx="0">
            <a:scrgbClr r="0" g="0" b="0"/>
          </a:lnRef>
          <a:fillRef idx="0">
            <a:scrgbClr r="0" g="0" b="0"/>
          </a:fillRef>
          <a:effectRef idx="0">
            <a:scrgbClr r="0" g="0" b="0"/>
          </a:effectRef>
          <a:fontRef idx="minor">
            <a:schemeClr val="lt1"/>
          </a:fontRef>
        </dgm:style>
      </dgm:prSet>
      <dgm:spPr>
        <a:solidFill>
          <a:schemeClr val="accent5"/>
        </a:solidFill>
        <a:ln>
          <a:noFill/>
        </a:ln>
      </dgm:spPr>
      <dgm:t>
        <a:bodyPr/>
        <a:lstStyle/>
        <a:p>
          <a:r>
            <a:rPr lang="en-IE" dirty="0"/>
            <a:t>Internal Engagement</a:t>
          </a:r>
          <a:endParaRPr lang="en-US" dirty="0"/>
        </a:p>
      </dgm:t>
    </dgm:pt>
    <dgm:pt modelId="{2FD1A774-FB8A-4F02-A19B-23B5F714E0BB}" type="parTrans" cxnId="{2A4C9715-5593-48C3-A50D-39FA90B68692}">
      <dgm:prSet/>
      <dgm:spPr/>
      <dgm:t>
        <a:bodyPr/>
        <a:lstStyle/>
        <a:p>
          <a:endParaRPr lang="en-US"/>
        </a:p>
      </dgm:t>
    </dgm:pt>
    <dgm:pt modelId="{3461A5A3-748B-47F1-99F4-202844DF805A}" type="sibTrans" cxnId="{2A4C9715-5593-48C3-A50D-39FA90B68692}">
      <dgm:prSet/>
      <dgm:spPr/>
      <dgm:t>
        <a:bodyPr/>
        <a:lstStyle/>
        <a:p>
          <a:endParaRPr lang="en-US"/>
        </a:p>
      </dgm:t>
    </dgm:pt>
    <dgm:pt modelId="{D7CBB2A2-EBC3-409A-B8D7-3148C39091F7}">
      <dgm:prSet/>
      <dgm:spPr/>
      <dgm:t>
        <a:bodyPr/>
        <a:lstStyle/>
        <a:p>
          <a:r>
            <a:rPr lang="en-IE" dirty="0"/>
            <a:t>Workshop with Senior Management</a:t>
          </a:r>
          <a:endParaRPr lang="en-US" dirty="0"/>
        </a:p>
      </dgm:t>
    </dgm:pt>
    <dgm:pt modelId="{AAC3859B-87D8-4B75-AFD5-6C15C78ABA6B}" type="parTrans" cxnId="{8F6F0270-644D-4299-91C7-4499F74AF96A}">
      <dgm:prSet/>
      <dgm:spPr/>
      <dgm:t>
        <a:bodyPr/>
        <a:lstStyle/>
        <a:p>
          <a:endParaRPr lang="en-US"/>
        </a:p>
      </dgm:t>
    </dgm:pt>
    <dgm:pt modelId="{38030546-4F13-41F9-978A-AC75ADBCC785}" type="sibTrans" cxnId="{8F6F0270-644D-4299-91C7-4499F74AF96A}">
      <dgm:prSet/>
      <dgm:spPr/>
      <dgm:t>
        <a:bodyPr/>
        <a:lstStyle/>
        <a:p>
          <a:endParaRPr lang="en-US"/>
        </a:p>
      </dgm:t>
    </dgm:pt>
    <dgm:pt modelId="{F7785CCA-988C-414A-8130-5B7E8CEA0932}">
      <dgm:prSet/>
      <dgm:spPr/>
      <dgm:t>
        <a:bodyPr/>
        <a:lstStyle/>
        <a:p>
          <a:r>
            <a:rPr lang="en-IE" dirty="0"/>
            <a:t>Workshops with each Climate Action Sub Team (min 6 No.)</a:t>
          </a:r>
          <a:endParaRPr lang="en-US" dirty="0"/>
        </a:p>
      </dgm:t>
    </dgm:pt>
    <dgm:pt modelId="{D3744738-8019-4F52-9985-9C319C0E4906}" type="parTrans" cxnId="{13312198-EDEE-4DA9-87A1-C3795C42982D}">
      <dgm:prSet/>
      <dgm:spPr/>
      <dgm:t>
        <a:bodyPr/>
        <a:lstStyle/>
        <a:p>
          <a:endParaRPr lang="en-US"/>
        </a:p>
      </dgm:t>
    </dgm:pt>
    <dgm:pt modelId="{768EF188-C764-4A89-82B9-39BF1AF8A0C1}" type="sibTrans" cxnId="{13312198-EDEE-4DA9-87A1-C3795C42982D}">
      <dgm:prSet/>
      <dgm:spPr/>
      <dgm:t>
        <a:bodyPr/>
        <a:lstStyle/>
        <a:p>
          <a:endParaRPr lang="en-US"/>
        </a:p>
      </dgm:t>
    </dgm:pt>
    <dgm:pt modelId="{6237C4EB-1198-4502-8869-13BB4C18DC6D}">
      <dgm:prSet>
        <dgm:style>
          <a:lnRef idx="0">
            <a:scrgbClr r="0" g="0" b="0"/>
          </a:lnRef>
          <a:fillRef idx="0">
            <a:scrgbClr r="0" g="0" b="0"/>
          </a:fillRef>
          <a:effectRef idx="0">
            <a:scrgbClr r="0" g="0" b="0"/>
          </a:effectRef>
          <a:fontRef idx="minor">
            <a:schemeClr val="lt1"/>
          </a:fontRef>
        </dgm:style>
      </dgm:prSet>
      <dgm:spPr>
        <a:solidFill>
          <a:schemeClr val="accent5"/>
        </a:solidFill>
        <a:ln>
          <a:noFill/>
        </a:ln>
      </dgm:spPr>
      <dgm:t>
        <a:bodyPr/>
        <a:lstStyle/>
        <a:p>
          <a:r>
            <a:rPr lang="en-US" dirty="0"/>
            <a:t>External Engagement</a:t>
          </a:r>
        </a:p>
      </dgm:t>
    </dgm:pt>
    <dgm:pt modelId="{1A73ED00-FFD4-4AF7-94C0-78A607ED2928}" type="parTrans" cxnId="{086AFF2B-56D4-464F-B85B-172AD76CEB97}">
      <dgm:prSet/>
      <dgm:spPr/>
      <dgm:t>
        <a:bodyPr/>
        <a:lstStyle/>
        <a:p>
          <a:endParaRPr lang="en-US"/>
        </a:p>
      </dgm:t>
    </dgm:pt>
    <dgm:pt modelId="{F50FFCD5-D5E9-45F9-9287-5EE32CD1D761}" type="sibTrans" cxnId="{086AFF2B-56D4-464F-B85B-172AD76CEB97}">
      <dgm:prSet/>
      <dgm:spPr/>
      <dgm:t>
        <a:bodyPr/>
        <a:lstStyle/>
        <a:p>
          <a:endParaRPr lang="en-US"/>
        </a:p>
      </dgm:t>
    </dgm:pt>
    <dgm:pt modelId="{B0553791-F49C-4C81-B98B-48326BAABDE6}">
      <dgm:prSet/>
      <dgm:spPr/>
      <dgm:t>
        <a:bodyPr/>
        <a:lstStyle/>
        <a:p>
          <a:r>
            <a:rPr lang="en-IE" dirty="0"/>
            <a:t>Climate Action questions in the Clondalkin LAP survey</a:t>
          </a:r>
          <a:endParaRPr lang="en-US" dirty="0"/>
        </a:p>
      </dgm:t>
    </dgm:pt>
    <dgm:pt modelId="{08846999-8D19-4478-BBDD-0FC90F7EC2F1}" type="sibTrans" cxnId="{6C582D18-C3BA-4D16-9DDE-159CF38C427D}">
      <dgm:prSet/>
      <dgm:spPr/>
      <dgm:t>
        <a:bodyPr/>
        <a:lstStyle/>
        <a:p>
          <a:endParaRPr lang="en-US"/>
        </a:p>
      </dgm:t>
    </dgm:pt>
    <dgm:pt modelId="{DAD04919-F9A1-471F-9CFE-D5162E7E0895}" type="parTrans" cxnId="{6C582D18-C3BA-4D16-9DDE-159CF38C427D}">
      <dgm:prSet/>
      <dgm:spPr/>
      <dgm:t>
        <a:bodyPr/>
        <a:lstStyle/>
        <a:p>
          <a:endParaRPr lang="en-US"/>
        </a:p>
      </dgm:t>
    </dgm:pt>
    <dgm:pt modelId="{DF1E5976-9738-4651-9BC0-5BBD0545A21C}">
      <dgm:prSet/>
      <dgm:spPr/>
      <dgm:t>
        <a:bodyPr/>
        <a:lstStyle/>
        <a:p>
          <a:r>
            <a:rPr lang="en-US" dirty="0"/>
            <a:t>Engagement with wider council staff (Stands in Canteen for visioning exercise, Online survey.)</a:t>
          </a:r>
        </a:p>
      </dgm:t>
    </dgm:pt>
    <dgm:pt modelId="{5703C93A-B192-4DFB-A65B-F2DC535EB487}" type="parTrans" cxnId="{7DDB23F8-30DE-4046-AA1C-F7843EE61F72}">
      <dgm:prSet/>
      <dgm:spPr/>
      <dgm:t>
        <a:bodyPr/>
        <a:lstStyle/>
        <a:p>
          <a:endParaRPr lang="en-IE"/>
        </a:p>
      </dgm:t>
    </dgm:pt>
    <dgm:pt modelId="{163BB08A-80CE-44DA-833B-EE2E74B69A0E}" type="sibTrans" cxnId="{7DDB23F8-30DE-4046-AA1C-F7843EE61F72}">
      <dgm:prSet/>
      <dgm:spPr/>
      <dgm:t>
        <a:bodyPr/>
        <a:lstStyle/>
        <a:p>
          <a:endParaRPr lang="en-IE"/>
        </a:p>
      </dgm:t>
    </dgm:pt>
    <dgm:pt modelId="{73E53938-ECE0-4C0D-8813-B34D667481B9}">
      <dgm:prSet/>
      <dgm:spPr/>
      <dgm:t>
        <a:bodyPr/>
        <a:lstStyle/>
        <a:p>
          <a:r>
            <a:rPr lang="en-US" dirty="0"/>
            <a:t>Update for Climate Action Steering Group</a:t>
          </a:r>
        </a:p>
      </dgm:t>
    </dgm:pt>
    <dgm:pt modelId="{7D2BCEB0-EA34-4A69-B9B7-E7F15C6673D8}" type="parTrans" cxnId="{CB78A9DB-D0FB-4990-B73C-93F478AC790B}">
      <dgm:prSet/>
      <dgm:spPr/>
      <dgm:t>
        <a:bodyPr/>
        <a:lstStyle/>
        <a:p>
          <a:endParaRPr lang="en-IE"/>
        </a:p>
      </dgm:t>
    </dgm:pt>
    <dgm:pt modelId="{306EA13C-3735-4C55-8C8D-6224F48FD55D}" type="sibTrans" cxnId="{CB78A9DB-D0FB-4990-B73C-93F478AC790B}">
      <dgm:prSet/>
      <dgm:spPr/>
      <dgm:t>
        <a:bodyPr/>
        <a:lstStyle/>
        <a:p>
          <a:endParaRPr lang="en-IE"/>
        </a:p>
      </dgm:t>
    </dgm:pt>
    <dgm:pt modelId="{1B877331-7415-48DE-96E5-72E24F5B85EB}">
      <dgm:prSet/>
      <dgm:spPr/>
      <dgm:t>
        <a:bodyPr/>
        <a:lstStyle/>
        <a:p>
          <a:r>
            <a:rPr lang="en-IE" dirty="0"/>
            <a:t>Formal public consultation campaign – </a:t>
          </a:r>
          <a:r>
            <a:rPr lang="en-IE" dirty="0">
              <a:solidFill>
                <a:schemeClr val="accent2">
                  <a:lumMod val="75000"/>
                </a:schemeClr>
              </a:solidFill>
            </a:rPr>
            <a:t>20</a:t>
          </a:r>
          <a:r>
            <a:rPr lang="en-IE" baseline="30000" dirty="0">
              <a:solidFill>
                <a:schemeClr val="accent2">
                  <a:lumMod val="75000"/>
                </a:schemeClr>
              </a:solidFill>
            </a:rPr>
            <a:t>th</a:t>
          </a:r>
          <a:r>
            <a:rPr lang="en-IE" dirty="0">
              <a:solidFill>
                <a:schemeClr val="accent2">
                  <a:lumMod val="75000"/>
                </a:schemeClr>
              </a:solidFill>
            </a:rPr>
            <a:t> September to 3</a:t>
          </a:r>
          <a:r>
            <a:rPr lang="en-IE" baseline="30000" dirty="0">
              <a:solidFill>
                <a:schemeClr val="accent2">
                  <a:lumMod val="75000"/>
                </a:schemeClr>
              </a:solidFill>
            </a:rPr>
            <a:t>rd</a:t>
          </a:r>
          <a:r>
            <a:rPr lang="en-IE" dirty="0">
              <a:solidFill>
                <a:schemeClr val="accent2">
                  <a:lumMod val="75000"/>
                </a:schemeClr>
              </a:solidFill>
            </a:rPr>
            <a:t> November 2023</a:t>
          </a:r>
          <a:endParaRPr lang="en-US" dirty="0">
            <a:solidFill>
              <a:schemeClr val="accent2">
                <a:lumMod val="75000"/>
              </a:schemeClr>
            </a:solidFill>
          </a:endParaRPr>
        </a:p>
      </dgm:t>
    </dgm:pt>
    <dgm:pt modelId="{488D07C2-0C52-4CAB-95A3-C10B7977B9F2}" type="sibTrans" cxnId="{D25016FE-73AB-4998-A56D-CAE31DE49880}">
      <dgm:prSet/>
      <dgm:spPr/>
      <dgm:t>
        <a:bodyPr/>
        <a:lstStyle/>
        <a:p>
          <a:endParaRPr lang="en-US"/>
        </a:p>
      </dgm:t>
    </dgm:pt>
    <dgm:pt modelId="{79C3A634-790A-4B7E-B804-006735951561}" type="parTrans" cxnId="{D25016FE-73AB-4998-A56D-CAE31DE49880}">
      <dgm:prSet/>
      <dgm:spPr/>
      <dgm:t>
        <a:bodyPr/>
        <a:lstStyle/>
        <a:p>
          <a:endParaRPr lang="en-US"/>
        </a:p>
      </dgm:t>
    </dgm:pt>
    <dgm:pt modelId="{65AFD533-9429-40EC-9141-366704FE4867}">
      <dgm:prSet/>
      <dgm:spPr/>
      <dgm:t>
        <a:bodyPr/>
        <a:lstStyle/>
        <a:p>
          <a:r>
            <a:rPr lang="en-US" dirty="0"/>
            <a:t>Coordination with DLAs to review draft actions -Early Engagement Workshop with </a:t>
          </a:r>
          <a:r>
            <a:rPr lang="en-US" dirty="0" err="1"/>
            <a:t>Councillors</a:t>
          </a:r>
          <a:r>
            <a:rPr lang="en-US" dirty="0"/>
            <a:t> and SPCs (prior to Statutory Consultation) – </a:t>
          </a:r>
          <a:r>
            <a:rPr lang="en-US" dirty="0">
              <a:solidFill>
                <a:schemeClr val="tx1"/>
              </a:solidFill>
            </a:rPr>
            <a:t>Held on 7</a:t>
          </a:r>
          <a:r>
            <a:rPr lang="en-US" baseline="30000" dirty="0">
              <a:solidFill>
                <a:schemeClr val="tx1"/>
              </a:solidFill>
            </a:rPr>
            <a:t>th</a:t>
          </a:r>
          <a:r>
            <a:rPr lang="en-US" dirty="0">
              <a:solidFill>
                <a:schemeClr val="tx1"/>
              </a:solidFill>
            </a:rPr>
            <a:t> and 8</a:t>
          </a:r>
          <a:r>
            <a:rPr lang="en-US" baseline="30000" dirty="0">
              <a:solidFill>
                <a:schemeClr val="tx1"/>
              </a:solidFill>
            </a:rPr>
            <a:t>th</a:t>
          </a:r>
          <a:r>
            <a:rPr lang="en-US" dirty="0">
              <a:solidFill>
                <a:schemeClr val="tx1"/>
              </a:solidFill>
            </a:rPr>
            <a:t> of June 2023</a:t>
          </a:r>
          <a:endParaRPr lang="en-US" dirty="0">
            <a:solidFill>
              <a:schemeClr val="accent2">
                <a:lumMod val="75000"/>
              </a:schemeClr>
            </a:solidFill>
          </a:endParaRPr>
        </a:p>
      </dgm:t>
    </dgm:pt>
    <dgm:pt modelId="{D292EF7D-0F06-4577-B04B-E356C19FD1CA}" type="parTrans" cxnId="{F982D69B-86D7-4D07-816E-7FAB50B6DFC7}">
      <dgm:prSet/>
      <dgm:spPr/>
      <dgm:t>
        <a:bodyPr/>
        <a:lstStyle/>
        <a:p>
          <a:endParaRPr lang="en-IE"/>
        </a:p>
      </dgm:t>
    </dgm:pt>
    <dgm:pt modelId="{19ECE393-6F24-4CFE-BCCD-D94CA56FD527}" type="sibTrans" cxnId="{F982D69B-86D7-4D07-816E-7FAB50B6DFC7}">
      <dgm:prSet/>
      <dgm:spPr/>
      <dgm:t>
        <a:bodyPr/>
        <a:lstStyle/>
        <a:p>
          <a:endParaRPr lang="en-IE"/>
        </a:p>
      </dgm:t>
    </dgm:pt>
    <dgm:pt modelId="{D0712ABB-23C3-43E8-AABB-60B90EE83E37}">
      <dgm:prSet/>
      <dgm:spPr/>
      <dgm:t>
        <a:bodyPr/>
        <a:lstStyle/>
        <a:p>
          <a:r>
            <a:rPr lang="en-US" dirty="0"/>
            <a:t>CE Monthly Report (article notifying of launch published in April edition)</a:t>
          </a:r>
        </a:p>
      </dgm:t>
    </dgm:pt>
    <dgm:pt modelId="{CF6A2947-3684-44AF-B301-3EEDA7CF88D0}" type="parTrans" cxnId="{720FE1D4-76D9-42B4-BADC-76735EDAF9A6}">
      <dgm:prSet/>
      <dgm:spPr/>
      <dgm:t>
        <a:bodyPr/>
        <a:lstStyle/>
        <a:p>
          <a:endParaRPr lang="en-IE"/>
        </a:p>
      </dgm:t>
    </dgm:pt>
    <dgm:pt modelId="{EA96CAAD-8276-484C-AF1D-07894C293B1A}" type="sibTrans" cxnId="{720FE1D4-76D9-42B4-BADC-76735EDAF9A6}">
      <dgm:prSet/>
      <dgm:spPr/>
      <dgm:t>
        <a:bodyPr/>
        <a:lstStyle/>
        <a:p>
          <a:endParaRPr lang="en-IE"/>
        </a:p>
      </dgm:t>
    </dgm:pt>
    <dgm:pt modelId="{BECC3D1D-C099-483C-A50A-983DE5B5C048}">
      <dgm:prSet/>
      <dgm:spPr/>
      <dgm:t>
        <a:bodyPr/>
        <a:lstStyle/>
        <a:p>
          <a:r>
            <a:rPr lang="en-US" dirty="0"/>
            <a:t>Updates at SPCs/CPGs/Council Meetings - </a:t>
          </a:r>
          <a:r>
            <a:rPr lang="en-US" dirty="0">
              <a:solidFill>
                <a:schemeClr val="accent2">
                  <a:lumMod val="75000"/>
                </a:schemeClr>
              </a:solidFill>
            </a:rPr>
            <a:t>Ongoing</a:t>
          </a:r>
          <a:endParaRPr lang="en-US" dirty="0"/>
        </a:p>
      </dgm:t>
    </dgm:pt>
    <dgm:pt modelId="{981DB05D-B685-4A2D-ADF9-553FEFDA1E48}" type="parTrans" cxnId="{04000F04-3E17-4BDB-B6F1-62AD3015B5D4}">
      <dgm:prSet/>
      <dgm:spPr/>
      <dgm:t>
        <a:bodyPr/>
        <a:lstStyle/>
        <a:p>
          <a:endParaRPr lang="en-IE"/>
        </a:p>
      </dgm:t>
    </dgm:pt>
    <dgm:pt modelId="{E7FDB49E-0AC2-4C0D-A47B-92191B7ACCFF}" type="sibTrans" cxnId="{04000F04-3E17-4BDB-B6F1-62AD3015B5D4}">
      <dgm:prSet/>
      <dgm:spPr/>
      <dgm:t>
        <a:bodyPr/>
        <a:lstStyle/>
        <a:p>
          <a:endParaRPr lang="en-IE"/>
        </a:p>
      </dgm:t>
    </dgm:pt>
    <dgm:pt modelId="{AA8FB63E-4C94-47A0-B669-B0783623E0C4}">
      <dgm:prSet/>
      <dgm:spPr/>
      <dgm:t>
        <a:bodyPr/>
        <a:lstStyle/>
        <a:p>
          <a:r>
            <a:rPr lang="en-US" dirty="0"/>
            <a:t>Early Engagement Workshop with </a:t>
          </a:r>
          <a:r>
            <a:rPr lang="en-US" dirty="0" err="1"/>
            <a:t>Councillors</a:t>
          </a:r>
          <a:r>
            <a:rPr lang="en-US" dirty="0"/>
            <a:t> and SPCs (prior to Statutory Consultation) – </a:t>
          </a:r>
          <a:r>
            <a:rPr lang="en-US" dirty="0">
              <a:solidFill>
                <a:schemeClr val="tx1"/>
              </a:solidFill>
            </a:rPr>
            <a:t>Held on 7</a:t>
          </a:r>
          <a:r>
            <a:rPr lang="en-US" baseline="30000" dirty="0">
              <a:solidFill>
                <a:schemeClr val="tx1"/>
              </a:solidFill>
            </a:rPr>
            <a:t>th</a:t>
          </a:r>
          <a:r>
            <a:rPr lang="en-US" dirty="0">
              <a:solidFill>
                <a:schemeClr val="tx1"/>
              </a:solidFill>
            </a:rPr>
            <a:t> and 8</a:t>
          </a:r>
          <a:r>
            <a:rPr lang="en-US" baseline="30000" dirty="0">
              <a:solidFill>
                <a:schemeClr val="tx1"/>
              </a:solidFill>
            </a:rPr>
            <a:t>th</a:t>
          </a:r>
          <a:r>
            <a:rPr lang="en-US" dirty="0">
              <a:solidFill>
                <a:schemeClr val="tx1"/>
              </a:solidFill>
            </a:rPr>
            <a:t> of June 2023</a:t>
          </a:r>
          <a:endParaRPr lang="en-US" dirty="0">
            <a:solidFill>
              <a:schemeClr val="accent2">
                <a:lumMod val="75000"/>
              </a:schemeClr>
            </a:solidFill>
          </a:endParaRPr>
        </a:p>
      </dgm:t>
    </dgm:pt>
    <dgm:pt modelId="{0FD99CB8-EC6E-4C1E-8E6D-B8F7DD62B73E}" type="parTrans" cxnId="{A687080A-E579-4644-BE91-53763F45CB9E}">
      <dgm:prSet/>
      <dgm:spPr/>
      <dgm:t>
        <a:bodyPr/>
        <a:lstStyle/>
        <a:p>
          <a:endParaRPr lang="en-IE"/>
        </a:p>
      </dgm:t>
    </dgm:pt>
    <dgm:pt modelId="{EAED31AA-379E-4260-940C-DCA6CD6D8F54}" type="sibTrans" cxnId="{A687080A-E579-4644-BE91-53763F45CB9E}">
      <dgm:prSet/>
      <dgm:spPr/>
      <dgm:t>
        <a:bodyPr/>
        <a:lstStyle/>
        <a:p>
          <a:endParaRPr lang="en-IE"/>
        </a:p>
      </dgm:t>
    </dgm:pt>
    <dgm:pt modelId="{C3501374-092E-482E-B3A5-09818800F877}" type="pres">
      <dgm:prSet presAssocID="{71455CB7-55F9-48A2-809A-FE5A17DF3587}" presName="linear" presStyleCnt="0">
        <dgm:presLayoutVars>
          <dgm:dir/>
          <dgm:animLvl val="lvl"/>
          <dgm:resizeHandles val="exact"/>
        </dgm:presLayoutVars>
      </dgm:prSet>
      <dgm:spPr/>
    </dgm:pt>
    <dgm:pt modelId="{A9158E69-6AE2-4E65-9961-C30A08D7AFD5}" type="pres">
      <dgm:prSet presAssocID="{84DCF17C-92FF-471A-8CD7-94EB98C605D3}" presName="parentLin" presStyleCnt="0"/>
      <dgm:spPr/>
    </dgm:pt>
    <dgm:pt modelId="{4546B67D-52E1-4C7D-AEAC-49EEE65BC68B}" type="pres">
      <dgm:prSet presAssocID="{84DCF17C-92FF-471A-8CD7-94EB98C605D3}" presName="parentLeftMargin" presStyleLbl="node1" presStyleIdx="0" presStyleCnt="2"/>
      <dgm:spPr/>
    </dgm:pt>
    <dgm:pt modelId="{3AABC5AA-7A5C-4945-A3F8-58B03A035C35}" type="pres">
      <dgm:prSet presAssocID="{84DCF17C-92FF-471A-8CD7-94EB98C605D3}" presName="parentText" presStyleLbl="node1" presStyleIdx="0" presStyleCnt="2">
        <dgm:presLayoutVars>
          <dgm:chMax val="0"/>
          <dgm:bulletEnabled val="1"/>
        </dgm:presLayoutVars>
      </dgm:prSet>
      <dgm:spPr/>
    </dgm:pt>
    <dgm:pt modelId="{3799BD02-E1F6-4387-B49A-F82332B3239A}" type="pres">
      <dgm:prSet presAssocID="{84DCF17C-92FF-471A-8CD7-94EB98C605D3}" presName="negativeSpace" presStyleCnt="0"/>
      <dgm:spPr/>
    </dgm:pt>
    <dgm:pt modelId="{128E6F09-6466-4F87-B266-3C9BBF4ED820}" type="pres">
      <dgm:prSet presAssocID="{84DCF17C-92FF-471A-8CD7-94EB98C605D3}" presName="childText" presStyleLbl="conFgAcc1" presStyleIdx="0" presStyleCnt="2" custLinFactNeighborX="-3547" custLinFactNeighborY="9844">
        <dgm:presLayoutVars>
          <dgm:bulletEnabled val="1"/>
        </dgm:presLayoutVars>
      </dgm:prSet>
      <dgm:spPr/>
    </dgm:pt>
    <dgm:pt modelId="{4D9833C3-9A94-49BD-B64F-1A71DA5F9A70}" type="pres">
      <dgm:prSet presAssocID="{3461A5A3-748B-47F1-99F4-202844DF805A}" presName="spaceBetweenRectangles" presStyleCnt="0"/>
      <dgm:spPr/>
    </dgm:pt>
    <dgm:pt modelId="{B12EA073-5B69-4AA9-9100-F068FE69F180}" type="pres">
      <dgm:prSet presAssocID="{6237C4EB-1198-4502-8869-13BB4C18DC6D}" presName="parentLin" presStyleCnt="0"/>
      <dgm:spPr/>
    </dgm:pt>
    <dgm:pt modelId="{5E437DDE-751C-4501-A1CC-870FB74E6113}" type="pres">
      <dgm:prSet presAssocID="{6237C4EB-1198-4502-8869-13BB4C18DC6D}" presName="parentLeftMargin" presStyleLbl="node1" presStyleIdx="0" presStyleCnt="2"/>
      <dgm:spPr/>
    </dgm:pt>
    <dgm:pt modelId="{FC247AEE-1E85-42D9-918C-620EA2491F80}" type="pres">
      <dgm:prSet presAssocID="{6237C4EB-1198-4502-8869-13BB4C18DC6D}" presName="parentText" presStyleLbl="node1" presStyleIdx="1" presStyleCnt="2">
        <dgm:presLayoutVars>
          <dgm:chMax val="0"/>
          <dgm:bulletEnabled val="1"/>
        </dgm:presLayoutVars>
      </dgm:prSet>
      <dgm:spPr/>
    </dgm:pt>
    <dgm:pt modelId="{A2EE9B3D-E9CB-42D6-98FE-06A8BB9F8D93}" type="pres">
      <dgm:prSet presAssocID="{6237C4EB-1198-4502-8869-13BB4C18DC6D}" presName="negativeSpace" presStyleCnt="0"/>
      <dgm:spPr/>
    </dgm:pt>
    <dgm:pt modelId="{01270CA7-5261-46D3-A549-F07B77D62DA9}" type="pres">
      <dgm:prSet presAssocID="{6237C4EB-1198-4502-8869-13BB4C18DC6D}" presName="childText" presStyleLbl="conFgAcc1" presStyleIdx="1" presStyleCnt="2" custLinFactNeighborX="-3552" custLinFactNeighborY="82712">
        <dgm:presLayoutVars>
          <dgm:bulletEnabled val="1"/>
        </dgm:presLayoutVars>
      </dgm:prSet>
      <dgm:spPr/>
    </dgm:pt>
  </dgm:ptLst>
  <dgm:cxnLst>
    <dgm:cxn modelId="{04000F04-3E17-4BDB-B6F1-62AD3015B5D4}" srcId="{84DCF17C-92FF-471A-8CD7-94EB98C605D3}" destId="{BECC3D1D-C099-483C-A50A-983DE5B5C048}" srcOrd="6" destOrd="0" parTransId="{981DB05D-B685-4A2D-ADF9-553FEFDA1E48}" sibTransId="{E7FDB49E-0AC2-4C0D-A47B-92191B7ACCFF}"/>
    <dgm:cxn modelId="{A687080A-E579-4644-BE91-53763F45CB9E}" srcId="{84DCF17C-92FF-471A-8CD7-94EB98C605D3}" destId="{AA8FB63E-4C94-47A0-B669-B0783623E0C4}" srcOrd="5" destOrd="0" parTransId="{0FD99CB8-EC6E-4C1E-8E6D-B8F7DD62B73E}" sibTransId="{EAED31AA-379E-4260-940C-DCA6CD6D8F54}"/>
    <dgm:cxn modelId="{B52DB811-AABF-4E43-A587-FE24376916E8}" type="presOf" srcId="{1B877331-7415-48DE-96E5-72E24F5B85EB}" destId="{01270CA7-5261-46D3-A549-F07B77D62DA9}" srcOrd="0" destOrd="2" presId="urn:microsoft.com/office/officeart/2005/8/layout/list1"/>
    <dgm:cxn modelId="{2A4C9715-5593-48C3-A50D-39FA90B68692}" srcId="{71455CB7-55F9-48A2-809A-FE5A17DF3587}" destId="{84DCF17C-92FF-471A-8CD7-94EB98C605D3}" srcOrd="0" destOrd="0" parTransId="{2FD1A774-FB8A-4F02-A19B-23B5F714E0BB}" sibTransId="{3461A5A3-748B-47F1-99F4-202844DF805A}"/>
    <dgm:cxn modelId="{6C582D18-C3BA-4D16-9DDE-159CF38C427D}" srcId="{6237C4EB-1198-4502-8869-13BB4C18DC6D}" destId="{B0553791-F49C-4C81-B98B-48326BAABDE6}" srcOrd="1" destOrd="0" parTransId="{DAD04919-F9A1-471F-9CFE-D5162E7E0895}" sibTransId="{08846999-8D19-4478-BBDD-0FC90F7EC2F1}"/>
    <dgm:cxn modelId="{086AFF2B-56D4-464F-B85B-172AD76CEB97}" srcId="{71455CB7-55F9-48A2-809A-FE5A17DF3587}" destId="{6237C4EB-1198-4502-8869-13BB4C18DC6D}" srcOrd="1" destOrd="0" parTransId="{1A73ED00-FFD4-4AF7-94C0-78A607ED2928}" sibTransId="{F50FFCD5-D5E9-45F9-9287-5EE32CD1D761}"/>
    <dgm:cxn modelId="{94A0235C-0A97-418B-9225-5327BEA6CD08}" type="presOf" srcId="{AA8FB63E-4C94-47A0-B669-B0783623E0C4}" destId="{128E6F09-6466-4F87-B266-3C9BBF4ED820}" srcOrd="0" destOrd="5" presId="urn:microsoft.com/office/officeart/2005/8/layout/list1"/>
    <dgm:cxn modelId="{A8FD505E-D83B-4BEA-BAF0-A5300F458718}" type="presOf" srcId="{6237C4EB-1198-4502-8869-13BB4C18DC6D}" destId="{FC247AEE-1E85-42D9-918C-620EA2491F80}" srcOrd="1" destOrd="0" presId="urn:microsoft.com/office/officeart/2005/8/layout/list1"/>
    <dgm:cxn modelId="{11BDA35F-5F5A-4083-89ED-8C01F7EE3413}" type="presOf" srcId="{B0553791-F49C-4C81-B98B-48326BAABDE6}" destId="{01270CA7-5261-46D3-A549-F07B77D62DA9}" srcOrd="0" destOrd="1" presId="urn:microsoft.com/office/officeart/2005/8/layout/list1"/>
    <dgm:cxn modelId="{770BF944-626A-4363-B762-267145E11581}" type="presOf" srcId="{D7CBB2A2-EBC3-409A-B8D7-3148C39091F7}" destId="{128E6F09-6466-4F87-B266-3C9BBF4ED820}" srcOrd="0" destOrd="0" presId="urn:microsoft.com/office/officeart/2005/8/layout/list1"/>
    <dgm:cxn modelId="{95042A6B-58E1-4BF3-9D4F-4EC35B2E3554}" type="presOf" srcId="{DF1E5976-9738-4651-9BC0-5BBD0545A21C}" destId="{128E6F09-6466-4F87-B266-3C9BBF4ED820}" srcOrd="0" destOrd="3" presId="urn:microsoft.com/office/officeart/2005/8/layout/list1"/>
    <dgm:cxn modelId="{8F6F0270-644D-4299-91C7-4499F74AF96A}" srcId="{84DCF17C-92FF-471A-8CD7-94EB98C605D3}" destId="{D7CBB2A2-EBC3-409A-B8D7-3148C39091F7}" srcOrd="0" destOrd="0" parTransId="{AAC3859B-87D8-4B75-AFD5-6C15C78ABA6B}" sibTransId="{38030546-4F13-41F9-978A-AC75ADBCC785}"/>
    <dgm:cxn modelId="{C6CB0851-663F-464C-84FE-36B2DE6D56C8}" type="presOf" srcId="{D0712ABB-23C3-43E8-AABB-60B90EE83E37}" destId="{01270CA7-5261-46D3-A549-F07B77D62DA9}" srcOrd="0" destOrd="0" presId="urn:microsoft.com/office/officeart/2005/8/layout/list1"/>
    <dgm:cxn modelId="{41DBDE52-40F9-4070-A8DD-F9D4B1E9C72F}" type="presOf" srcId="{71455CB7-55F9-48A2-809A-FE5A17DF3587}" destId="{C3501374-092E-482E-B3A5-09818800F877}" srcOrd="0" destOrd="0" presId="urn:microsoft.com/office/officeart/2005/8/layout/list1"/>
    <dgm:cxn modelId="{008BEE75-E757-4C73-8505-C805073DFC65}" type="presOf" srcId="{84DCF17C-92FF-471A-8CD7-94EB98C605D3}" destId="{3AABC5AA-7A5C-4945-A3F8-58B03A035C35}" srcOrd="1" destOrd="0" presId="urn:microsoft.com/office/officeart/2005/8/layout/list1"/>
    <dgm:cxn modelId="{13312198-EDEE-4DA9-87A1-C3795C42982D}" srcId="{84DCF17C-92FF-471A-8CD7-94EB98C605D3}" destId="{F7785CCA-988C-414A-8130-5B7E8CEA0932}" srcOrd="1" destOrd="0" parTransId="{D3744738-8019-4F52-9985-9C319C0E4906}" sibTransId="{768EF188-C764-4A89-82B9-39BF1AF8A0C1}"/>
    <dgm:cxn modelId="{78A83899-1D6E-4347-8566-694A9EEC5C05}" type="presOf" srcId="{6237C4EB-1198-4502-8869-13BB4C18DC6D}" destId="{5E437DDE-751C-4501-A1CC-870FB74E6113}" srcOrd="0" destOrd="0" presId="urn:microsoft.com/office/officeart/2005/8/layout/list1"/>
    <dgm:cxn modelId="{F982D69B-86D7-4D07-816E-7FAB50B6DFC7}" srcId="{84DCF17C-92FF-471A-8CD7-94EB98C605D3}" destId="{65AFD533-9429-40EC-9141-366704FE4867}" srcOrd="4" destOrd="0" parTransId="{D292EF7D-0F06-4577-B04B-E356C19FD1CA}" sibTransId="{19ECE393-6F24-4CFE-BCCD-D94CA56FD527}"/>
    <dgm:cxn modelId="{BB22F8BE-029C-43EA-A4A9-85FACD51BBAA}" type="presOf" srcId="{F7785CCA-988C-414A-8130-5B7E8CEA0932}" destId="{128E6F09-6466-4F87-B266-3C9BBF4ED820}" srcOrd="0" destOrd="1" presId="urn:microsoft.com/office/officeart/2005/8/layout/list1"/>
    <dgm:cxn modelId="{D28764C7-690E-4901-9F1D-F696C4934655}" type="presOf" srcId="{65AFD533-9429-40EC-9141-366704FE4867}" destId="{128E6F09-6466-4F87-B266-3C9BBF4ED820}" srcOrd="0" destOrd="4" presId="urn:microsoft.com/office/officeart/2005/8/layout/list1"/>
    <dgm:cxn modelId="{CE02EECD-03AB-4B7C-8C29-B2640BF0ED05}" type="presOf" srcId="{84DCF17C-92FF-471A-8CD7-94EB98C605D3}" destId="{4546B67D-52E1-4C7D-AEAC-49EEE65BC68B}" srcOrd="0" destOrd="0" presId="urn:microsoft.com/office/officeart/2005/8/layout/list1"/>
    <dgm:cxn modelId="{720FE1D4-76D9-42B4-BADC-76735EDAF9A6}" srcId="{6237C4EB-1198-4502-8869-13BB4C18DC6D}" destId="{D0712ABB-23C3-43E8-AABB-60B90EE83E37}" srcOrd="0" destOrd="0" parTransId="{CF6A2947-3684-44AF-B301-3EEDA7CF88D0}" sibTransId="{EA96CAAD-8276-484C-AF1D-07894C293B1A}"/>
    <dgm:cxn modelId="{0BF553D7-B4A4-45EB-945A-418427D3A3D6}" type="presOf" srcId="{73E53938-ECE0-4C0D-8813-B34D667481B9}" destId="{128E6F09-6466-4F87-B266-3C9BBF4ED820}" srcOrd="0" destOrd="2" presId="urn:microsoft.com/office/officeart/2005/8/layout/list1"/>
    <dgm:cxn modelId="{35E29BDA-2EE9-4895-8734-C86A08F1545E}" type="presOf" srcId="{BECC3D1D-C099-483C-A50A-983DE5B5C048}" destId="{128E6F09-6466-4F87-B266-3C9BBF4ED820}" srcOrd="0" destOrd="6" presId="urn:microsoft.com/office/officeart/2005/8/layout/list1"/>
    <dgm:cxn modelId="{CB78A9DB-D0FB-4990-B73C-93F478AC790B}" srcId="{84DCF17C-92FF-471A-8CD7-94EB98C605D3}" destId="{73E53938-ECE0-4C0D-8813-B34D667481B9}" srcOrd="2" destOrd="0" parTransId="{7D2BCEB0-EA34-4A69-B9B7-E7F15C6673D8}" sibTransId="{306EA13C-3735-4C55-8C8D-6224F48FD55D}"/>
    <dgm:cxn modelId="{7DDB23F8-30DE-4046-AA1C-F7843EE61F72}" srcId="{84DCF17C-92FF-471A-8CD7-94EB98C605D3}" destId="{DF1E5976-9738-4651-9BC0-5BBD0545A21C}" srcOrd="3" destOrd="0" parTransId="{5703C93A-B192-4DFB-A65B-F2DC535EB487}" sibTransId="{163BB08A-80CE-44DA-833B-EE2E74B69A0E}"/>
    <dgm:cxn modelId="{D25016FE-73AB-4998-A56D-CAE31DE49880}" srcId="{6237C4EB-1198-4502-8869-13BB4C18DC6D}" destId="{1B877331-7415-48DE-96E5-72E24F5B85EB}" srcOrd="2" destOrd="0" parTransId="{79C3A634-790A-4B7E-B804-006735951561}" sibTransId="{488D07C2-0C52-4CAB-95A3-C10B7977B9F2}"/>
    <dgm:cxn modelId="{3B00D48B-6ADD-470B-AE9E-FB883D5E9271}" type="presParOf" srcId="{C3501374-092E-482E-B3A5-09818800F877}" destId="{A9158E69-6AE2-4E65-9961-C30A08D7AFD5}" srcOrd="0" destOrd="0" presId="urn:microsoft.com/office/officeart/2005/8/layout/list1"/>
    <dgm:cxn modelId="{56466303-0C3C-455C-83B5-D88A723EAAEC}" type="presParOf" srcId="{A9158E69-6AE2-4E65-9961-C30A08D7AFD5}" destId="{4546B67D-52E1-4C7D-AEAC-49EEE65BC68B}" srcOrd="0" destOrd="0" presId="urn:microsoft.com/office/officeart/2005/8/layout/list1"/>
    <dgm:cxn modelId="{0669D0D0-F067-4740-9A30-151BE9095A08}" type="presParOf" srcId="{A9158E69-6AE2-4E65-9961-C30A08D7AFD5}" destId="{3AABC5AA-7A5C-4945-A3F8-58B03A035C35}" srcOrd="1" destOrd="0" presId="urn:microsoft.com/office/officeart/2005/8/layout/list1"/>
    <dgm:cxn modelId="{4563E8B2-867A-43E8-87E0-58035F767935}" type="presParOf" srcId="{C3501374-092E-482E-B3A5-09818800F877}" destId="{3799BD02-E1F6-4387-B49A-F82332B3239A}" srcOrd="1" destOrd="0" presId="urn:microsoft.com/office/officeart/2005/8/layout/list1"/>
    <dgm:cxn modelId="{A74578E7-E907-4B5B-BEFF-5A6D796E3C92}" type="presParOf" srcId="{C3501374-092E-482E-B3A5-09818800F877}" destId="{128E6F09-6466-4F87-B266-3C9BBF4ED820}" srcOrd="2" destOrd="0" presId="urn:microsoft.com/office/officeart/2005/8/layout/list1"/>
    <dgm:cxn modelId="{33211EAF-3A1E-4013-84E1-4F46A1A9E661}" type="presParOf" srcId="{C3501374-092E-482E-B3A5-09818800F877}" destId="{4D9833C3-9A94-49BD-B64F-1A71DA5F9A70}" srcOrd="3" destOrd="0" presId="urn:microsoft.com/office/officeart/2005/8/layout/list1"/>
    <dgm:cxn modelId="{A9B5E398-7ECE-409F-8A2C-9A376032597B}" type="presParOf" srcId="{C3501374-092E-482E-B3A5-09818800F877}" destId="{B12EA073-5B69-4AA9-9100-F068FE69F180}" srcOrd="4" destOrd="0" presId="urn:microsoft.com/office/officeart/2005/8/layout/list1"/>
    <dgm:cxn modelId="{436C203B-0C38-4931-99DB-AE47B6856342}" type="presParOf" srcId="{B12EA073-5B69-4AA9-9100-F068FE69F180}" destId="{5E437DDE-751C-4501-A1CC-870FB74E6113}" srcOrd="0" destOrd="0" presId="urn:microsoft.com/office/officeart/2005/8/layout/list1"/>
    <dgm:cxn modelId="{13180AD2-4915-4708-B4C3-E459B6B93E2B}" type="presParOf" srcId="{B12EA073-5B69-4AA9-9100-F068FE69F180}" destId="{FC247AEE-1E85-42D9-918C-620EA2491F80}" srcOrd="1" destOrd="0" presId="urn:microsoft.com/office/officeart/2005/8/layout/list1"/>
    <dgm:cxn modelId="{98673755-EB17-4C99-ADC5-FA1886B856AC}" type="presParOf" srcId="{C3501374-092E-482E-B3A5-09818800F877}" destId="{A2EE9B3D-E9CB-42D6-98FE-06A8BB9F8D93}" srcOrd="5" destOrd="0" presId="urn:microsoft.com/office/officeart/2005/8/layout/list1"/>
    <dgm:cxn modelId="{56B4F971-0C43-4D53-B497-CE6172FC31FC}" type="presParOf" srcId="{C3501374-092E-482E-B3A5-09818800F877}" destId="{01270CA7-5261-46D3-A549-F07B77D62DA9}"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8E6F09-6466-4F87-B266-3C9BBF4ED820}">
      <dsp:nvSpPr>
        <dsp:cNvPr id="0" name=""/>
        <dsp:cNvSpPr/>
      </dsp:nvSpPr>
      <dsp:spPr>
        <a:xfrm>
          <a:off x="0" y="323515"/>
          <a:ext cx="6667638" cy="26649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17483" tIns="374904" rIns="517483" bIns="128016" numCol="1" spcCol="1270" anchor="t" anchorCtr="0">
          <a:noAutofit/>
        </a:bodyPr>
        <a:lstStyle/>
        <a:p>
          <a:pPr marL="171450" lvl="1" indent="-171450" algn="l" defTabSz="800100">
            <a:lnSpc>
              <a:spcPct val="90000"/>
            </a:lnSpc>
            <a:spcBef>
              <a:spcPct val="0"/>
            </a:spcBef>
            <a:spcAft>
              <a:spcPct val="15000"/>
            </a:spcAft>
            <a:buChar char="•"/>
          </a:pPr>
          <a:r>
            <a:rPr lang="en-IE" sz="1800" kern="1200"/>
            <a:t>50% improvement in the Council’s energy efficiency by 2030; </a:t>
          </a:r>
          <a:endParaRPr lang="en-US" sz="1800" kern="1200" dirty="0"/>
        </a:p>
        <a:p>
          <a:pPr marL="171450" lvl="1" indent="-171450" algn="l" defTabSz="800100">
            <a:lnSpc>
              <a:spcPct val="90000"/>
            </a:lnSpc>
            <a:spcBef>
              <a:spcPct val="0"/>
            </a:spcBef>
            <a:spcAft>
              <a:spcPct val="15000"/>
            </a:spcAft>
            <a:buFont typeface="Symbol" panose="05050102010706020507" pitchFamily="18" charset="2"/>
            <a:buChar char=""/>
          </a:pPr>
          <a:r>
            <a:rPr lang="en-IE" sz="1800" kern="1200"/>
            <a:t>51% reduction in the Council’s greenhouse gas emissions by 2030; </a:t>
          </a:r>
        </a:p>
        <a:p>
          <a:pPr marL="171450" lvl="1" indent="-171450" algn="l" defTabSz="800100">
            <a:lnSpc>
              <a:spcPct val="90000"/>
            </a:lnSpc>
            <a:spcBef>
              <a:spcPct val="0"/>
            </a:spcBef>
            <a:spcAft>
              <a:spcPct val="15000"/>
            </a:spcAft>
            <a:buFont typeface="Symbol" panose="05050102010706020507" pitchFamily="18" charset="2"/>
            <a:buChar char=""/>
          </a:pPr>
          <a:r>
            <a:rPr lang="en-IE" sz="1800" kern="1200"/>
            <a:t>To make Dublin a climate resilient region, by reducing the impacts of future climate change-related events; and </a:t>
          </a:r>
        </a:p>
        <a:p>
          <a:pPr marL="171450" lvl="1" indent="-171450" algn="l" defTabSz="800100">
            <a:lnSpc>
              <a:spcPct val="90000"/>
            </a:lnSpc>
            <a:spcBef>
              <a:spcPct val="0"/>
            </a:spcBef>
            <a:spcAft>
              <a:spcPct val="15000"/>
            </a:spcAft>
            <a:buFont typeface="Symbol" panose="05050102010706020507" pitchFamily="18" charset="2"/>
            <a:buChar char=""/>
          </a:pPr>
          <a:r>
            <a:rPr lang="en-IE" sz="1800" kern="1200" dirty="0"/>
            <a:t>To actively engage and inform our communities on climate action. </a:t>
          </a:r>
        </a:p>
      </dsp:txBody>
      <dsp:txXfrm>
        <a:off x="0" y="323515"/>
        <a:ext cx="6667638" cy="2664900"/>
      </dsp:txXfrm>
    </dsp:sp>
    <dsp:sp modelId="{3AABC5AA-7A5C-4945-A3F8-58B03A035C35}">
      <dsp:nvSpPr>
        <dsp:cNvPr id="0" name=""/>
        <dsp:cNvSpPr/>
      </dsp:nvSpPr>
      <dsp:spPr>
        <a:xfrm>
          <a:off x="333381" y="57835"/>
          <a:ext cx="4667346" cy="531360"/>
        </a:xfrm>
        <a:prstGeom prst="roundRect">
          <a:avLst/>
        </a:prstGeom>
        <a:solidFill>
          <a:schemeClr val="accent5"/>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76415" tIns="0" rIns="176415" bIns="0" numCol="1" spcCol="1270" anchor="ctr" anchorCtr="0">
          <a:noAutofit/>
        </a:bodyPr>
        <a:lstStyle/>
        <a:p>
          <a:pPr marL="0" lvl="0" indent="0" algn="l" defTabSz="800100">
            <a:lnSpc>
              <a:spcPct val="90000"/>
            </a:lnSpc>
            <a:spcBef>
              <a:spcPct val="0"/>
            </a:spcBef>
            <a:spcAft>
              <a:spcPct val="35000"/>
            </a:spcAft>
            <a:buNone/>
          </a:pPr>
          <a:r>
            <a:rPr lang="en-IE" sz="1800" kern="1200" dirty="0"/>
            <a:t>Draft Climate Action Plan 2024-2029 Targets</a:t>
          </a:r>
          <a:endParaRPr lang="en-US" sz="1800" kern="1200" dirty="0"/>
        </a:p>
      </dsp:txBody>
      <dsp:txXfrm>
        <a:off x="359320" y="83774"/>
        <a:ext cx="4615468" cy="479482"/>
      </dsp:txXfrm>
    </dsp:sp>
    <dsp:sp modelId="{01270CA7-5261-46D3-A549-F07B77D62DA9}">
      <dsp:nvSpPr>
        <dsp:cNvPr id="0" name=""/>
        <dsp:cNvSpPr/>
      </dsp:nvSpPr>
      <dsp:spPr>
        <a:xfrm>
          <a:off x="0" y="3351296"/>
          <a:ext cx="6667638" cy="226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17483" tIns="374904" rIns="517483" bIns="128016" numCol="1" spcCol="1270" anchor="t" anchorCtr="0">
          <a:noAutofit/>
        </a:bodyPr>
        <a:lstStyle/>
        <a:p>
          <a:pPr marL="171450" lvl="1" indent="-171450" algn="l" defTabSz="800100">
            <a:lnSpc>
              <a:spcPct val="90000"/>
            </a:lnSpc>
            <a:spcBef>
              <a:spcPct val="0"/>
            </a:spcBef>
            <a:spcAft>
              <a:spcPct val="15000"/>
            </a:spcAft>
            <a:buChar char="•"/>
          </a:pPr>
          <a:r>
            <a:rPr lang="en-IE" sz="1800" kern="1200" dirty="0"/>
            <a:t>Energy &amp; Buildings</a:t>
          </a:r>
          <a:endParaRPr lang="en-US" sz="1800" kern="1200" dirty="0"/>
        </a:p>
        <a:p>
          <a:pPr marL="171450" lvl="1" indent="-171450" algn="l" defTabSz="800100">
            <a:lnSpc>
              <a:spcPct val="90000"/>
            </a:lnSpc>
            <a:spcBef>
              <a:spcPct val="0"/>
            </a:spcBef>
            <a:spcAft>
              <a:spcPct val="15000"/>
            </a:spcAft>
            <a:buChar char="•"/>
          </a:pPr>
          <a:r>
            <a:rPr lang="en-IE" sz="1800" kern="1200" dirty="0"/>
            <a:t>Transport</a:t>
          </a:r>
          <a:endParaRPr lang="en-US" sz="1800" kern="1200" dirty="0"/>
        </a:p>
        <a:p>
          <a:pPr marL="171450" lvl="1" indent="-171450" algn="l" defTabSz="800100">
            <a:lnSpc>
              <a:spcPct val="90000"/>
            </a:lnSpc>
            <a:spcBef>
              <a:spcPct val="0"/>
            </a:spcBef>
            <a:spcAft>
              <a:spcPct val="15000"/>
            </a:spcAft>
            <a:buChar char="•"/>
          </a:pPr>
          <a:r>
            <a:rPr lang="en-IE" sz="1800" kern="1200"/>
            <a:t>Flood Resilience</a:t>
          </a:r>
          <a:endParaRPr lang="en-US" sz="1800" kern="1200"/>
        </a:p>
        <a:p>
          <a:pPr marL="171450" lvl="1" indent="-171450" algn="l" defTabSz="800100">
            <a:lnSpc>
              <a:spcPct val="90000"/>
            </a:lnSpc>
            <a:spcBef>
              <a:spcPct val="0"/>
            </a:spcBef>
            <a:spcAft>
              <a:spcPct val="15000"/>
            </a:spcAft>
            <a:buChar char="•"/>
          </a:pPr>
          <a:r>
            <a:rPr lang="en-IE" sz="1800" kern="1200"/>
            <a:t>Nature Based Solutions </a:t>
          </a:r>
          <a:endParaRPr lang="en-US" sz="1800" kern="1200"/>
        </a:p>
        <a:p>
          <a:pPr marL="171450" lvl="1" indent="-171450" algn="l" defTabSz="800100">
            <a:lnSpc>
              <a:spcPct val="90000"/>
            </a:lnSpc>
            <a:spcBef>
              <a:spcPct val="0"/>
            </a:spcBef>
            <a:spcAft>
              <a:spcPct val="15000"/>
            </a:spcAft>
            <a:buChar char="•"/>
          </a:pPr>
          <a:r>
            <a:rPr lang="en-IE" sz="1800" kern="1200" dirty="0">
              <a:solidFill>
                <a:srgbClr val="00B050"/>
              </a:solidFill>
            </a:rPr>
            <a:t>Circular Economy and Resource Management</a:t>
          </a:r>
          <a:endParaRPr lang="en-US" sz="1800" kern="1200" dirty="0">
            <a:solidFill>
              <a:srgbClr val="00B050"/>
            </a:solidFill>
          </a:endParaRPr>
        </a:p>
        <a:p>
          <a:pPr marL="171450" lvl="1" indent="-171450" algn="l" defTabSz="800100">
            <a:lnSpc>
              <a:spcPct val="90000"/>
            </a:lnSpc>
            <a:spcBef>
              <a:spcPct val="0"/>
            </a:spcBef>
            <a:spcAft>
              <a:spcPct val="15000"/>
            </a:spcAft>
            <a:buChar char="•"/>
          </a:pPr>
          <a:r>
            <a:rPr lang="en-IE" sz="1800" kern="1200" dirty="0">
              <a:solidFill>
                <a:srgbClr val="00B050"/>
              </a:solidFill>
            </a:rPr>
            <a:t>Community Engagement</a:t>
          </a:r>
          <a:endParaRPr lang="en-US" sz="1800" kern="1200" dirty="0">
            <a:solidFill>
              <a:srgbClr val="00B050"/>
            </a:solidFill>
          </a:endParaRPr>
        </a:p>
      </dsp:txBody>
      <dsp:txXfrm>
        <a:off x="0" y="3351296"/>
        <a:ext cx="6667638" cy="2268000"/>
      </dsp:txXfrm>
    </dsp:sp>
    <dsp:sp modelId="{FC247AEE-1E85-42D9-918C-620EA2491F80}">
      <dsp:nvSpPr>
        <dsp:cNvPr id="0" name=""/>
        <dsp:cNvSpPr/>
      </dsp:nvSpPr>
      <dsp:spPr>
        <a:xfrm>
          <a:off x="333381" y="3085615"/>
          <a:ext cx="4667346" cy="531360"/>
        </a:xfrm>
        <a:prstGeom prst="roundRect">
          <a:avLst/>
        </a:prstGeom>
        <a:solidFill>
          <a:schemeClr val="accent5"/>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76415" tIns="0" rIns="176415" bIns="0" numCol="1" spcCol="1270" anchor="ctr" anchorCtr="0">
          <a:noAutofit/>
        </a:bodyPr>
        <a:lstStyle/>
        <a:p>
          <a:pPr marL="0" lvl="0" indent="0" algn="l" defTabSz="800100">
            <a:lnSpc>
              <a:spcPct val="90000"/>
            </a:lnSpc>
            <a:spcBef>
              <a:spcPct val="0"/>
            </a:spcBef>
            <a:spcAft>
              <a:spcPct val="35000"/>
            </a:spcAft>
            <a:buNone/>
          </a:pPr>
          <a:r>
            <a:rPr lang="en-IE" sz="1800" kern="1200" dirty="0"/>
            <a:t>6 Action Areas in SDCC’s Draft CAP</a:t>
          </a:r>
          <a:endParaRPr lang="en-US" sz="1800" kern="1200" dirty="0"/>
        </a:p>
      </dsp:txBody>
      <dsp:txXfrm>
        <a:off x="359320" y="3111554"/>
        <a:ext cx="4615468" cy="479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8E6F09-6466-4F87-B266-3C9BBF4ED820}">
      <dsp:nvSpPr>
        <dsp:cNvPr id="0" name=""/>
        <dsp:cNvSpPr/>
      </dsp:nvSpPr>
      <dsp:spPr>
        <a:xfrm>
          <a:off x="0" y="333084"/>
          <a:ext cx="9536603" cy="35721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0146" tIns="374904" rIns="740146" bIns="128016" numCol="1" spcCol="1270" anchor="t" anchorCtr="0">
          <a:noAutofit/>
        </a:bodyPr>
        <a:lstStyle/>
        <a:p>
          <a:pPr marL="171450" lvl="1" indent="-171450" algn="l" defTabSz="800100">
            <a:lnSpc>
              <a:spcPct val="90000"/>
            </a:lnSpc>
            <a:spcBef>
              <a:spcPct val="0"/>
            </a:spcBef>
            <a:spcAft>
              <a:spcPct val="15000"/>
            </a:spcAft>
            <a:buChar char="•"/>
          </a:pPr>
          <a:r>
            <a:rPr lang="en-IE" sz="1800" kern="1200" dirty="0"/>
            <a:t>Workshop with Senior Management</a:t>
          </a:r>
          <a:endParaRPr lang="en-US" sz="1800" kern="1200" dirty="0"/>
        </a:p>
        <a:p>
          <a:pPr marL="171450" lvl="1" indent="-171450" algn="l" defTabSz="800100">
            <a:lnSpc>
              <a:spcPct val="90000"/>
            </a:lnSpc>
            <a:spcBef>
              <a:spcPct val="0"/>
            </a:spcBef>
            <a:spcAft>
              <a:spcPct val="15000"/>
            </a:spcAft>
            <a:buChar char="•"/>
          </a:pPr>
          <a:r>
            <a:rPr lang="en-IE" sz="1800" kern="1200" dirty="0"/>
            <a:t>Workshops with each Climate Action Sub Team (min 6 No.)</a:t>
          </a:r>
          <a:endParaRPr lang="en-US" sz="1800" kern="1200" dirty="0"/>
        </a:p>
        <a:p>
          <a:pPr marL="171450" lvl="1" indent="-171450" algn="l" defTabSz="800100">
            <a:lnSpc>
              <a:spcPct val="90000"/>
            </a:lnSpc>
            <a:spcBef>
              <a:spcPct val="0"/>
            </a:spcBef>
            <a:spcAft>
              <a:spcPct val="15000"/>
            </a:spcAft>
            <a:buChar char="•"/>
          </a:pPr>
          <a:r>
            <a:rPr lang="en-US" sz="1800" kern="1200" dirty="0"/>
            <a:t>Update for Climate Action Steering Group</a:t>
          </a:r>
        </a:p>
        <a:p>
          <a:pPr marL="171450" lvl="1" indent="-171450" algn="l" defTabSz="800100">
            <a:lnSpc>
              <a:spcPct val="90000"/>
            </a:lnSpc>
            <a:spcBef>
              <a:spcPct val="0"/>
            </a:spcBef>
            <a:spcAft>
              <a:spcPct val="15000"/>
            </a:spcAft>
            <a:buChar char="•"/>
          </a:pPr>
          <a:r>
            <a:rPr lang="en-US" sz="1800" kern="1200" dirty="0"/>
            <a:t>Engagement with wider council staff (Stands in Canteen for visioning exercise, Online survey.)</a:t>
          </a:r>
        </a:p>
        <a:p>
          <a:pPr marL="171450" lvl="1" indent="-171450" algn="l" defTabSz="800100">
            <a:lnSpc>
              <a:spcPct val="90000"/>
            </a:lnSpc>
            <a:spcBef>
              <a:spcPct val="0"/>
            </a:spcBef>
            <a:spcAft>
              <a:spcPct val="15000"/>
            </a:spcAft>
            <a:buChar char="•"/>
          </a:pPr>
          <a:r>
            <a:rPr lang="en-US" sz="1800" kern="1200" dirty="0"/>
            <a:t>Coordination with DLAs to review draft actions -Early Engagement Workshop with </a:t>
          </a:r>
          <a:r>
            <a:rPr lang="en-US" sz="1800" kern="1200" dirty="0" err="1"/>
            <a:t>Councillors</a:t>
          </a:r>
          <a:r>
            <a:rPr lang="en-US" sz="1800" kern="1200" dirty="0"/>
            <a:t> and SPCs (prior to Statutory Consultation) – </a:t>
          </a:r>
          <a:r>
            <a:rPr lang="en-US" sz="1800" kern="1200" dirty="0">
              <a:solidFill>
                <a:schemeClr val="tx1"/>
              </a:solidFill>
            </a:rPr>
            <a:t>Held on 7</a:t>
          </a:r>
          <a:r>
            <a:rPr lang="en-US" sz="1800" kern="1200" baseline="30000" dirty="0">
              <a:solidFill>
                <a:schemeClr val="tx1"/>
              </a:solidFill>
            </a:rPr>
            <a:t>th</a:t>
          </a:r>
          <a:r>
            <a:rPr lang="en-US" sz="1800" kern="1200" dirty="0">
              <a:solidFill>
                <a:schemeClr val="tx1"/>
              </a:solidFill>
            </a:rPr>
            <a:t> and 8</a:t>
          </a:r>
          <a:r>
            <a:rPr lang="en-US" sz="1800" kern="1200" baseline="30000" dirty="0">
              <a:solidFill>
                <a:schemeClr val="tx1"/>
              </a:solidFill>
            </a:rPr>
            <a:t>th</a:t>
          </a:r>
          <a:r>
            <a:rPr lang="en-US" sz="1800" kern="1200" dirty="0">
              <a:solidFill>
                <a:schemeClr val="tx1"/>
              </a:solidFill>
            </a:rPr>
            <a:t> of June 2023</a:t>
          </a:r>
          <a:endParaRPr lang="en-US" sz="1800" kern="1200" dirty="0">
            <a:solidFill>
              <a:schemeClr val="accent2">
                <a:lumMod val="75000"/>
              </a:schemeClr>
            </a:solidFill>
          </a:endParaRPr>
        </a:p>
        <a:p>
          <a:pPr marL="171450" lvl="1" indent="-171450" algn="l" defTabSz="800100">
            <a:lnSpc>
              <a:spcPct val="90000"/>
            </a:lnSpc>
            <a:spcBef>
              <a:spcPct val="0"/>
            </a:spcBef>
            <a:spcAft>
              <a:spcPct val="15000"/>
            </a:spcAft>
            <a:buChar char="•"/>
          </a:pPr>
          <a:r>
            <a:rPr lang="en-US" sz="1800" kern="1200" dirty="0"/>
            <a:t>Early Engagement Workshop with </a:t>
          </a:r>
          <a:r>
            <a:rPr lang="en-US" sz="1800" kern="1200" dirty="0" err="1"/>
            <a:t>Councillors</a:t>
          </a:r>
          <a:r>
            <a:rPr lang="en-US" sz="1800" kern="1200" dirty="0"/>
            <a:t> and SPCs (prior to Statutory Consultation) – </a:t>
          </a:r>
          <a:r>
            <a:rPr lang="en-US" sz="1800" kern="1200" dirty="0">
              <a:solidFill>
                <a:schemeClr val="tx1"/>
              </a:solidFill>
            </a:rPr>
            <a:t>Held on 7</a:t>
          </a:r>
          <a:r>
            <a:rPr lang="en-US" sz="1800" kern="1200" baseline="30000" dirty="0">
              <a:solidFill>
                <a:schemeClr val="tx1"/>
              </a:solidFill>
            </a:rPr>
            <a:t>th</a:t>
          </a:r>
          <a:r>
            <a:rPr lang="en-US" sz="1800" kern="1200" dirty="0">
              <a:solidFill>
                <a:schemeClr val="tx1"/>
              </a:solidFill>
            </a:rPr>
            <a:t> and 8</a:t>
          </a:r>
          <a:r>
            <a:rPr lang="en-US" sz="1800" kern="1200" baseline="30000" dirty="0">
              <a:solidFill>
                <a:schemeClr val="tx1"/>
              </a:solidFill>
            </a:rPr>
            <a:t>th</a:t>
          </a:r>
          <a:r>
            <a:rPr lang="en-US" sz="1800" kern="1200" dirty="0">
              <a:solidFill>
                <a:schemeClr val="tx1"/>
              </a:solidFill>
            </a:rPr>
            <a:t> of June 2023</a:t>
          </a:r>
          <a:endParaRPr lang="en-US" sz="1800" kern="1200" dirty="0">
            <a:solidFill>
              <a:schemeClr val="accent2">
                <a:lumMod val="75000"/>
              </a:schemeClr>
            </a:solidFill>
          </a:endParaRPr>
        </a:p>
        <a:p>
          <a:pPr marL="171450" lvl="1" indent="-171450" algn="l" defTabSz="800100">
            <a:lnSpc>
              <a:spcPct val="90000"/>
            </a:lnSpc>
            <a:spcBef>
              <a:spcPct val="0"/>
            </a:spcBef>
            <a:spcAft>
              <a:spcPct val="15000"/>
            </a:spcAft>
            <a:buChar char="•"/>
          </a:pPr>
          <a:r>
            <a:rPr lang="en-US" sz="1800" kern="1200" dirty="0"/>
            <a:t>Updates at SPCs/CPGs/Council Meetings - </a:t>
          </a:r>
          <a:r>
            <a:rPr lang="en-US" sz="1800" kern="1200" dirty="0">
              <a:solidFill>
                <a:schemeClr val="accent2">
                  <a:lumMod val="75000"/>
                </a:schemeClr>
              </a:solidFill>
            </a:rPr>
            <a:t>Ongoing</a:t>
          </a:r>
          <a:endParaRPr lang="en-US" sz="1800" kern="1200" dirty="0"/>
        </a:p>
      </dsp:txBody>
      <dsp:txXfrm>
        <a:off x="0" y="333084"/>
        <a:ext cx="9536603" cy="3572100"/>
      </dsp:txXfrm>
    </dsp:sp>
    <dsp:sp modelId="{3AABC5AA-7A5C-4945-A3F8-58B03A035C35}">
      <dsp:nvSpPr>
        <dsp:cNvPr id="0" name=""/>
        <dsp:cNvSpPr/>
      </dsp:nvSpPr>
      <dsp:spPr>
        <a:xfrm>
          <a:off x="476830" y="57835"/>
          <a:ext cx="6675622" cy="531360"/>
        </a:xfrm>
        <a:prstGeom prst="roundRect">
          <a:avLst/>
        </a:prstGeom>
        <a:solidFill>
          <a:schemeClr val="accent5"/>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252323" tIns="0" rIns="252323" bIns="0" numCol="1" spcCol="1270" anchor="ctr" anchorCtr="0">
          <a:noAutofit/>
        </a:bodyPr>
        <a:lstStyle/>
        <a:p>
          <a:pPr marL="0" lvl="0" indent="0" algn="l" defTabSz="800100">
            <a:lnSpc>
              <a:spcPct val="90000"/>
            </a:lnSpc>
            <a:spcBef>
              <a:spcPct val="0"/>
            </a:spcBef>
            <a:spcAft>
              <a:spcPct val="35000"/>
            </a:spcAft>
            <a:buNone/>
          </a:pPr>
          <a:r>
            <a:rPr lang="en-IE" sz="1800" kern="1200" dirty="0"/>
            <a:t>Internal Engagement</a:t>
          </a:r>
          <a:endParaRPr lang="en-US" sz="1800" kern="1200" dirty="0"/>
        </a:p>
      </dsp:txBody>
      <dsp:txXfrm>
        <a:off x="502769" y="83774"/>
        <a:ext cx="6623744" cy="479482"/>
      </dsp:txXfrm>
    </dsp:sp>
    <dsp:sp modelId="{01270CA7-5261-46D3-A549-F07B77D62DA9}">
      <dsp:nvSpPr>
        <dsp:cNvPr id="0" name=""/>
        <dsp:cNvSpPr/>
      </dsp:nvSpPr>
      <dsp:spPr>
        <a:xfrm>
          <a:off x="0" y="4316331"/>
          <a:ext cx="9536603" cy="1360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0146" tIns="374904" rIns="74014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CE Monthly Report (article notifying of launch published in April edition)</a:t>
          </a:r>
        </a:p>
        <a:p>
          <a:pPr marL="171450" lvl="1" indent="-171450" algn="l" defTabSz="800100">
            <a:lnSpc>
              <a:spcPct val="90000"/>
            </a:lnSpc>
            <a:spcBef>
              <a:spcPct val="0"/>
            </a:spcBef>
            <a:spcAft>
              <a:spcPct val="15000"/>
            </a:spcAft>
            <a:buChar char="•"/>
          </a:pPr>
          <a:r>
            <a:rPr lang="en-IE" sz="1800" kern="1200" dirty="0"/>
            <a:t>Climate Action questions in the Clondalkin LAP survey</a:t>
          </a:r>
          <a:endParaRPr lang="en-US" sz="1800" kern="1200" dirty="0"/>
        </a:p>
        <a:p>
          <a:pPr marL="171450" lvl="1" indent="-171450" algn="l" defTabSz="800100">
            <a:lnSpc>
              <a:spcPct val="90000"/>
            </a:lnSpc>
            <a:spcBef>
              <a:spcPct val="0"/>
            </a:spcBef>
            <a:spcAft>
              <a:spcPct val="15000"/>
            </a:spcAft>
            <a:buChar char="•"/>
          </a:pPr>
          <a:r>
            <a:rPr lang="en-IE" sz="1800" kern="1200" dirty="0"/>
            <a:t>Formal public consultation campaign – </a:t>
          </a:r>
          <a:r>
            <a:rPr lang="en-IE" sz="1800" kern="1200" dirty="0">
              <a:solidFill>
                <a:schemeClr val="accent2">
                  <a:lumMod val="75000"/>
                </a:schemeClr>
              </a:solidFill>
            </a:rPr>
            <a:t>20</a:t>
          </a:r>
          <a:r>
            <a:rPr lang="en-IE" sz="1800" kern="1200" baseline="30000" dirty="0">
              <a:solidFill>
                <a:schemeClr val="accent2">
                  <a:lumMod val="75000"/>
                </a:schemeClr>
              </a:solidFill>
            </a:rPr>
            <a:t>th</a:t>
          </a:r>
          <a:r>
            <a:rPr lang="en-IE" sz="1800" kern="1200" dirty="0">
              <a:solidFill>
                <a:schemeClr val="accent2">
                  <a:lumMod val="75000"/>
                </a:schemeClr>
              </a:solidFill>
            </a:rPr>
            <a:t> September to 3</a:t>
          </a:r>
          <a:r>
            <a:rPr lang="en-IE" sz="1800" kern="1200" baseline="30000" dirty="0">
              <a:solidFill>
                <a:schemeClr val="accent2">
                  <a:lumMod val="75000"/>
                </a:schemeClr>
              </a:solidFill>
            </a:rPr>
            <a:t>rd</a:t>
          </a:r>
          <a:r>
            <a:rPr lang="en-IE" sz="1800" kern="1200" dirty="0">
              <a:solidFill>
                <a:schemeClr val="accent2">
                  <a:lumMod val="75000"/>
                </a:schemeClr>
              </a:solidFill>
            </a:rPr>
            <a:t> November 2023</a:t>
          </a:r>
          <a:endParaRPr lang="en-US" sz="1800" kern="1200" dirty="0">
            <a:solidFill>
              <a:schemeClr val="accent2">
                <a:lumMod val="75000"/>
              </a:schemeClr>
            </a:solidFill>
          </a:endParaRPr>
        </a:p>
      </dsp:txBody>
      <dsp:txXfrm>
        <a:off x="0" y="4316331"/>
        <a:ext cx="9536603" cy="1360800"/>
      </dsp:txXfrm>
    </dsp:sp>
    <dsp:sp modelId="{FC247AEE-1E85-42D9-918C-620EA2491F80}">
      <dsp:nvSpPr>
        <dsp:cNvPr id="0" name=""/>
        <dsp:cNvSpPr/>
      </dsp:nvSpPr>
      <dsp:spPr>
        <a:xfrm>
          <a:off x="476830" y="3992816"/>
          <a:ext cx="6675622" cy="531360"/>
        </a:xfrm>
        <a:prstGeom prst="roundRect">
          <a:avLst/>
        </a:prstGeom>
        <a:solidFill>
          <a:schemeClr val="accent5"/>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252323" tIns="0" rIns="252323" bIns="0" numCol="1" spcCol="1270" anchor="ctr" anchorCtr="0">
          <a:noAutofit/>
        </a:bodyPr>
        <a:lstStyle/>
        <a:p>
          <a:pPr marL="0" lvl="0" indent="0" algn="l" defTabSz="800100">
            <a:lnSpc>
              <a:spcPct val="90000"/>
            </a:lnSpc>
            <a:spcBef>
              <a:spcPct val="0"/>
            </a:spcBef>
            <a:spcAft>
              <a:spcPct val="35000"/>
            </a:spcAft>
            <a:buNone/>
          </a:pPr>
          <a:r>
            <a:rPr lang="en-US" sz="1800" kern="1200" dirty="0"/>
            <a:t>External Engagement</a:t>
          </a:r>
        </a:p>
      </dsp:txBody>
      <dsp:txXfrm>
        <a:off x="502769" y="4018755"/>
        <a:ext cx="6623744"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BE2290-4A86-4196-9D01-0B4D907273E3}" type="datetimeFigureOut">
              <a:rPr lang="en-IE" smtClean="0"/>
              <a:t>20/10/2023</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8E0A3F-EB71-4CA5-8349-E5C8F80AE6F4}" type="slidenum">
              <a:rPr lang="en-IE" smtClean="0"/>
              <a:t>‹#›</a:t>
            </a:fld>
            <a:endParaRPr lang="en-IE"/>
          </a:p>
        </p:txBody>
      </p:sp>
    </p:spTree>
    <p:extLst>
      <p:ext uri="{BB962C8B-B14F-4D97-AF65-F5344CB8AC3E}">
        <p14:creationId xmlns:p14="http://schemas.microsoft.com/office/powerpoint/2010/main" val="684055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968E0A3F-EB71-4CA5-8349-E5C8F80AE6F4}" type="slidenum">
              <a:rPr lang="en-IE" smtClean="0"/>
              <a:t>2</a:t>
            </a:fld>
            <a:endParaRPr lang="en-IE"/>
          </a:p>
        </p:txBody>
      </p:sp>
    </p:spTree>
    <p:extLst>
      <p:ext uri="{BB962C8B-B14F-4D97-AF65-F5344CB8AC3E}">
        <p14:creationId xmlns:p14="http://schemas.microsoft.com/office/powerpoint/2010/main" val="2692280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Please share within your circles!</a:t>
            </a:r>
          </a:p>
        </p:txBody>
      </p:sp>
      <p:sp>
        <p:nvSpPr>
          <p:cNvPr id="4" name="Slide Number Placeholder 3"/>
          <p:cNvSpPr>
            <a:spLocks noGrp="1"/>
          </p:cNvSpPr>
          <p:nvPr>
            <p:ph type="sldNum" sz="quarter" idx="5"/>
          </p:nvPr>
        </p:nvSpPr>
        <p:spPr/>
        <p:txBody>
          <a:bodyPr/>
          <a:lstStyle/>
          <a:p>
            <a:fld id="{968E0A3F-EB71-4CA5-8349-E5C8F80AE6F4}" type="slidenum">
              <a:rPr lang="en-IE" smtClean="0"/>
              <a:t>13</a:t>
            </a:fld>
            <a:endParaRPr lang="en-IE"/>
          </a:p>
        </p:txBody>
      </p:sp>
    </p:spTree>
    <p:extLst>
      <p:ext uri="{BB962C8B-B14F-4D97-AF65-F5344CB8AC3E}">
        <p14:creationId xmlns:p14="http://schemas.microsoft.com/office/powerpoint/2010/main" val="2212754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We’ll keep you updated on timelines. </a:t>
            </a:r>
          </a:p>
        </p:txBody>
      </p:sp>
      <p:sp>
        <p:nvSpPr>
          <p:cNvPr id="4" name="Slide Number Placeholder 3"/>
          <p:cNvSpPr>
            <a:spLocks noGrp="1"/>
          </p:cNvSpPr>
          <p:nvPr>
            <p:ph type="sldNum" sz="quarter" idx="5"/>
          </p:nvPr>
        </p:nvSpPr>
        <p:spPr/>
        <p:txBody>
          <a:bodyPr/>
          <a:lstStyle/>
          <a:p>
            <a:fld id="{968E0A3F-EB71-4CA5-8349-E5C8F80AE6F4}" type="slidenum">
              <a:rPr lang="en-IE" smtClean="0"/>
              <a:t>14</a:t>
            </a:fld>
            <a:endParaRPr lang="en-IE"/>
          </a:p>
        </p:txBody>
      </p:sp>
    </p:spTree>
    <p:extLst>
      <p:ext uri="{BB962C8B-B14F-4D97-AF65-F5344CB8AC3E}">
        <p14:creationId xmlns:p14="http://schemas.microsoft.com/office/powerpoint/2010/main" val="4100595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71777D"/>
                </a:solidFill>
                <a:effectLst/>
                <a:latin typeface="Roboto" panose="02000000000000000000" pitchFamily="2" charset="0"/>
              </a:rPr>
              <a:t>Local Authority Services National</a:t>
            </a:r>
            <a:r>
              <a:rPr lang="en-GB" b="1" i="0" dirty="0">
                <a:solidFill>
                  <a:srgbClr val="767676"/>
                </a:solidFill>
                <a:effectLst/>
                <a:latin typeface="Roboto" panose="02000000000000000000" pitchFamily="2" charset="0"/>
              </a:rPr>
              <a:t> Training</a:t>
            </a:r>
            <a:r>
              <a:rPr lang="en-GB" b="0" i="0" dirty="0">
                <a:solidFill>
                  <a:srgbClr val="71777D"/>
                </a:solidFill>
                <a:effectLst/>
                <a:latin typeface="Roboto" panose="02000000000000000000" pitchFamily="2" charset="0"/>
              </a:rPr>
              <a:t> Group. </a:t>
            </a:r>
            <a:r>
              <a:rPr lang="en-IE" sz="1800" kern="0" dirty="0">
                <a:solidFill>
                  <a:srgbClr val="000000"/>
                </a:solidFill>
                <a:effectLst/>
                <a:latin typeface="Adobe Clean DC"/>
                <a:ea typeface="Calibri" panose="020F0502020204030204" pitchFamily="34" charset="0"/>
                <a:cs typeface="Adobe Clean DC"/>
              </a:rPr>
              <a:t>AILG is in the process of communicating the training for the LACAPs. </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4" name="Slide Number Placeholder 3"/>
          <p:cNvSpPr>
            <a:spLocks noGrp="1"/>
          </p:cNvSpPr>
          <p:nvPr>
            <p:ph type="sldNum" sz="quarter" idx="5"/>
          </p:nvPr>
        </p:nvSpPr>
        <p:spPr/>
        <p:txBody>
          <a:bodyPr/>
          <a:lstStyle/>
          <a:p>
            <a:fld id="{968E0A3F-EB71-4CA5-8349-E5C8F80AE6F4}" type="slidenum">
              <a:rPr lang="en-IE" smtClean="0"/>
              <a:t>16</a:t>
            </a:fld>
            <a:endParaRPr lang="en-IE"/>
          </a:p>
        </p:txBody>
      </p:sp>
    </p:spTree>
    <p:extLst>
      <p:ext uri="{BB962C8B-B14F-4D97-AF65-F5344CB8AC3E}">
        <p14:creationId xmlns:p14="http://schemas.microsoft.com/office/powerpoint/2010/main" val="3921984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Baseline Emissions Inventory is a breakdown of how such emissions are coming from each sector such as transport (South Dublin County’s highest sector) and then through the climate pathways and Gap to Target – identifying how we will reach the targets outlined in the next slide.</a:t>
            </a:r>
          </a:p>
        </p:txBody>
      </p:sp>
      <p:sp>
        <p:nvSpPr>
          <p:cNvPr id="4" name="Slide Number Placeholder 3"/>
          <p:cNvSpPr>
            <a:spLocks noGrp="1"/>
          </p:cNvSpPr>
          <p:nvPr>
            <p:ph type="sldNum" sz="quarter" idx="5"/>
          </p:nvPr>
        </p:nvSpPr>
        <p:spPr/>
        <p:txBody>
          <a:bodyPr/>
          <a:lstStyle/>
          <a:p>
            <a:fld id="{968E0A3F-EB71-4CA5-8349-E5C8F80AE6F4}" type="slidenum">
              <a:rPr lang="en-IE" smtClean="0"/>
              <a:t>3</a:t>
            </a:fld>
            <a:endParaRPr lang="en-IE"/>
          </a:p>
        </p:txBody>
      </p:sp>
    </p:spTree>
    <p:extLst>
      <p:ext uri="{BB962C8B-B14F-4D97-AF65-F5344CB8AC3E}">
        <p14:creationId xmlns:p14="http://schemas.microsoft.com/office/powerpoint/2010/main" val="3492460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Continue upgrading public street lighting with LED lamps for example; retrofits in civic hall, libraries, leisure centres, County housing stock with things like deep insulation, heat pumps, solar panels. All retrofits will ensure less GHG emissions and also warmer, more comfortable homes &amp; buildings.</a:t>
            </a:r>
          </a:p>
        </p:txBody>
      </p:sp>
      <p:sp>
        <p:nvSpPr>
          <p:cNvPr id="4" name="Slide Number Placeholder 3"/>
          <p:cNvSpPr>
            <a:spLocks noGrp="1"/>
          </p:cNvSpPr>
          <p:nvPr>
            <p:ph type="sldNum" sz="quarter" idx="5"/>
          </p:nvPr>
        </p:nvSpPr>
        <p:spPr/>
        <p:txBody>
          <a:bodyPr/>
          <a:lstStyle/>
          <a:p>
            <a:fld id="{968E0A3F-EB71-4CA5-8349-E5C8F80AE6F4}" type="slidenum">
              <a:rPr lang="en-IE" smtClean="0"/>
              <a:t>5</a:t>
            </a:fld>
            <a:endParaRPr lang="en-IE"/>
          </a:p>
        </p:txBody>
      </p:sp>
    </p:spTree>
    <p:extLst>
      <p:ext uri="{BB962C8B-B14F-4D97-AF65-F5344CB8AC3E}">
        <p14:creationId xmlns:p14="http://schemas.microsoft.com/office/powerpoint/2010/main" val="1444845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SRTS for safer school areas, with cleaner air quality; active travel – for safe and healthy travel for all ages, with more cycle lanes, EV charging</a:t>
            </a:r>
          </a:p>
        </p:txBody>
      </p:sp>
      <p:sp>
        <p:nvSpPr>
          <p:cNvPr id="4" name="Slide Number Placeholder 3"/>
          <p:cNvSpPr>
            <a:spLocks noGrp="1"/>
          </p:cNvSpPr>
          <p:nvPr>
            <p:ph type="sldNum" sz="quarter" idx="5"/>
          </p:nvPr>
        </p:nvSpPr>
        <p:spPr/>
        <p:txBody>
          <a:bodyPr/>
          <a:lstStyle/>
          <a:p>
            <a:fld id="{968E0A3F-EB71-4CA5-8349-E5C8F80AE6F4}" type="slidenum">
              <a:rPr lang="en-IE" smtClean="0"/>
              <a:t>6</a:t>
            </a:fld>
            <a:endParaRPr lang="en-IE"/>
          </a:p>
        </p:txBody>
      </p:sp>
    </p:spTree>
    <p:extLst>
      <p:ext uri="{BB962C8B-B14F-4D97-AF65-F5344CB8AC3E}">
        <p14:creationId xmlns:p14="http://schemas.microsoft.com/office/powerpoint/2010/main" val="1621024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Flood alleviation schemes on rivers including Rivers </a:t>
            </a:r>
            <a:r>
              <a:rPr lang="en-IE" dirty="0" err="1"/>
              <a:t>Poddle</a:t>
            </a:r>
            <a:r>
              <a:rPr lang="en-IE" dirty="0"/>
              <a:t>, </a:t>
            </a:r>
            <a:r>
              <a:rPr lang="en-IE" dirty="0" err="1"/>
              <a:t>Camac</a:t>
            </a:r>
            <a:r>
              <a:rPr lang="en-IE" dirty="0"/>
              <a:t> &amp; Whitechurch stream, using green infrastructure solutions where possible to alleviate against any future flooding events. Green infrastructure is usually a more cost effective approach with other benefits for biodiversity and water quality etc.</a:t>
            </a:r>
          </a:p>
        </p:txBody>
      </p:sp>
      <p:sp>
        <p:nvSpPr>
          <p:cNvPr id="4" name="Slide Number Placeholder 3"/>
          <p:cNvSpPr>
            <a:spLocks noGrp="1"/>
          </p:cNvSpPr>
          <p:nvPr>
            <p:ph type="sldNum" sz="quarter" idx="5"/>
          </p:nvPr>
        </p:nvSpPr>
        <p:spPr/>
        <p:txBody>
          <a:bodyPr/>
          <a:lstStyle/>
          <a:p>
            <a:fld id="{968E0A3F-EB71-4CA5-8349-E5C8F80AE6F4}" type="slidenum">
              <a:rPr lang="en-IE" smtClean="0"/>
              <a:t>7</a:t>
            </a:fld>
            <a:endParaRPr lang="en-IE"/>
          </a:p>
        </p:txBody>
      </p:sp>
    </p:spTree>
    <p:extLst>
      <p:ext uri="{BB962C8B-B14F-4D97-AF65-F5344CB8AC3E}">
        <p14:creationId xmlns:p14="http://schemas.microsoft.com/office/powerpoint/2010/main" val="3318569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Increase native tree planting, increase &amp; maintain native hedgerows, plant more mini-woodlands, enhance &amp; expand wetlands &amp; ponds - Co-benefits of climate action with NBS is in things like improving water quality &amp; air quality, providing shade and cooler regions, which will be more important with the increasing heat island effect, experienced in built up areas caused by increasing temperatures.</a:t>
            </a:r>
          </a:p>
        </p:txBody>
      </p:sp>
      <p:sp>
        <p:nvSpPr>
          <p:cNvPr id="4" name="Slide Number Placeholder 3"/>
          <p:cNvSpPr>
            <a:spLocks noGrp="1"/>
          </p:cNvSpPr>
          <p:nvPr>
            <p:ph type="sldNum" sz="quarter" idx="5"/>
          </p:nvPr>
        </p:nvSpPr>
        <p:spPr/>
        <p:txBody>
          <a:bodyPr/>
          <a:lstStyle/>
          <a:p>
            <a:fld id="{968E0A3F-EB71-4CA5-8349-E5C8F80AE6F4}" type="slidenum">
              <a:rPr lang="en-IE" smtClean="0"/>
              <a:t>8</a:t>
            </a:fld>
            <a:endParaRPr lang="en-IE"/>
          </a:p>
        </p:txBody>
      </p:sp>
    </p:spTree>
    <p:extLst>
      <p:ext uri="{BB962C8B-B14F-4D97-AF65-F5344CB8AC3E}">
        <p14:creationId xmlns:p14="http://schemas.microsoft.com/office/powerpoint/2010/main" val="3158120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Monitor &amp; improve all internal waste &amp; water mgmt. systems; the circular economy will make systems more efficient, while creating more local jobs and reducing potential pollution streams.</a:t>
            </a:r>
          </a:p>
        </p:txBody>
      </p:sp>
      <p:sp>
        <p:nvSpPr>
          <p:cNvPr id="4" name="Slide Number Placeholder 3"/>
          <p:cNvSpPr>
            <a:spLocks noGrp="1"/>
          </p:cNvSpPr>
          <p:nvPr>
            <p:ph type="sldNum" sz="quarter" idx="5"/>
          </p:nvPr>
        </p:nvSpPr>
        <p:spPr/>
        <p:txBody>
          <a:bodyPr/>
          <a:lstStyle/>
          <a:p>
            <a:fld id="{968E0A3F-EB71-4CA5-8349-E5C8F80AE6F4}" type="slidenum">
              <a:rPr lang="en-IE" smtClean="0"/>
              <a:t>9</a:t>
            </a:fld>
            <a:endParaRPr lang="en-IE"/>
          </a:p>
        </p:txBody>
      </p:sp>
    </p:spTree>
    <p:extLst>
      <p:ext uri="{BB962C8B-B14F-4D97-AF65-F5344CB8AC3E}">
        <p14:creationId xmlns:p14="http://schemas.microsoft.com/office/powerpoint/2010/main" val="1232164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Climate Training &amp; awareness internally; Green-schools, Eco Week, Dublin CAW; Home energy savings kits in libraries &amp; develop a youth friendly version of NRG kits; social media, work with SEC’s, TT’s, local clubs to implement GAA Green Clubs, CCAF</a:t>
            </a:r>
          </a:p>
        </p:txBody>
      </p:sp>
      <p:sp>
        <p:nvSpPr>
          <p:cNvPr id="4" name="Slide Number Placeholder 3"/>
          <p:cNvSpPr>
            <a:spLocks noGrp="1"/>
          </p:cNvSpPr>
          <p:nvPr>
            <p:ph type="sldNum" sz="quarter" idx="5"/>
          </p:nvPr>
        </p:nvSpPr>
        <p:spPr/>
        <p:txBody>
          <a:bodyPr/>
          <a:lstStyle/>
          <a:p>
            <a:fld id="{968E0A3F-EB71-4CA5-8349-E5C8F80AE6F4}" type="slidenum">
              <a:rPr lang="en-IE" smtClean="0"/>
              <a:t>10</a:t>
            </a:fld>
            <a:endParaRPr lang="en-IE"/>
          </a:p>
        </p:txBody>
      </p:sp>
    </p:spTree>
    <p:extLst>
      <p:ext uri="{BB962C8B-B14F-4D97-AF65-F5344CB8AC3E}">
        <p14:creationId xmlns:p14="http://schemas.microsoft.com/office/powerpoint/2010/main" val="2527398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We want to hear from the public and would urge all councillors to share within their networks details on making submissions.</a:t>
            </a:r>
          </a:p>
        </p:txBody>
      </p:sp>
      <p:sp>
        <p:nvSpPr>
          <p:cNvPr id="4" name="Slide Number Placeholder 3"/>
          <p:cNvSpPr>
            <a:spLocks noGrp="1"/>
          </p:cNvSpPr>
          <p:nvPr>
            <p:ph type="sldNum" sz="quarter" idx="5"/>
          </p:nvPr>
        </p:nvSpPr>
        <p:spPr/>
        <p:txBody>
          <a:bodyPr/>
          <a:lstStyle/>
          <a:p>
            <a:fld id="{968E0A3F-EB71-4CA5-8349-E5C8F80AE6F4}" type="slidenum">
              <a:rPr lang="en-IE" smtClean="0"/>
              <a:t>12</a:t>
            </a:fld>
            <a:endParaRPr lang="en-IE"/>
          </a:p>
        </p:txBody>
      </p:sp>
    </p:spTree>
    <p:extLst>
      <p:ext uri="{BB962C8B-B14F-4D97-AF65-F5344CB8AC3E}">
        <p14:creationId xmlns:p14="http://schemas.microsoft.com/office/powerpoint/2010/main" val="3080675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94A84-206F-D428-7EF0-9EF509BFBC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D14F6E85-51D7-3719-66B7-CE978E775E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FCD80874-5A09-9035-EFAF-D316E91A64B5}"/>
              </a:ext>
            </a:extLst>
          </p:cNvPr>
          <p:cNvSpPr>
            <a:spLocks noGrp="1"/>
          </p:cNvSpPr>
          <p:nvPr>
            <p:ph type="dt" sz="half" idx="10"/>
          </p:nvPr>
        </p:nvSpPr>
        <p:spPr/>
        <p:txBody>
          <a:bodyPr/>
          <a:lstStyle/>
          <a:p>
            <a:fld id="{A95BD108-5B95-4D46-9B52-1439883E5293}" type="datetimeFigureOut">
              <a:rPr lang="en-IE" smtClean="0"/>
              <a:t>20/10/2023</a:t>
            </a:fld>
            <a:endParaRPr lang="en-IE"/>
          </a:p>
        </p:txBody>
      </p:sp>
      <p:sp>
        <p:nvSpPr>
          <p:cNvPr id="5" name="Footer Placeholder 4">
            <a:extLst>
              <a:ext uri="{FF2B5EF4-FFF2-40B4-BE49-F238E27FC236}">
                <a16:creationId xmlns:a16="http://schemas.microsoft.com/office/drawing/2014/main" id="{0FEA98AA-0B6F-48CF-2A01-0C1A9E0044B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A0CA2D33-6069-28D5-127D-8B0A4A6D2261}"/>
              </a:ext>
            </a:extLst>
          </p:cNvPr>
          <p:cNvSpPr>
            <a:spLocks noGrp="1"/>
          </p:cNvSpPr>
          <p:nvPr>
            <p:ph type="sldNum" sz="quarter" idx="12"/>
          </p:nvPr>
        </p:nvSpPr>
        <p:spPr/>
        <p:txBody>
          <a:bodyPr/>
          <a:lstStyle/>
          <a:p>
            <a:fld id="{4CB04CC6-2C58-4FC8-8C55-4CF362BA7719}" type="slidenum">
              <a:rPr lang="en-IE" smtClean="0"/>
              <a:t>‹#›</a:t>
            </a:fld>
            <a:endParaRPr lang="en-IE"/>
          </a:p>
        </p:txBody>
      </p:sp>
    </p:spTree>
    <p:extLst>
      <p:ext uri="{BB962C8B-B14F-4D97-AF65-F5344CB8AC3E}">
        <p14:creationId xmlns:p14="http://schemas.microsoft.com/office/powerpoint/2010/main" val="412998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42B39-A49F-7D5C-92E1-82A5A2CB5769}"/>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71178256-2372-564D-4108-9EB514D5B5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114A9C7-203C-D33A-A36A-DE622D101133}"/>
              </a:ext>
            </a:extLst>
          </p:cNvPr>
          <p:cNvSpPr>
            <a:spLocks noGrp="1"/>
          </p:cNvSpPr>
          <p:nvPr>
            <p:ph type="dt" sz="half" idx="10"/>
          </p:nvPr>
        </p:nvSpPr>
        <p:spPr/>
        <p:txBody>
          <a:bodyPr/>
          <a:lstStyle/>
          <a:p>
            <a:fld id="{A95BD108-5B95-4D46-9B52-1439883E5293}" type="datetimeFigureOut">
              <a:rPr lang="en-IE" smtClean="0"/>
              <a:t>20/10/2023</a:t>
            </a:fld>
            <a:endParaRPr lang="en-IE"/>
          </a:p>
        </p:txBody>
      </p:sp>
      <p:sp>
        <p:nvSpPr>
          <p:cNvPr id="5" name="Footer Placeholder 4">
            <a:extLst>
              <a:ext uri="{FF2B5EF4-FFF2-40B4-BE49-F238E27FC236}">
                <a16:creationId xmlns:a16="http://schemas.microsoft.com/office/drawing/2014/main" id="{17A03669-83D5-195C-6F7E-C0245F4E125A}"/>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EFC4FDF1-1E63-E0C0-2280-97A8BEE1274C}"/>
              </a:ext>
            </a:extLst>
          </p:cNvPr>
          <p:cNvSpPr>
            <a:spLocks noGrp="1"/>
          </p:cNvSpPr>
          <p:nvPr>
            <p:ph type="sldNum" sz="quarter" idx="12"/>
          </p:nvPr>
        </p:nvSpPr>
        <p:spPr/>
        <p:txBody>
          <a:bodyPr/>
          <a:lstStyle/>
          <a:p>
            <a:fld id="{4CB04CC6-2C58-4FC8-8C55-4CF362BA7719}" type="slidenum">
              <a:rPr lang="en-IE" smtClean="0"/>
              <a:t>‹#›</a:t>
            </a:fld>
            <a:endParaRPr lang="en-IE"/>
          </a:p>
        </p:txBody>
      </p:sp>
    </p:spTree>
    <p:extLst>
      <p:ext uri="{BB962C8B-B14F-4D97-AF65-F5344CB8AC3E}">
        <p14:creationId xmlns:p14="http://schemas.microsoft.com/office/powerpoint/2010/main" val="3305762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210D56-EC21-9B5C-3F8C-50F2976E1C2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2B1333C6-EA1C-0182-EEED-CBC526E579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C3748A42-D229-83EA-66A6-1FF089374A53}"/>
              </a:ext>
            </a:extLst>
          </p:cNvPr>
          <p:cNvSpPr>
            <a:spLocks noGrp="1"/>
          </p:cNvSpPr>
          <p:nvPr>
            <p:ph type="dt" sz="half" idx="10"/>
          </p:nvPr>
        </p:nvSpPr>
        <p:spPr/>
        <p:txBody>
          <a:bodyPr/>
          <a:lstStyle/>
          <a:p>
            <a:fld id="{A95BD108-5B95-4D46-9B52-1439883E5293}" type="datetimeFigureOut">
              <a:rPr lang="en-IE" smtClean="0"/>
              <a:t>20/10/2023</a:t>
            </a:fld>
            <a:endParaRPr lang="en-IE"/>
          </a:p>
        </p:txBody>
      </p:sp>
      <p:sp>
        <p:nvSpPr>
          <p:cNvPr id="5" name="Footer Placeholder 4">
            <a:extLst>
              <a:ext uri="{FF2B5EF4-FFF2-40B4-BE49-F238E27FC236}">
                <a16:creationId xmlns:a16="http://schemas.microsoft.com/office/drawing/2014/main" id="{D1587DB0-D9FA-08FE-63A3-0441F13B257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43FC547C-D661-223C-A24F-823ADA52F473}"/>
              </a:ext>
            </a:extLst>
          </p:cNvPr>
          <p:cNvSpPr>
            <a:spLocks noGrp="1"/>
          </p:cNvSpPr>
          <p:nvPr>
            <p:ph type="sldNum" sz="quarter" idx="12"/>
          </p:nvPr>
        </p:nvSpPr>
        <p:spPr/>
        <p:txBody>
          <a:bodyPr/>
          <a:lstStyle/>
          <a:p>
            <a:fld id="{4CB04CC6-2C58-4FC8-8C55-4CF362BA7719}" type="slidenum">
              <a:rPr lang="en-IE" smtClean="0"/>
              <a:t>‹#›</a:t>
            </a:fld>
            <a:endParaRPr lang="en-IE"/>
          </a:p>
        </p:txBody>
      </p:sp>
    </p:spTree>
    <p:extLst>
      <p:ext uri="{BB962C8B-B14F-4D97-AF65-F5344CB8AC3E}">
        <p14:creationId xmlns:p14="http://schemas.microsoft.com/office/powerpoint/2010/main" val="2703582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040E4-F2DF-FC5A-4470-B1143260A183}"/>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0E80AC95-D7F7-D19C-15B6-CBCD83E744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E9000B8F-B8E8-905B-7147-32680D4C4259}"/>
              </a:ext>
            </a:extLst>
          </p:cNvPr>
          <p:cNvSpPr>
            <a:spLocks noGrp="1"/>
          </p:cNvSpPr>
          <p:nvPr>
            <p:ph type="dt" sz="half" idx="10"/>
          </p:nvPr>
        </p:nvSpPr>
        <p:spPr/>
        <p:txBody>
          <a:bodyPr/>
          <a:lstStyle/>
          <a:p>
            <a:fld id="{A95BD108-5B95-4D46-9B52-1439883E5293}" type="datetimeFigureOut">
              <a:rPr lang="en-IE" smtClean="0"/>
              <a:t>20/10/2023</a:t>
            </a:fld>
            <a:endParaRPr lang="en-IE"/>
          </a:p>
        </p:txBody>
      </p:sp>
      <p:sp>
        <p:nvSpPr>
          <p:cNvPr id="5" name="Footer Placeholder 4">
            <a:extLst>
              <a:ext uri="{FF2B5EF4-FFF2-40B4-BE49-F238E27FC236}">
                <a16:creationId xmlns:a16="http://schemas.microsoft.com/office/drawing/2014/main" id="{487D8310-2C97-6CF2-CF02-786ADF684A7A}"/>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E293DE34-73D3-EEAA-68BF-09342BD22743}"/>
              </a:ext>
            </a:extLst>
          </p:cNvPr>
          <p:cNvSpPr>
            <a:spLocks noGrp="1"/>
          </p:cNvSpPr>
          <p:nvPr>
            <p:ph type="sldNum" sz="quarter" idx="12"/>
          </p:nvPr>
        </p:nvSpPr>
        <p:spPr/>
        <p:txBody>
          <a:bodyPr/>
          <a:lstStyle/>
          <a:p>
            <a:fld id="{4CB04CC6-2C58-4FC8-8C55-4CF362BA7719}" type="slidenum">
              <a:rPr lang="en-IE" smtClean="0"/>
              <a:t>‹#›</a:t>
            </a:fld>
            <a:endParaRPr lang="en-IE"/>
          </a:p>
        </p:txBody>
      </p:sp>
    </p:spTree>
    <p:extLst>
      <p:ext uri="{BB962C8B-B14F-4D97-AF65-F5344CB8AC3E}">
        <p14:creationId xmlns:p14="http://schemas.microsoft.com/office/powerpoint/2010/main" val="468852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CDAB5-FD9B-EFDA-54C8-189EBB4028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81D26F19-4F75-6133-A558-7AE05855EF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18A4BC-8A23-14C2-453B-146E4CFBA4C6}"/>
              </a:ext>
            </a:extLst>
          </p:cNvPr>
          <p:cNvSpPr>
            <a:spLocks noGrp="1"/>
          </p:cNvSpPr>
          <p:nvPr>
            <p:ph type="dt" sz="half" idx="10"/>
          </p:nvPr>
        </p:nvSpPr>
        <p:spPr/>
        <p:txBody>
          <a:bodyPr/>
          <a:lstStyle/>
          <a:p>
            <a:fld id="{A95BD108-5B95-4D46-9B52-1439883E5293}" type="datetimeFigureOut">
              <a:rPr lang="en-IE" smtClean="0"/>
              <a:t>20/10/2023</a:t>
            </a:fld>
            <a:endParaRPr lang="en-IE"/>
          </a:p>
        </p:txBody>
      </p:sp>
      <p:sp>
        <p:nvSpPr>
          <p:cNvPr id="5" name="Footer Placeholder 4">
            <a:extLst>
              <a:ext uri="{FF2B5EF4-FFF2-40B4-BE49-F238E27FC236}">
                <a16:creationId xmlns:a16="http://schemas.microsoft.com/office/drawing/2014/main" id="{D9CF6678-541A-0912-5007-FA0D6A7B71F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E3484EAB-619B-A9E0-134F-710073FC381D}"/>
              </a:ext>
            </a:extLst>
          </p:cNvPr>
          <p:cNvSpPr>
            <a:spLocks noGrp="1"/>
          </p:cNvSpPr>
          <p:nvPr>
            <p:ph type="sldNum" sz="quarter" idx="12"/>
          </p:nvPr>
        </p:nvSpPr>
        <p:spPr/>
        <p:txBody>
          <a:bodyPr/>
          <a:lstStyle/>
          <a:p>
            <a:fld id="{4CB04CC6-2C58-4FC8-8C55-4CF362BA7719}" type="slidenum">
              <a:rPr lang="en-IE" smtClean="0"/>
              <a:t>‹#›</a:t>
            </a:fld>
            <a:endParaRPr lang="en-IE"/>
          </a:p>
        </p:txBody>
      </p:sp>
    </p:spTree>
    <p:extLst>
      <p:ext uri="{BB962C8B-B14F-4D97-AF65-F5344CB8AC3E}">
        <p14:creationId xmlns:p14="http://schemas.microsoft.com/office/powerpoint/2010/main" val="1108915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E7B1A-7CC6-23EC-88DA-D5B9D651D187}"/>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C9035B07-29F3-A05E-DE9C-E2E240D389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ECD7E67F-1600-7921-78DD-88370FF6FE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162E2E9E-4E4A-41DB-9430-79CED1F1BC92}"/>
              </a:ext>
            </a:extLst>
          </p:cNvPr>
          <p:cNvSpPr>
            <a:spLocks noGrp="1"/>
          </p:cNvSpPr>
          <p:nvPr>
            <p:ph type="dt" sz="half" idx="10"/>
          </p:nvPr>
        </p:nvSpPr>
        <p:spPr/>
        <p:txBody>
          <a:bodyPr/>
          <a:lstStyle/>
          <a:p>
            <a:fld id="{A95BD108-5B95-4D46-9B52-1439883E5293}" type="datetimeFigureOut">
              <a:rPr lang="en-IE" smtClean="0"/>
              <a:t>20/10/2023</a:t>
            </a:fld>
            <a:endParaRPr lang="en-IE"/>
          </a:p>
        </p:txBody>
      </p:sp>
      <p:sp>
        <p:nvSpPr>
          <p:cNvPr id="6" name="Footer Placeholder 5">
            <a:extLst>
              <a:ext uri="{FF2B5EF4-FFF2-40B4-BE49-F238E27FC236}">
                <a16:creationId xmlns:a16="http://schemas.microsoft.com/office/drawing/2014/main" id="{B2D7F34E-A86B-907A-25B6-A6CF3ACC8810}"/>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CAEF263B-AB98-3B8B-CB60-33F83FE3CFBE}"/>
              </a:ext>
            </a:extLst>
          </p:cNvPr>
          <p:cNvSpPr>
            <a:spLocks noGrp="1"/>
          </p:cNvSpPr>
          <p:nvPr>
            <p:ph type="sldNum" sz="quarter" idx="12"/>
          </p:nvPr>
        </p:nvSpPr>
        <p:spPr/>
        <p:txBody>
          <a:bodyPr/>
          <a:lstStyle/>
          <a:p>
            <a:fld id="{4CB04CC6-2C58-4FC8-8C55-4CF362BA7719}" type="slidenum">
              <a:rPr lang="en-IE" smtClean="0"/>
              <a:t>‹#›</a:t>
            </a:fld>
            <a:endParaRPr lang="en-IE"/>
          </a:p>
        </p:txBody>
      </p:sp>
    </p:spTree>
    <p:extLst>
      <p:ext uri="{BB962C8B-B14F-4D97-AF65-F5344CB8AC3E}">
        <p14:creationId xmlns:p14="http://schemas.microsoft.com/office/powerpoint/2010/main" val="442705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C1CF4-B235-43AB-280D-2AA24DEF8DAF}"/>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CAE1F5C6-576D-7D25-E324-56B2CA86F2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19DBE7-E03D-66F3-05D9-2D3C5F0A0F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8B35435F-0482-DCA2-0678-B292F31EB2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0DEFDE-3E79-8F88-E439-4C3B63C38B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68E81377-3A3C-A415-ADB2-B4844D5D8415}"/>
              </a:ext>
            </a:extLst>
          </p:cNvPr>
          <p:cNvSpPr>
            <a:spLocks noGrp="1"/>
          </p:cNvSpPr>
          <p:nvPr>
            <p:ph type="dt" sz="half" idx="10"/>
          </p:nvPr>
        </p:nvSpPr>
        <p:spPr/>
        <p:txBody>
          <a:bodyPr/>
          <a:lstStyle/>
          <a:p>
            <a:fld id="{A95BD108-5B95-4D46-9B52-1439883E5293}" type="datetimeFigureOut">
              <a:rPr lang="en-IE" smtClean="0"/>
              <a:t>20/10/2023</a:t>
            </a:fld>
            <a:endParaRPr lang="en-IE"/>
          </a:p>
        </p:txBody>
      </p:sp>
      <p:sp>
        <p:nvSpPr>
          <p:cNvPr id="8" name="Footer Placeholder 7">
            <a:extLst>
              <a:ext uri="{FF2B5EF4-FFF2-40B4-BE49-F238E27FC236}">
                <a16:creationId xmlns:a16="http://schemas.microsoft.com/office/drawing/2014/main" id="{73844224-72D8-71AF-9396-8AC6C514BE11}"/>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0B5FD695-516E-52E1-3897-22827B85D8F8}"/>
              </a:ext>
            </a:extLst>
          </p:cNvPr>
          <p:cNvSpPr>
            <a:spLocks noGrp="1"/>
          </p:cNvSpPr>
          <p:nvPr>
            <p:ph type="sldNum" sz="quarter" idx="12"/>
          </p:nvPr>
        </p:nvSpPr>
        <p:spPr/>
        <p:txBody>
          <a:bodyPr/>
          <a:lstStyle/>
          <a:p>
            <a:fld id="{4CB04CC6-2C58-4FC8-8C55-4CF362BA7719}" type="slidenum">
              <a:rPr lang="en-IE" smtClean="0"/>
              <a:t>‹#›</a:t>
            </a:fld>
            <a:endParaRPr lang="en-IE"/>
          </a:p>
        </p:txBody>
      </p:sp>
    </p:spTree>
    <p:extLst>
      <p:ext uri="{BB962C8B-B14F-4D97-AF65-F5344CB8AC3E}">
        <p14:creationId xmlns:p14="http://schemas.microsoft.com/office/powerpoint/2010/main" val="827111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7AEB4-072D-30F4-718C-2E9CC85CB650}"/>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148D6E55-A170-D060-919B-348976A61CE3}"/>
              </a:ext>
            </a:extLst>
          </p:cNvPr>
          <p:cNvSpPr>
            <a:spLocks noGrp="1"/>
          </p:cNvSpPr>
          <p:nvPr>
            <p:ph type="dt" sz="half" idx="10"/>
          </p:nvPr>
        </p:nvSpPr>
        <p:spPr/>
        <p:txBody>
          <a:bodyPr/>
          <a:lstStyle/>
          <a:p>
            <a:fld id="{A95BD108-5B95-4D46-9B52-1439883E5293}" type="datetimeFigureOut">
              <a:rPr lang="en-IE" smtClean="0"/>
              <a:t>20/10/2023</a:t>
            </a:fld>
            <a:endParaRPr lang="en-IE"/>
          </a:p>
        </p:txBody>
      </p:sp>
      <p:sp>
        <p:nvSpPr>
          <p:cNvPr id="4" name="Footer Placeholder 3">
            <a:extLst>
              <a:ext uri="{FF2B5EF4-FFF2-40B4-BE49-F238E27FC236}">
                <a16:creationId xmlns:a16="http://schemas.microsoft.com/office/drawing/2014/main" id="{4626E3BD-08FC-FB4F-0DEB-23A4C677E4A4}"/>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2A9F83CE-C971-23E3-F9C9-2469E514FF6E}"/>
              </a:ext>
            </a:extLst>
          </p:cNvPr>
          <p:cNvSpPr>
            <a:spLocks noGrp="1"/>
          </p:cNvSpPr>
          <p:nvPr>
            <p:ph type="sldNum" sz="quarter" idx="12"/>
          </p:nvPr>
        </p:nvSpPr>
        <p:spPr/>
        <p:txBody>
          <a:bodyPr/>
          <a:lstStyle/>
          <a:p>
            <a:fld id="{4CB04CC6-2C58-4FC8-8C55-4CF362BA7719}" type="slidenum">
              <a:rPr lang="en-IE" smtClean="0"/>
              <a:t>‹#›</a:t>
            </a:fld>
            <a:endParaRPr lang="en-IE"/>
          </a:p>
        </p:txBody>
      </p:sp>
    </p:spTree>
    <p:extLst>
      <p:ext uri="{BB962C8B-B14F-4D97-AF65-F5344CB8AC3E}">
        <p14:creationId xmlns:p14="http://schemas.microsoft.com/office/powerpoint/2010/main" val="1029811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381436-E7D9-6FEF-83E3-407E92C8068C}"/>
              </a:ext>
            </a:extLst>
          </p:cNvPr>
          <p:cNvSpPr>
            <a:spLocks noGrp="1"/>
          </p:cNvSpPr>
          <p:nvPr>
            <p:ph type="dt" sz="half" idx="10"/>
          </p:nvPr>
        </p:nvSpPr>
        <p:spPr/>
        <p:txBody>
          <a:bodyPr/>
          <a:lstStyle/>
          <a:p>
            <a:fld id="{A95BD108-5B95-4D46-9B52-1439883E5293}" type="datetimeFigureOut">
              <a:rPr lang="en-IE" smtClean="0"/>
              <a:t>20/10/2023</a:t>
            </a:fld>
            <a:endParaRPr lang="en-IE"/>
          </a:p>
        </p:txBody>
      </p:sp>
      <p:sp>
        <p:nvSpPr>
          <p:cNvPr id="3" name="Footer Placeholder 2">
            <a:extLst>
              <a:ext uri="{FF2B5EF4-FFF2-40B4-BE49-F238E27FC236}">
                <a16:creationId xmlns:a16="http://schemas.microsoft.com/office/drawing/2014/main" id="{1F3E0A80-14B9-2DC0-A6F4-22370FF8794C}"/>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1AEF2C3D-E030-1B94-CE32-67CF16FC8761}"/>
              </a:ext>
            </a:extLst>
          </p:cNvPr>
          <p:cNvSpPr>
            <a:spLocks noGrp="1"/>
          </p:cNvSpPr>
          <p:nvPr>
            <p:ph type="sldNum" sz="quarter" idx="12"/>
          </p:nvPr>
        </p:nvSpPr>
        <p:spPr/>
        <p:txBody>
          <a:bodyPr/>
          <a:lstStyle/>
          <a:p>
            <a:fld id="{4CB04CC6-2C58-4FC8-8C55-4CF362BA7719}" type="slidenum">
              <a:rPr lang="en-IE" smtClean="0"/>
              <a:t>‹#›</a:t>
            </a:fld>
            <a:endParaRPr lang="en-IE"/>
          </a:p>
        </p:txBody>
      </p:sp>
    </p:spTree>
    <p:extLst>
      <p:ext uri="{BB962C8B-B14F-4D97-AF65-F5344CB8AC3E}">
        <p14:creationId xmlns:p14="http://schemas.microsoft.com/office/powerpoint/2010/main" val="3092752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31628-B842-29D3-F0F5-5D0AA27A32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B9A02B10-6A84-F794-D51E-6B6907D758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C642CC32-9FB2-8472-89E4-7F542AEBE8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0AED3C-2107-268B-AB0A-45756A999E61}"/>
              </a:ext>
            </a:extLst>
          </p:cNvPr>
          <p:cNvSpPr>
            <a:spLocks noGrp="1"/>
          </p:cNvSpPr>
          <p:nvPr>
            <p:ph type="dt" sz="half" idx="10"/>
          </p:nvPr>
        </p:nvSpPr>
        <p:spPr/>
        <p:txBody>
          <a:bodyPr/>
          <a:lstStyle/>
          <a:p>
            <a:fld id="{A95BD108-5B95-4D46-9B52-1439883E5293}" type="datetimeFigureOut">
              <a:rPr lang="en-IE" smtClean="0"/>
              <a:t>20/10/2023</a:t>
            </a:fld>
            <a:endParaRPr lang="en-IE"/>
          </a:p>
        </p:txBody>
      </p:sp>
      <p:sp>
        <p:nvSpPr>
          <p:cNvPr id="6" name="Footer Placeholder 5">
            <a:extLst>
              <a:ext uri="{FF2B5EF4-FFF2-40B4-BE49-F238E27FC236}">
                <a16:creationId xmlns:a16="http://schemas.microsoft.com/office/drawing/2014/main" id="{ECCE024B-0FFD-0FF5-08D3-82655FE060DB}"/>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5E5CEA96-C95B-F486-5E2F-1DF075529B85}"/>
              </a:ext>
            </a:extLst>
          </p:cNvPr>
          <p:cNvSpPr>
            <a:spLocks noGrp="1"/>
          </p:cNvSpPr>
          <p:nvPr>
            <p:ph type="sldNum" sz="quarter" idx="12"/>
          </p:nvPr>
        </p:nvSpPr>
        <p:spPr/>
        <p:txBody>
          <a:bodyPr/>
          <a:lstStyle/>
          <a:p>
            <a:fld id="{4CB04CC6-2C58-4FC8-8C55-4CF362BA7719}" type="slidenum">
              <a:rPr lang="en-IE" smtClean="0"/>
              <a:t>‹#›</a:t>
            </a:fld>
            <a:endParaRPr lang="en-IE"/>
          </a:p>
        </p:txBody>
      </p:sp>
    </p:spTree>
    <p:extLst>
      <p:ext uri="{BB962C8B-B14F-4D97-AF65-F5344CB8AC3E}">
        <p14:creationId xmlns:p14="http://schemas.microsoft.com/office/powerpoint/2010/main" val="223632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FD7FF-AE13-23A5-95A0-6C89F084BD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EF1BA53F-6615-7AB4-C3EC-BD211A0D3C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7DD83821-0713-7DA3-FEB3-29EEC26EE9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BEF950-9CB2-3113-7467-7FBDFD595B27}"/>
              </a:ext>
            </a:extLst>
          </p:cNvPr>
          <p:cNvSpPr>
            <a:spLocks noGrp="1"/>
          </p:cNvSpPr>
          <p:nvPr>
            <p:ph type="dt" sz="half" idx="10"/>
          </p:nvPr>
        </p:nvSpPr>
        <p:spPr/>
        <p:txBody>
          <a:bodyPr/>
          <a:lstStyle/>
          <a:p>
            <a:fld id="{A95BD108-5B95-4D46-9B52-1439883E5293}" type="datetimeFigureOut">
              <a:rPr lang="en-IE" smtClean="0"/>
              <a:t>20/10/2023</a:t>
            </a:fld>
            <a:endParaRPr lang="en-IE"/>
          </a:p>
        </p:txBody>
      </p:sp>
      <p:sp>
        <p:nvSpPr>
          <p:cNvPr id="6" name="Footer Placeholder 5">
            <a:extLst>
              <a:ext uri="{FF2B5EF4-FFF2-40B4-BE49-F238E27FC236}">
                <a16:creationId xmlns:a16="http://schemas.microsoft.com/office/drawing/2014/main" id="{BE281278-0CD8-337B-29F3-D9028BBB7E71}"/>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58C27881-9193-8F09-C8BF-6C12B1B9070C}"/>
              </a:ext>
            </a:extLst>
          </p:cNvPr>
          <p:cNvSpPr>
            <a:spLocks noGrp="1"/>
          </p:cNvSpPr>
          <p:nvPr>
            <p:ph type="sldNum" sz="quarter" idx="12"/>
          </p:nvPr>
        </p:nvSpPr>
        <p:spPr/>
        <p:txBody>
          <a:bodyPr/>
          <a:lstStyle/>
          <a:p>
            <a:fld id="{4CB04CC6-2C58-4FC8-8C55-4CF362BA7719}" type="slidenum">
              <a:rPr lang="en-IE" smtClean="0"/>
              <a:t>‹#›</a:t>
            </a:fld>
            <a:endParaRPr lang="en-IE"/>
          </a:p>
        </p:txBody>
      </p:sp>
    </p:spTree>
    <p:extLst>
      <p:ext uri="{BB962C8B-B14F-4D97-AF65-F5344CB8AC3E}">
        <p14:creationId xmlns:p14="http://schemas.microsoft.com/office/powerpoint/2010/main" val="4217649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04C653-D7E4-A36E-1920-255DB0F8ED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F9007710-BA0C-9653-EBF0-485C061FFB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C5A674B-0F91-95DA-44B2-0FE5FD8653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5BD108-5B95-4D46-9B52-1439883E5293}" type="datetimeFigureOut">
              <a:rPr lang="en-IE" smtClean="0"/>
              <a:t>20/10/2023</a:t>
            </a:fld>
            <a:endParaRPr lang="en-IE"/>
          </a:p>
        </p:txBody>
      </p:sp>
      <p:sp>
        <p:nvSpPr>
          <p:cNvPr id="5" name="Footer Placeholder 4">
            <a:extLst>
              <a:ext uri="{FF2B5EF4-FFF2-40B4-BE49-F238E27FC236}">
                <a16:creationId xmlns:a16="http://schemas.microsoft.com/office/drawing/2014/main" id="{E86F3D6B-184D-9FE4-B62E-C13EE5E220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6C3BD2A3-31DA-F042-4910-0F929E13C4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B04CC6-2C58-4FC8-8C55-4CF362BA7719}" type="slidenum">
              <a:rPr lang="en-IE" smtClean="0"/>
              <a:t>‹#›</a:t>
            </a:fld>
            <a:endParaRPr lang="en-IE"/>
          </a:p>
        </p:txBody>
      </p:sp>
    </p:spTree>
    <p:extLst>
      <p:ext uri="{BB962C8B-B14F-4D97-AF65-F5344CB8AC3E}">
        <p14:creationId xmlns:p14="http://schemas.microsoft.com/office/powerpoint/2010/main" val="691104221"/>
      </p:ext>
    </p:extLst>
  </p:cSld>
  <p:clrMap bg1="lt1" tx1="dk1" bg2="lt2" tx2="dk2" accent1="accent1" accent2="accent2" accent3="accent3" accent4="accent4" accent5="accent5" accent6="accent6" hlink="hlink" folHlink="folHlink"/>
  <p:sldLayoutIdLst>
    <p:sldLayoutId id="2147484057" r:id="rId1"/>
    <p:sldLayoutId id="2147483661"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2.sv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consult.sdublincoco.i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78AB7B1-A313-315B-F220-FEEC6BA7BAB5}"/>
              </a:ext>
            </a:extLst>
          </p:cNvPr>
          <p:cNvPicPr>
            <a:picLocks noChangeAspect="1"/>
          </p:cNvPicPr>
          <p:nvPr/>
        </p:nvPicPr>
        <p:blipFill>
          <a:blip r:embed="rId2"/>
          <a:stretch>
            <a:fillRect/>
          </a:stretch>
        </p:blipFill>
        <p:spPr>
          <a:xfrm>
            <a:off x="0" y="265816"/>
            <a:ext cx="4475881" cy="6456180"/>
          </a:xfrm>
          <a:prstGeom prst="rect">
            <a:avLst/>
          </a:prstGeom>
        </p:spPr>
      </p:pic>
      <p:sp>
        <p:nvSpPr>
          <p:cNvPr id="3" name="Content Placeholder 2">
            <a:extLst>
              <a:ext uri="{FF2B5EF4-FFF2-40B4-BE49-F238E27FC236}">
                <a16:creationId xmlns:a16="http://schemas.microsoft.com/office/drawing/2014/main" id="{0A768BA4-88A9-4551-B3F0-02F6212A4D3F}"/>
              </a:ext>
            </a:extLst>
          </p:cNvPr>
          <p:cNvSpPr>
            <a:spLocks noGrp="1"/>
          </p:cNvSpPr>
          <p:nvPr>
            <p:ph idx="1"/>
          </p:nvPr>
        </p:nvSpPr>
        <p:spPr>
          <a:xfrm>
            <a:off x="821151" y="65630"/>
            <a:ext cx="6589465" cy="3071273"/>
          </a:xfrm>
        </p:spPr>
        <p:txBody>
          <a:bodyPr>
            <a:normAutofit/>
          </a:bodyPr>
          <a:lstStyle/>
          <a:p>
            <a:pPr marL="0" indent="0" algn="ctr">
              <a:buNone/>
            </a:pPr>
            <a:endParaRPr lang="en-GB" sz="4000" dirty="0"/>
          </a:p>
          <a:p>
            <a:pPr marL="0" indent="0" algn="ctr">
              <a:buNone/>
            </a:pPr>
            <a:endParaRPr lang="en-GB" sz="4000" dirty="0"/>
          </a:p>
        </p:txBody>
      </p:sp>
      <p:sp>
        <p:nvSpPr>
          <p:cNvPr id="2" name="Title 1">
            <a:extLst>
              <a:ext uri="{FF2B5EF4-FFF2-40B4-BE49-F238E27FC236}">
                <a16:creationId xmlns:a16="http://schemas.microsoft.com/office/drawing/2014/main" id="{D6A3BA36-A61E-E702-BB12-0FAD07B61F7C}"/>
              </a:ext>
            </a:extLst>
          </p:cNvPr>
          <p:cNvSpPr>
            <a:spLocks noGrp="1"/>
          </p:cNvSpPr>
          <p:nvPr>
            <p:ph type="title"/>
          </p:nvPr>
        </p:nvSpPr>
        <p:spPr>
          <a:xfrm>
            <a:off x="4691284" y="1580688"/>
            <a:ext cx="7155582" cy="3271321"/>
          </a:xfrm>
        </p:spPr>
        <p:txBody>
          <a:bodyPr vert="horz" lIns="91440" tIns="45720" rIns="91440" bIns="45720" rtlCol="0" anchor="b">
            <a:normAutofit/>
          </a:bodyPr>
          <a:lstStyle/>
          <a:p>
            <a:r>
              <a:rPr lang="en-US" b="1" dirty="0">
                <a:solidFill>
                  <a:schemeClr val="tx1">
                    <a:lumMod val="85000"/>
                    <a:lumOff val="15000"/>
                  </a:schemeClr>
                </a:solidFill>
              </a:rPr>
              <a:t>South Dublin County Council </a:t>
            </a:r>
            <a:br>
              <a:rPr lang="en-US" sz="8000" dirty="0">
                <a:solidFill>
                  <a:schemeClr val="tx1">
                    <a:lumMod val="85000"/>
                    <a:lumOff val="15000"/>
                  </a:schemeClr>
                </a:solidFill>
              </a:rPr>
            </a:br>
            <a:r>
              <a:rPr lang="en-US" sz="6500" dirty="0">
                <a:solidFill>
                  <a:schemeClr val="accent2">
                    <a:lumMod val="75000"/>
                  </a:schemeClr>
                </a:solidFill>
              </a:rPr>
              <a:t>Draft Climate Action Plan 2024-2029</a:t>
            </a:r>
          </a:p>
        </p:txBody>
      </p:sp>
      <p:cxnSp>
        <p:nvCxnSpPr>
          <p:cNvPr id="10" name="Straight Connector 9">
            <a:extLst>
              <a:ext uri="{FF2B5EF4-FFF2-40B4-BE49-F238E27FC236}">
                <a16:creationId xmlns:a16="http://schemas.microsoft.com/office/drawing/2014/main" id="{F554C159-D0E2-31D2-FA92-C0E0DA7C9E29}"/>
              </a:ext>
            </a:extLst>
          </p:cNvPr>
          <p:cNvCxnSpPr>
            <a:cxnSpLocks/>
          </p:cNvCxnSpPr>
          <p:nvPr/>
        </p:nvCxnSpPr>
        <p:spPr>
          <a:xfrm>
            <a:off x="4691284" y="5196766"/>
            <a:ext cx="6724777"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E068091-C0D2-DB56-ECE4-D3ADBB44BB4B}"/>
              </a:ext>
            </a:extLst>
          </p:cNvPr>
          <p:cNvSpPr txBox="1"/>
          <p:nvPr/>
        </p:nvSpPr>
        <p:spPr>
          <a:xfrm>
            <a:off x="8053673" y="5468170"/>
            <a:ext cx="3930484" cy="584775"/>
          </a:xfrm>
          <a:prstGeom prst="rect">
            <a:avLst/>
          </a:prstGeom>
          <a:noFill/>
        </p:spPr>
        <p:txBody>
          <a:bodyPr wrap="square" rtlCol="0">
            <a:spAutoFit/>
          </a:bodyPr>
          <a:lstStyle/>
          <a:p>
            <a:r>
              <a:rPr lang="en-GB" sz="3200" dirty="0"/>
              <a:t>October 2023</a:t>
            </a:r>
            <a:endParaRPr lang="en-IE" sz="3200" dirty="0"/>
          </a:p>
        </p:txBody>
      </p:sp>
      <p:cxnSp>
        <p:nvCxnSpPr>
          <p:cNvPr id="13" name="Straight Connector 12">
            <a:extLst>
              <a:ext uri="{FF2B5EF4-FFF2-40B4-BE49-F238E27FC236}">
                <a16:creationId xmlns:a16="http://schemas.microsoft.com/office/drawing/2014/main" id="{37E6F566-D9EB-712B-9534-F51757BB6DA4}"/>
              </a:ext>
            </a:extLst>
          </p:cNvPr>
          <p:cNvCxnSpPr>
            <a:cxnSpLocks/>
          </p:cNvCxnSpPr>
          <p:nvPr/>
        </p:nvCxnSpPr>
        <p:spPr>
          <a:xfrm>
            <a:off x="4691284" y="1857709"/>
            <a:ext cx="6724777"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1402317"/>
      </p:ext>
    </p:extLst>
  </p:cSld>
  <p:clrMapOvr>
    <a:masterClrMapping/>
  </p:clrMapOvr>
  <mc:AlternateContent xmlns:mc="http://schemas.openxmlformats.org/markup-compatibility/2006" xmlns:p14="http://schemas.microsoft.com/office/powerpoint/2010/main">
    <mc:Choice Requires="p14">
      <p:transition spd="slow" p14:dur="2000" advTm="2215"/>
    </mc:Choice>
    <mc:Fallback xmlns="">
      <p:transition spd="slow" advTm="22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768BA4-88A9-4551-B3F0-02F6212A4D3F}"/>
              </a:ext>
            </a:extLst>
          </p:cNvPr>
          <p:cNvSpPr>
            <a:spLocks noGrp="1"/>
          </p:cNvSpPr>
          <p:nvPr>
            <p:ph idx="1"/>
          </p:nvPr>
        </p:nvSpPr>
        <p:spPr>
          <a:xfrm>
            <a:off x="987406" y="670628"/>
            <a:ext cx="6589465" cy="3071273"/>
          </a:xfrm>
        </p:spPr>
        <p:txBody>
          <a:bodyPr>
            <a:normAutofit/>
          </a:bodyPr>
          <a:lstStyle/>
          <a:p>
            <a:pPr marL="0" indent="0" algn="ctr">
              <a:buNone/>
            </a:pPr>
            <a:endParaRPr lang="en-GB" sz="4000" dirty="0"/>
          </a:p>
          <a:p>
            <a:pPr marL="0" indent="0" algn="ctr">
              <a:buNone/>
            </a:pPr>
            <a:endParaRPr lang="en-GB" sz="4000" dirty="0"/>
          </a:p>
        </p:txBody>
      </p:sp>
      <p:pic>
        <p:nvPicPr>
          <p:cNvPr id="2" name="Picture 2" descr="Site Logo">
            <a:extLst>
              <a:ext uri="{FF2B5EF4-FFF2-40B4-BE49-F238E27FC236}">
                <a16:creationId xmlns:a16="http://schemas.microsoft.com/office/drawing/2014/main" id="{4C019E3E-C0A1-0618-C6A1-019232C4E2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7812" y="265816"/>
            <a:ext cx="2133600" cy="8096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8A3875B-95D8-F98A-0A0F-56AB3E3497D4}"/>
              </a:ext>
            </a:extLst>
          </p:cNvPr>
          <p:cNvSpPr txBox="1"/>
          <p:nvPr/>
        </p:nvSpPr>
        <p:spPr>
          <a:xfrm>
            <a:off x="201574" y="195552"/>
            <a:ext cx="9254397" cy="584775"/>
          </a:xfrm>
          <a:prstGeom prst="rect">
            <a:avLst/>
          </a:prstGeom>
          <a:noFill/>
        </p:spPr>
        <p:txBody>
          <a:bodyPr wrap="square">
            <a:spAutoFit/>
          </a:bodyPr>
          <a:lstStyle/>
          <a:p>
            <a:pPr lvl="0"/>
            <a:r>
              <a:rPr lang="en-IE" sz="3200" b="1" dirty="0"/>
              <a:t>Community Engagement 2024-2029 – Action Areas</a:t>
            </a:r>
            <a:endParaRPr lang="en-US" sz="3200" b="1" dirty="0"/>
          </a:p>
        </p:txBody>
      </p:sp>
      <p:pic>
        <p:nvPicPr>
          <p:cNvPr id="7" name="Picture 6">
            <a:extLst>
              <a:ext uri="{FF2B5EF4-FFF2-40B4-BE49-F238E27FC236}">
                <a16:creationId xmlns:a16="http://schemas.microsoft.com/office/drawing/2014/main" id="{93A56D93-3E6E-C403-BAE4-7C8059BF4ADB}"/>
              </a:ext>
            </a:extLst>
          </p:cNvPr>
          <p:cNvPicPr>
            <a:picLocks noChangeAspect="1"/>
          </p:cNvPicPr>
          <p:nvPr/>
        </p:nvPicPr>
        <p:blipFill>
          <a:blip r:embed="rId4"/>
          <a:stretch>
            <a:fillRect/>
          </a:stretch>
        </p:blipFill>
        <p:spPr>
          <a:xfrm>
            <a:off x="1767016" y="902859"/>
            <a:ext cx="6882132" cy="5759589"/>
          </a:xfrm>
          <a:prstGeom prst="rect">
            <a:avLst/>
          </a:prstGeom>
        </p:spPr>
      </p:pic>
    </p:spTree>
    <p:extLst>
      <p:ext uri="{BB962C8B-B14F-4D97-AF65-F5344CB8AC3E}">
        <p14:creationId xmlns:p14="http://schemas.microsoft.com/office/powerpoint/2010/main" val="2764697205"/>
      </p:ext>
    </p:extLst>
  </p:cSld>
  <p:clrMapOvr>
    <a:masterClrMapping/>
  </p:clrMapOvr>
  <mc:AlternateContent xmlns:mc="http://schemas.openxmlformats.org/markup-compatibility/2006" xmlns:p14="http://schemas.microsoft.com/office/powerpoint/2010/main">
    <mc:Choice Requires="p14">
      <p:transition spd="slow" p14:dur="2000" advTm="2215"/>
    </mc:Choice>
    <mc:Fallback xmlns="">
      <p:transition spd="slow" advTm="2215"/>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768BA4-88A9-4551-B3F0-02F6212A4D3F}"/>
              </a:ext>
            </a:extLst>
          </p:cNvPr>
          <p:cNvSpPr>
            <a:spLocks noGrp="1"/>
          </p:cNvSpPr>
          <p:nvPr>
            <p:ph idx="1"/>
          </p:nvPr>
        </p:nvSpPr>
        <p:spPr>
          <a:xfrm>
            <a:off x="821151" y="65630"/>
            <a:ext cx="6589465" cy="3071273"/>
          </a:xfrm>
        </p:spPr>
        <p:txBody>
          <a:bodyPr>
            <a:normAutofit/>
          </a:bodyPr>
          <a:lstStyle/>
          <a:p>
            <a:pPr marL="0" indent="0" algn="ctr">
              <a:buNone/>
            </a:pPr>
            <a:endParaRPr lang="en-GB" sz="4000" dirty="0"/>
          </a:p>
          <a:p>
            <a:pPr marL="0" indent="0" algn="ctr">
              <a:buNone/>
            </a:pPr>
            <a:endParaRPr lang="en-GB" sz="4000" dirty="0"/>
          </a:p>
        </p:txBody>
      </p:sp>
      <p:sp>
        <p:nvSpPr>
          <p:cNvPr id="9" name="TextBox 8">
            <a:extLst>
              <a:ext uri="{FF2B5EF4-FFF2-40B4-BE49-F238E27FC236}">
                <a16:creationId xmlns:a16="http://schemas.microsoft.com/office/drawing/2014/main" id="{DF4717C8-44C5-D02E-8FF8-84E8D15647F2}"/>
              </a:ext>
            </a:extLst>
          </p:cNvPr>
          <p:cNvSpPr txBox="1"/>
          <p:nvPr/>
        </p:nvSpPr>
        <p:spPr>
          <a:xfrm>
            <a:off x="201575" y="195552"/>
            <a:ext cx="10839464" cy="707886"/>
          </a:xfrm>
          <a:prstGeom prst="rect">
            <a:avLst/>
          </a:prstGeom>
          <a:noFill/>
        </p:spPr>
        <p:txBody>
          <a:bodyPr wrap="square">
            <a:spAutoFit/>
          </a:bodyPr>
          <a:lstStyle/>
          <a:p>
            <a:pPr marL="0" indent="0">
              <a:buNone/>
            </a:pPr>
            <a:r>
              <a:rPr lang="en-GB" sz="4000" b="1" dirty="0"/>
              <a:t>CAP 2024–2029: Engagement Strategy</a:t>
            </a:r>
            <a:endParaRPr lang="en-IE" sz="4000" b="1" dirty="0"/>
          </a:p>
        </p:txBody>
      </p:sp>
      <p:pic>
        <p:nvPicPr>
          <p:cNvPr id="10" name="Picture 2" descr="Site Logo">
            <a:extLst>
              <a:ext uri="{FF2B5EF4-FFF2-40B4-BE49-F238E27FC236}">
                <a16:creationId xmlns:a16="http://schemas.microsoft.com/office/drawing/2014/main" id="{68E2C5AC-6FDE-8B4E-4072-06D830F7A6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7812" y="265816"/>
            <a:ext cx="2133600" cy="8096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extBox 6">
            <a:extLst>
              <a:ext uri="{FF2B5EF4-FFF2-40B4-BE49-F238E27FC236}">
                <a16:creationId xmlns:a16="http://schemas.microsoft.com/office/drawing/2014/main" id="{958DD8CF-5E9E-32E9-EC0A-4ADE7D35E16D}"/>
              </a:ext>
            </a:extLst>
          </p:cNvPr>
          <p:cNvGraphicFramePr/>
          <p:nvPr>
            <p:extLst>
              <p:ext uri="{D42A27DB-BD31-4B8C-83A1-F6EECF244321}">
                <p14:modId xmlns:p14="http://schemas.microsoft.com/office/powerpoint/2010/main" val="385423399"/>
              </p:ext>
            </p:extLst>
          </p:nvPr>
        </p:nvGraphicFramePr>
        <p:xfrm>
          <a:off x="814760" y="903438"/>
          <a:ext cx="9536603" cy="56771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Graphic 6" descr="Checkmark with solid fill">
            <a:extLst>
              <a:ext uri="{FF2B5EF4-FFF2-40B4-BE49-F238E27FC236}">
                <a16:creationId xmlns:a16="http://schemas.microsoft.com/office/drawing/2014/main" id="{26C37113-3746-C15A-71B3-8D223633899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573904" y="1547204"/>
            <a:ext cx="435460" cy="472966"/>
          </a:xfrm>
          <a:prstGeom prst="rect">
            <a:avLst/>
          </a:prstGeom>
        </p:spPr>
      </p:pic>
      <p:pic>
        <p:nvPicPr>
          <p:cNvPr id="8" name="Graphic 7" descr="Checkmark with solid fill">
            <a:extLst>
              <a:ext uri="{FF2B5EF4-FFF2-40B4-BE49-F238E27FC236}">
                <a16:creationId xmlns:a16="http://schemas.microsoft.com/office/drawing/2014/main" id="{EC7E33F5-35E2-9C69-489B-CB1D299DDD8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19994" y="1744344"/>
            <a:ext cx="435460" cy="587285"/>
          </a:xfrm>
          <a:prstGeom prst="rect">
            <a:avLst/>
          </a:prstGeom>
        </p:spPr>
      </p:pic>
      <p:pic>
        <p:nvPicPr>
          <p:cNvPr id="11" name="Graphic 10" descr="Checkmark with solid fill">
            <a:extLst>
              <a:ext uri="{FF2B5EF4-FFF2-40B4-BE49-F238E27FC236}">
                <a16:creationId xmlns:a16="http://schemas.microsoft.com/office/drawing/2014/main" id="{FE55C0D8-F07B-2B64-2C69-7AA020893AD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91634" y="2070507"/>
            <a:ext cx="435460" cy="587285"/>
          </a:xfrm>
          <a:prstGeom prst="rect">
            <a:avLst/>
          </a:prstGeom>
        </p:spPr>
      </p:pic>
      <p:pic>
        <p:nvPicPr>
          <p:cNvPr id="12" name="Graphic 11" descr="Checkmark with solid fill">
            <a:extLst>
              <a:ext uri="{FF2B5EF4-FFF2-40B4-BE49-F238E27FC236}">
                <a16:creationId xmlns:a16="http://schemas.microsoft.com/office/drawing/2014/main" id="{90E7A434-5DE5-75AA-4FCE-86601C60EB6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430281" y="2427886"/>
            <a:ext cx="435460" cy="587285"/>
          </a:xfrm>
          <a:prstGeom prst="rect">
            <a:avLst/>
          </a:prstGeom>
        </p:spPr>
      </p:pic>
      <p:pic>
        <p:nvPicPr>
          <p:cNvPr id="13" name="Graphic 12" descr="Checkmark with solid fill">
            <a:extLst>
              <a:ext uri="{FF2B5EF4-FFF2-40B4-BE49-F238E27FC236}">
                <a16:creationId xmlns:a16="http://schemas.microsoft.com/office/drawing/2014/main" id="{D6423F8D-1295-9B0F-2EB6-63BAA08863C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840896" y="5367276"/>
            <a:ext cx="435460" cy="587285"/>
          </a:xfrm>
          <a:prstGeom prst="rect">
            <a:avLst/>
          </a:prstGeom>
        </p:spPr>
      </p:pic>
      <p:pic>
        <p:nvPicPr>
          <p:cNvPr id="14" name="Graphic 13" descr="Checkmark with solid fill">
            <a:extLst>
              <a:ext uri="{FF2B5EF4-FFF2-40B4-BE49-F238E27FC236}">
                <a16:creationId xmlns:a16="http://schemas.microsoft.com/office/drawing/2014/main" id="{2E52E25E-85D8-B3FB-5B48-C7EA3D2AF74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192886" y="5660919"/>
            <a:ext cx="435460" cy="587285"/>
          </a:xfrm>
          <a:prstGeom prst="rect">
            <a:avLst/>
          </a:prstGeom>
        </p:spPr>
      </p:pic>
      <p:pic>
        <p:nvPicPr>
          <p:cNvPr id="4" name="Graphic 3" descr="Checkmark with solid fill">
            <a:extLst>
              <a:ext uri="{FF2B5EF4-FFF2-40B4-BE49-F238E27FC236}">
                <a16:creationId xmlns:a16="http://schemas.microsoft.com/office/drawing/2014/main" id="{88F0B8AE-B063-BAB2-B052-E8611CC229E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289741" y="3803149"/>
            <a:ext cx="435460" cy="587285"/>
          </a:xfrm>
          <a:prstGeom prst="rect">
            <a:avLst/>
          </a:prstGeom>
        </p:spPr>
      </p:pic>
      <p:pic>
        <p:nvPicPr>
          <p:cNvPr id="5" name="Graphic 4" descr="Checkmark with solid fill">
            <a:extLst>
              <a:ext uri="{FF2B5EF4-FFF2-40B4-BE49-F238E27FC236}">
                <a16:creationId xmlns:a16="http://schemas.microsoft.com/office/drawing/2014/main" id="{15D4A190-81BA-18D8-9AFD-05F7CF6DFB1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102822" y="3310664"/>
            <a:ext cx="435460" cy="587285"/>
          </a:xfrm>
          <a:prstGeom prst="rect">
            <a:avLst/>
          </a:prstGeom>
        </p:spPr>
      </p:pic>
    </p:spTree>
    <p:extLst>
      <p:ext uri="{BB962C8B-B14F-4D97-AF65-F5344CB8AC3E}">
        <p14:creationId xmlns:p14="http://schemas.microsoft.com/office/powerpoint/2010/main" val="1913142333"/>
      </p:ext>
    </p:extLst>
  </p:cSld>
  <p:clrMapOvr>
    <a:masterClrMapping/>
  </p:clrMapOvr>
  <mc:AlternateContent xmlns:mc="http://schemas.openxmlformats.org/markup-compatibility/2006" xmlns:p14="http://schemas.microsoft.com/office/powerpoint/2010/main">
    <mc:Choice Requires="p14">
      <p:transition spd="slow" p14:dur="2000" advTm="2215"/>
    </mc:Choice>
    <mc:Fallback xmlns="">
      <p:transition spd="slow" advTm="2215"/>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768BA4-88A9-4551-B3F0-02F6212A4D3F}"/>
              </a:ext>
            </a:extLst>
          </p:cNvPr>
          <p:cNvSpPr>
            <a:spLocks noGrp="1"/>
          </p:cNvSpPr>
          <p:nvPr>
            <p:ph idx="1"/>
          </p:nvPr>
        </p:nvSpPr>
        <p:spPr>
          <a:xfrm>
            <a:off x="821151" y="65630"/>
            <a:ext cx="6589465" cy="3071273"/>
          </a:xfrm>
        </p:spPr>
        <p:txBody>
          <a:bodyPr>
            <a:normAutofit/>
          </a:bodyPr>
          <a:lstStyle/>
          <a:p>
            <a:pPr marL="0" indent="0" algn="ctr">
              <a:buNone/>
            </a:pPr>
            <a:endParaRPr lang="en-GB" sz="4000" dirty="0"/>
          </a:p>
          <a:p>
            <a:pPr marL="0" indent="0" algn="ctr">
              <a:buNone/>
            </a:pPr>
            <a:endParaRPr lang="en-GB" sz="4000" dirty="0"/>
          </a:p>
        </p:txBody>
      </p:sp>
      <p:sp>
        <p:nvSpPr>
          <p:cNvPr id="9" name="TextBox 8">
            <a:extLst>
              <a:ext uri="{FF2B5EF4-FFF2-40B4-BE49-F238E27FC236}">
                <a16:creationId xmlns:a16="http://schemas.microsoft.com/office/drawing/2014/main" id="{DF4717C8-44C5-D02E-8FF8-84E8D15647F2}"/>
              </a:ext>
            </a:extLst>
          </p:cNvPr>
          <p:cNvSpPr txBox="1"/>
          <p:nvPr/>
        </p:nvSpPr>
        <p:spPr>
          <a:xfrm>
            <a:off x="201575" y="195552"/>
            <a:ext cx="10839464" cy="707886"/>
          </a:xfrm>
          <a:prstGeom prst="rect">
            <a:avLst/>
          </a:prstGeom>
          <a:noFill/>
        </p:spPr>
        <p:txBody>
          <a:bodyPr wrap="square">
            <a:spAutoFit/>
          </a:bodyPr>
          <a:lstStyle/>
          <a:p>
            <a:pPr marL="0" indent="0">
              <a:buNone/>
            </a:pPr>
            <a:r>
              <a:rPr lang="en-GB" sz="4000" b="1" dirty="0"/>
              <a:t>CAP 2024–2029: Public Consultation</a:t>
            </a:r>
            <a:endParaRPr lang="en-IE" sz="4000" b="1" dirty="0"/>
          </a:p>
        </p:txBody>
      </p:sp>
      <p:pic>
        <p:nvPicPr>
          <p:cNvPr id="10" name="Picture 2" descr="Site Logo">
            <a:extLst>
              <a:ext uri="{FF2B5EF4-FFF2-40B4-BE49-F238E27FC236}">
                <a16:creationId xmlns:a16="http://schemas.microsoft.com/office/drawing/2014/main" id="{68E2C5AC-6FDE-8B4E-4072-06D830F7A6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7812" y="265816"/>
            <a:ext cx="2133600" cy="8096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33CC5A1-6FCE-756F-0134-B4360643DC7D}"/>
              </a:ext>
            </a:extLst>
          </p:cNvPr>
          <p:cNvSpPr txBox="1"/>
          <p:nvPr/>
        </p:nvSpPr>
        <p:spPr>
          <a:xfrm>
            <a:off x="544531" y="1249803"/>
            <a:ext cx="9739901" cy="5170646"/>
          </a:xfrm>
          <a:prstGeom prst="rect">
            <a:avLst/>
          </a:prstGeom>
          <a:noFill/>
        </p:spPr>
        <p:txBody>
          <a:bodyPr wrap="square" rtlCol="0">
            <a:spAutoFit/>
          </a:bodyPr>
          <a:lstStyle/>
          <a:p>
            <a:pPr marL="285750" indent="-285750">
              <a:buFont typeface="Arial" panose="020B0604020202020204" pitchFamily="34" charset="0"/>
              <a:buChar char="•"/>
            </a:pPr>
            <a:r>
              <a:rPr lang="en-GB" sz="2000" b="1" dirty="0"/>
              <a:t>Public Consultation scheduled from 20</a:t>
            </a:r>
            <a:r>
              <a:rPr lang="en-GB" sz="2000" b="1" baseline="30000" dirty="0"/>
              <a:t>th</a:t>
            </a:r>
            <a:r>
              <a:rPr lang="en-GB" sz="2000" b="1" dirty="0"/>
              <a:t> September to 3</a:t>
            </a:r>
            <a:r>
              <a:rPr lang="en-GB" sz="2000" b="1" baseline="30000" dirty="0"/>
              <a:t>rd</a:t>
            </a:r>
            <a:r>
              <a:rPr lang="en-GB" sz="2000" b="1" dirty="0"/>
              <a:t> November 2023</a:t>
            </a:r>
          </a:p>
          <a:p>
            <a:pPr marL="285750" indent="-285750">
              <a:buFont typeface="Arial" panose="020B0604020202020204" pitchFamily="34" charset="0"/>
              <a:buChar char="•"/>
            </a:pPr>
            <a:endParaRPr lang="en-GB" sz="1000" b="1" dirty="0"/>
          </a:p>
          <a:p>
            <a:pPr marL="285750" indent="-285750">
              <a:buFont typeface="Arial" panose="020B0604020202020204" pitchFamily="34" charset="0"/>
              <a:buChar char="•"/>
            </a:pPr>
            <a:r>
              <a:rPr lang="en-GB" sz="2000" b="1" dirty="0"/>
              <a:t>Draft Plan is currently on display at a number of locations:</a:t>
            </a:r>
          </a:p>
          <a:p>
            <a:pPr marL="1200150" lvl="2" indent="-285750">
              <a:buFont typeface="Arial" panose="020B0604020202020204" pitchFamily="34" charset="0"/>
              <a:buChar char="•"/>
            </a:pPr>
            <a:r>
              <a:rPr lang="en-IE" sz="2000" dirty="0"/>
              <a:t>County Hall, Tallaght</a:t>
            </a:r>
          </a:p>
          <a:p>
            <a:pPr marL="1200150" lvl="2" indent="-285750">
              <a:buFont typeface="Arial" panose="020B0604020202020204" pitchFamily="34" charset="0"/>
              <a:buChar char="•"/>
            </a:pPr>
            <a:r>
              <a:rPr lang="en-IE" sz="2000" dirty="0"/>
              <a:t>Clondalkin Civic Offices</a:t>
            </a:r>
          </a:p>
          <a:p>
            <a:pPr marL="1200150" lvl="2" indent="-285750">
              <a:buFont typeface="Arial" panose="020B0604020202020204" pitchFamily="34" charset="0"/>
              <a:buChar char="•"/>
            </a:pPr>
            <a:r>
              <a:rPr lang="en-IE" sz="2000" dirty="0">
                <a:effectLst/>
                <a:latin typeface="Calibri" panose="020F0502020204030204" pitchFamily="34" charset="0"/>
                <a:ea typeface="Calibri" panose="020F0502020204030204" pitchFamily="34" charset="0"/>
                <a:cs typeface="Times New Roman" panose="02020603050405020304" pitchFamily="18" charset="0"/>
              </a:rPr>
              <a:t>County Library, Library Square, Tallaght, Dublin D24A3EX.</a:t>
            </a:r>
          </a:p>
          <a:p>
            <a:pPr marL="1200150" lvl="2" indent="-285750">
              <a:buFont typeface="Arial" panose="020B0604020202020204" pitchFamily="34" charset="0"/>
              <a:buChar char="•"/>
            </a:pPr>
            <a:r>
              <a:rPr lang="en-IE" sz="2000" dirty="0" err="1">
                <a:effectLst/>
                <a:latin typeface="Calibri" panose="020F0502020204030204" pitchFamily="34" charset="0"/>
                <a:ea typeface="Calibri" panose="020F0502020204030204" pitchFamily="34" charset="0"/>
                <a:cs typeface="Times New Roman" panose="02020603050405020304" pitchFamily="18" charset="0"/>
              </a:rPr>
              <a:t>Ballyroan</a:t>
            </a:r>
            <a:r>
              <a:rPr lang="en-IE" sz="2000" dirty="0">
                <a:effectLst/>
                <a:latin typeface="Calibri" panose="020F0502020204030204" pitchFamily="34" charset="0"/>
                <a:ea typeface="Calibri" panose="020F0502020204030204" pitchFamily="34" charset="0"/>
                <a:cs typeface="Times New Roman" panose="02020603050405020304" pitchFamily="18" charset="0"/>
              </a:rPr>
              <a:t> Library, </a:t>
            </a:r>
            <a:r>
              <a:rPr lang="en-IE" sz="2000" dirty="0" err="1">
                <a:effectLst/>
                <a:latin typeface="Calibri" panose="020F0502020204030204" pitchFamily="34" charset="0"/>
                <a:ea typeface="Calibri" panose="020F0502020204030204" pitchFamily="34" charset="0"/>
                <a:cs typeface="Times New Roman" panose="02020603050405020304" pitchFamily="18" charset="0"/>
              </a:rPr>
              <a:t>Orchardstown</a:t>
            </a:r>
            <a:r>
              <a:rPr lang="en-IE" sz="2000" dirty="0">
                <a:effectLst/>
                <a:latin typeface="Calibri" panose="020F0502020204030204" pitchFamily="34" charset="0"/>
                <a:ea typeface="Calibri" panose="020F0502020204030204" pitchFamily="34" charset="0"/>
                <a:cs typeface="Times New Roman" panose="02020603050405020304" pitchFamily="18" charset="0"/>
              </a:rPr>
              <a:t> Avenue, Rathfarnham, Dublin D14 VY33. </a:t>
            </a:r>
          </a:p>
          <a:p>
            <a:pPr marL="1200150" lvl="2" indent="-285750">
              <a:buFont typeface="Arial" panose="020B0604020202020204" pitchFamily="34" charset="0"/>
              <a:buChar char="•"/>
            </a:pPr>
            <a:r>
              <a:rPr lang="en-IE" sz="2000" dirty="0">
                <a:effectLst/>
                <a:latin typeface="Calibri" panose="020F0502020204030204" pitchFamily="34" charset="0"/>
                <a:ea typeface="Calibri" panose="020F0502020204030204" pitchFamily="34" charset="0"/>
                <a:cs typeface="Times New Roman" panose="02020603050405020304" pitchFamily="18" charset="0"/>
              </a:rPr>
              <a:t>Clondalkin Library, Monastery Road, Clondalkin, Dublin D22 XPO3.</a:t>
            </a:r>
          </a:p>
          <a:p>
            <a:pPr marL="1200150" lvl="2" indent="-285750">
              <a:buFont typeface="Arial" panose="020B0604020202020204" pitchFamily="34" charset="0"/>
              <a:buChar char="•"/>
            </a:pPr>
            <a:r>
              <a:rPr lang="en-IE" sz="2000" dirty="0">
                <a:effectLst/>
                <a:latin typeface="Calibri" panose="020F0502020204030204" pitchFamily="34" charset="0"/>
                <a:ea typeface="Calibri" panose="020F0502020204030204" pitchFamily="34" charset="0"/>
                <a:cs typeface="Times New Roman" panose="02020603050405020304" pitchFamily="18" charset="0"/>
              </a:rPr>
              <a:t>Lucan Library, Lucan Shopping Centre, Newcastle Road, Lucan, Dublin K78 V295.</a:t>
            </a:r>
          </a:p>
          <a:p>
            <a:pPr marL="1200150" lvl="2" indent="-285750">
              <a:buFont typeface="Arial" panose="020B0604020202020204" pitchFamily="34" charset="0"/>
              <a:buChar char="•"/>
            </a:pPr>
            <a:r>
              <a:rPr lang="en-IE" sz="2000" dirty="0">
                <a:effectLst/>
                <a:latin typeface="Calibri" panose="020F0502020204030204" pitchFamily="34" charset="0"/>
                <a:ea typeface="Calibri" panose="020F0502020204030204" pitchFamily="34" charset="0"/>
                <a:cs typeface="Times New Roman" panose="02020603050405020304" pitchFamily="18" charset="0"/>
              </a:rPr>
              <a:t>North Clondalkin Library, </a:t>
            </a:r>
            <a:r>
              <a:rPr lang="en-IE" sz="2000" dirty="0" err="1">
                <a:effectLst/>
                <a:latin typeface="Calibri" panose="020F0502020204030204" pitchFamily="34" charset="0"/>
                <a:ea typeface="Calibri" panose="020F0502020204030204" pitchFamily="34" charset="0"/>
                <a:cs typeface="Times New Roman" panose="02020603050405020304" pitchFamily="18" charset="0"/>
              </a:rPr>
              <a:t>Liscarne</a:t>
            </a:r>
            <a:r>
              <a:rPr lang="en-IE" sz="2000" dirty="0">
                <a:effectLst/>
                <a:latin typeface="Calibri" panose="020F0502020204030204" pitchFamily="34" charset="0"/>
                <a:ea typeface="Calibri" panose="020F0502020204030204" pitchFamily="34" charset="0"/>
                <a:cs typeface="Times New Roman" panose="02020603050405020304" pitchFamily="18" charset="0"/>
              </a:rPr>
              <a:t> Close </a:t>
            </a:r>
            <a:r>
              <a:rPr lang="en-IE" sz="2000" dirty="0" err="1">
                <a:effectLst/>
                <a:latin typeface="Calibri" panose="020F0502020204030204" pitchFamily="34" charset="0"/>
                <a:ea typeface="Calibri" panose="020F0502020204030204" pitchFamily="34" charset="0"/>
                <a:cs typeface="Times New Roman" panose="02020603050405020304" pitchFamily="18" charset="0"/>
              </a:rPr>
              <a:t>Rowlagh</a:t>
            </a:r>
            <a:r>
              <a:rPr lang="en-IE" sz="2000" dirty="0">
                <a:effectLst/>
                <a:latin typeface="Calibri" panose="020F0502020204030204" pitchFamily="34" charset="0"/>
                <a:ea typeface="Calibri" panose="020F0502020204030204" pitchFamily="34" charset="0"/>
                <a:cs typeface="Times New Roman" panose="02020603050405020304" pitchFamily="18" charset="0"/>
              </a:rPr>
              <a:t>, Dublin 22.</a:t>
            </a:r>
          </a:p>
          <a:p>
            <a:pPr marL="1200150" lvl="2" indent="-285750">
              <a:buFont typeface="Arial" panose="020B0604020202020204" pitchFamily="34" charset="0"/>
              <a:buChar char="•"/>
            </a:pPr>
            <a:r>
              <a:rPr lang="en-IE" sz="2000" dirty="0">
                <a:latin typeface="Calibri" panose="020F0502020204030204" pitchFamily="34" charset="0"/>
                <a:ea typeface="Calibri" panose="020F0502020204030204" pitchFamily="34" charset="0"/>
                <a:cs typeface="Times New Roman" panose="02020603050405020304" pitchFamily="18" charset="0"/>
              </a:rPr>
              <a:t>Castletymon Library, Tallaght, D24</a:t>
            </a:r>
            <a:endParaRPr lang="en-IE" sz="2000" dirty="0">
              <a:effectLst/>
              <a:latin typeface="Calibri" panose="020F0502020204030204" pitchFamily="34" charset="0"/>
              <a:ea typeface="Calibri" panose="020F0502020204030204" pitchFamily="34" charset="0"/>
              <a:cs typeface="Times New Roman" panose="02020603050405020304" pitchFamily="18" charset="0"/>
            </a:endParaRPr>
          </a:p>
          <a:p>
            <a:pPr marL="1200150" lvl="2" indent="-285750">
              <a:buFont typeface="Arial" panose="020B0604020202020204" pitchFamily="34" charset="0"/>
              <a:buChar char="•"/>
            </a:pPr>
            <a:endParaRPr lang="en-IE" sz="2000" dirty="0">
              <a:latin typeface="Calibri" panose="020F0502020204030204" pitchFamily="34" charset="0"/>
              <a:ea typeface="Calibri" panose="020F0502020204030204" pitchFamily="34" charset="0"/>
              <a:cs typeface="Times New Roman" panose="02020603050405020304" pitchFamily="18" charset="0"/>
            </a:endParaRPr>
          </a:p>
          <a:p>
            <a:pPr marL="342900" lvl="2" indent="-342900">
              <a:buFont typeface="Arial" panose="020B0604020202020204" pitchFamily="34" charset="0"/>
              <a:buChar char="•"/>
            </a:pPr>
            <a:r>
              <a:rPr lang="en-IE" sz="2000" dirty="0">
                <a:latin typeface="Calibri" panose="020F0502020204030204" pitchFamily="34" charset="0"/>
                <a:ea typeface="Calibri" panose="020F0502020204030204" pitchFamily="34" charset="0"/>
                <a:cs typeface="Times New Roman" panose="02020603050405020304" pitchFamily="18" charset="0"/>
              </a:rPr>
              <a:t>Submissions can be made through one of the following two options only:</a:t>
            </a:r>
          </a:p>
          <a:p>
            <a:pPr marL="0" lvl="2"/>
            <a:endParaRPr lang="en-IE" sz="2000" dirty="0">
              <a:latin typeface="Calibri" panose="020F0502020204030204" pitchFamily="34" charset="0"/>
              <a:ea typeface="Calibri" panose="020F0502020204030204" pitchFamily="34" charset="0"/>
              <a:cs typeface="Times New Roman" panose="02020603050405020304" pitchFamily="18" charset="0"/>
            </a:endParaRPr>
          </a:p>
          <a:p>
            <a:pPr marL="0" lvl="2"/>
            <a:endParaRPr lang="en-IE" sz="2000" dirty="0">
              <a:latin typeface="Calibri" panose="020F0502020204030204" pitchFamily="34" charset="0"/>
              <a:ea typeface="Calibri" panose="020F0502020204030204" pitchFamily="34" charset="0"/>
              <a:cs typeface="Times New Roman" panose="02020603050405020304" pitchFamily="18" charset="0"/>
            </a:endParaRPr>
          </a:p>
          <a:p>
            <a:pPr marL="0" lvl="2"/>
            <a:endParaRPr lang="en-IE" sz="2000" dirty="0">
              <a:latin typeface="Calibri" panose="020F0502020204030204" pitchFamily="34" charset="0"/>
              <a:ea typeface="Calibri" panose="020F0502020204030204" pitchFamily="34" charset="0"/>
              <a:cs typeface="Times New Roman" panose="02020603050405020304" pitchFamily="18" charset="0"/>
            </a:endParaRPr>
          </a:p>
          <a:p>
            <a:pPr marL="0" lvl="2"/>
            <a:endParaRPr lang="en-IE" sz="20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e 3">
            <a:extLst>
              <a:ext uri="{FF2B5EF4-FFF2-40B4-BE49-F238E27FC236}">
                <a16:creationId xmlns:a16="http://schemas.microsoft.com/office/drawing/2014/main" id="{53E9F559-CC4B-08D4-9D1F-44163CF25AC5}"/>
              </a:ext>
            </a:extLst>
          </p:cNvPr>
          <p:cNvGraphicFramePr>
            <a:graphicFrameLocks noGrp="1"/>
          </p:cNvGraphicFramePr>
          <p:nvPr>
            <p:extLst>
              <p:ext uri="{D42A27DB-BD31-4B8C-83A1-F6EECF244321}">
                <p14:modId xmlns:p14="http://schemas.microsoft.com/office/powerpoint/2010/main" val="4194896451"/>
              </p:ext>
            </p:extLst>
          </p:nvPr>
        </p:nvGraphicFramePr>
        <p:xfrm>
          <a:off x="821151" y="5113904"/>
          <a:ext cx="10723149" cy="1478280"/>
        </p:xfrm>
        <a:graphic>
          <a:graphicData uri="http://schemas.openxmlformats.org/drawingml/2006/table">
            <a:tbl>
              <a:tblPr firstRow="1" bandRow="1">
                <a:tableStyleId>{8A107856-5554-42FB-B03E-39F5DBC370BA}</a:tableStyleId>
              </a:tblPr>
              <a:tblGrid>
                <a:gridCol w="7205249">
                  <a:extLst>
                    <a:ext uri="{9D8B030D-6E8A-4147-A177-3AD203B41FA5}">
                      <a16:colId xmlns:a16="http://schemas.microsoft.com/office/drawing/2014/main" val="1349010488"/>
                    </a:ext>
                  </a:extLst>
                </a:gridCol>
                <a:gridCol w="3517900">
                  <a:extLst>
                    <a:ext uri="{9D8B030D-6E8A-4147-A177-3AD203B41FA5}">
                      <a16:colId xmlns:a16="http://schemas.microsoft.com/office/drawing/2014/main" val="113523508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700" b="0" kern="1200" dirty="0">
                          <a:solidFill>
                            <a:schemeClr val="dk1"/>
                          </a:solidFill>
                          <a:effectLst/>
                        </a:rPr>
                        <a:t>Electronically through the Council’s Online Public Consultation Portal - </a:t>
                      </a:r>
                      <a:r>
                        <a:rPr lang="en-IE" sz="1700" b="0" u="sng" kern="1200" dirty="0">
                          <a:solidFill>
                            <a:schemeClr val="dk1"/>
                          </a:solidFill>
                          <a:effectLst/>
                          <a:hlinkClick r:id="rId4"/>
                        </a:rPr>
                        <a:t>http://consult.sdublincoco.ie</a:t>
                      </a:r>
                      <a:r>
                        <a:rPr lang="en-IE" sz="1700" b="0" kern="1200" dirty="0">
                          <a:solidFill>
                            <a:schemeClr val="dk1"/>
                          </a:solidFill>
                          <a:effectLst/>
                        </a:rPr>
                        <a:t> </a:t>
                      </a:r>
                      <a:endParaRPr lang="en-IE" sz="1700" b="0" kern="1200" dirty="0">
                        <a:solidFill>
                          <a:schemeClr val="dk1"/>
                        </a:solidFill>
                        <a:effectLst/>
                        <a:latin typeface="+mn-lt"/>
                        <a:ea typeface="+mn-ea"/>
                        <a:cs typeface="+mn-cs"/>
                      </a:endParaRPr>
                    </a:p>
                  </a:txBody>
                  <a:tcPr/>
                </a:tc>
                <a:tc>
                  <a:txBody>
                    <a:bodyPr/>
                    <a:lstStyle/>
                    <a:p>
                      <a:r>
                        <a:rPr lang="en-IE" sz="1700" b="0" kern="1200" dirty="0">
                          <a:solidFill>
                            <a:schemeClr val="dk1"/>
                          </a:solidFill>
                          <a:effectLst/>
                        </a:rPr>
                        <a:t>up to </a:t>
                      </a:r>
                      <a:r>
                        <a:rPr lang="en-IE" sz="1700" b="0" u="sng" kern="1200" dirty="0">
                          <a:solidFill>
                            <a:schemeClr val="dk1"/>
                          </a:solidFill>
                          <a:effectLst/>
                        </a:rPr>
                        <a:t>11.59pm </a:t>
                      </a:r>
                      <a:r>
                        <a:rPr lang="en-IE" sz="1700" b="0" kern="1200" dirty="0">
                          <a:solidFill>
                            <a:schemeClr val="dk1"/>
                          </a:solidFill>
                          <a:effectLst/>
                        </a:rPr>
                        <a:t>on Friday 3</a:t>
                      </a:r>
                      <a:r>
                        <a:rPr lang="en-IE" sz="1700" b="0" kern="1200" baseline="30000" dirty="0">
                          <a:solidFill>
                            <a:schemeClr val="dk1"/>
                          </a:solidFill>
                          <a:effectLst/>
                        </a:rPr>
                        <a:t>rd</a:t>
                      </a:r>
                      <a:r>
                        <a:rPr lang="en-IE" sz="1700" b="0" kern="1200" dirty="0">
                          <a:solidFill>
                            <a:schemeClr val="dk1"/>
                          </a:solidFill>
                          <a:effectLst/>
                        </a:rPr>
                        <a:t> November 2023</a:t>
                      </a:r>
                      <a:endParaRPr lang="en-IE" sz="1700" b="0" dirty="0"/>
                    </a:p>
                  </a:txBody>
                  <a:tcPr/>
                </a:tc>
                <a:extLst>
                  <a:ext uri="{0D108BD9-81ED-4DB2-BD59-A6C34878D82A}">
                    <a16:rowId xmlns:a16="http://schemas.microsoft.com/office/drawing/2014/main" val="175506349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700" b="0" kern="1200" dirty="0">
                          <a:solidFill>
                            <a:schemeClr val="dk1"/>
                          </a:solidFill>
                          <a:effectLst/>
                        </a:rPr>
                        <a:t>In writing, addressed to the Senior Engineer, Climate Action, Environment, Water and Climate Change Department, County Hall, Tallaght, Dublin 24</a:t>
                      </a:r>
                      <a:endParaRPr lang="en-IE" sz="17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700" b="0" kern="1200" dirty="0">
                          <a:solidFill>
                            <a:schemeClr val="dk1"/>
                          </a:solidFill>
                          <a:effectLst/>
                        </a:rPr>
                        <a:t>not later than 4.00pm on 3</a:t>
                      </a:r>
                      <a:r>
                        <a:rPr lang="en-IE" sz="1700" b="0" kern="1200" baseline="30000" dirty="0">
                          <a:solidFill>
                            <a:schemeClr val="dk1"/>
                          </a:solidFill>
                          <a:effectLst/>
                        </a:rPr>
                        <a:t>rd</a:t>
                      </a:r>
                      <a:r>
                        <a:rPr lang="en-IE" sz="1700" b="0" kern="1200" dirty="0">
                          <a:solidFill>
                            <a:schemeClr val="dk1"/>
                          </a:solidFill>
                          <a:effectLst/>
                        </a:rPr>
                        <a:t> November 2023</a:t>
                      </a:r>
                    </a:p>
                    <a:p>
                      <a:endParaRPr lang="en-IE" sz="1700" b="0" dirty="0"/>
                    </a:p>
                  </a:txBody>
                  <a:tcPr/>
                </a:tc>
                <a:extLst>
                  <a:ext uri="{0D108BD9-81ED-4DB2-BD59-A6C34878D82A}">
                    <a16:rowId xmlns:a16="http://schemas.microsoft.com/office/drawing/2014/main" val="1228602362"/>
                  </a:ext>
                </a:extLst>
              </a:tr>
            </a:tbl>
          </a:graphicData>
        </a:graphic>
      </p:graphicFrame>
    </p:spTree>
    <p:extLst>
      <p:ext uri="{BB962C8B-B14F-4D97-AF65-F5344CB8AC3E}">
        <p14:creationId xmlns:p14="http://schemas.microsoft.com/office/powerpoint/2010/main" val="1396952846"/>
      </p:ext>
    </p:extLst>
  </p:cSld>
  <p:clrMapOvr>
    <a:masterClrMapping/>
  </p:clrMapOvr>
  <mc:AlternateContent xmlns:mc="http://schemas.openxmlformats.org/markup-compatibility/2006" xmlns:p14="http://schemas.microsoft.com/office/powerpoint/2010/main">
    <mc:Choice Requires="p14">
      <p:transition spd="slow" p14:dur="2000" advTm="2215"/>
    </mc:Choice>
    <mc:Fallback xmlns="">
      <p:transition spd="slow" advTm="2215"/>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768BA4-88A9-4551-B3F0-02F6212A4D3F}"/>
              </a:ext>
            </a:extLst>
          </p:cNvPr>
          <p:cNvSpPr>
            <a:spLocks noGrp="1"/>
          </p:cNvSpPr>
          <p:nvPr>
            <p:ph idx="1"/>
          </p:nvPr>
        </p:nvSpPr>
        <p:spPr>
          <a:xfrm>
            <a:off x="656051" y="1996278"/>
            <a:ext cx="6589465" cy="3071273"/>
          </a:xfrm>
        </p:spPr>
        <p:txBody>
          <a:bodyPr>
            <a:normAutofit/>
          </a:bodyPr>
          <a:lstStyle/>
          <a:p>
            <a:pPr marL="0" indent="0" algn="ctr">
              <a:buNone/>
            </a:pPr>
            <a:endParaRPr lang="en-GB" sz="4000" dirty="0"/>
          </a:p>
          <a:p>
            <a:pPr marL="0" indent="0" algn="ctr">
              <a:buNone/>
            </a:pPr>
            <a:endParaRPr lang="en-GB" sz="4000" dirty="0"/>
          </a:p>
        </p:txBody>
      </p:sp>
      <p:sp>
        <p:nvSpPr>
          <p:cNvPr id="9" name="TextBox 8">
            <a:extLst>
              <a:ext uri="{FF2B5EF4-FFF2-40B4-BE49-F238E27FC236}">
                <a16:creationId xmlns:a16="http://schemas.microsoft.com/office/drawing/2014/main" id="{DF4717C8-44C5-D02E-8FF8-84E8D15647F2}"/>
              </a:ext>
            </a:extLst>
          </p:cNvPr>
          <p:cNvSpPr txBox="1"/>
          <p:nvPr/>
        </p:nvSpPr>
        <p:spPr>
          <a:xfrm>
            <a:off x="201575" y="195552"/>
            <a:ext cx="10839464" cy="707886"/>
          </a:xfrm>
          <a:prstGeom prst="rect">
            <a:avLst/>
          </a:prstGeom>
          <a:noFill/>
        </p:spPr>
        <p:txBody>
          <a:bodyPr wrap="square">
            <a:spAutoFit/>
          </a:bodyPr>
          <a:lstStyle/>
          <a:p>
            <a:pPr marL="0" indent="0">
              <a:buNone/>
            </a:pPr>
            <a:r>
              <a:rPr lang="en-GB" sz="4000" b="1" dirty="0"/>
              <a:t>CAP 2024–2029: Public Consultation</a:t>
            </a:r>
            <a:endParaRPr lang="en-IE" sz="4000" b="1" dirty="0"/>
          </a:p>
        </p:txBody>
      </p:sp>
      <p:pic>
        <p:nvPicPr>
          <p:cNvPr id="10" name="Picture 2" descr="Site Logo">
            <a:extLst>
              <a:ext uri="{FF2B5EF4-FFF2-40B4-BE49-F238E27FC236}">
                <a16:creationId xmlns:a16="http://schemas.microsoft.com/office/drawing/2014/main" id="{68E2C5AC-6FDE-8B4E-4072-06D830F7A6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7812" y="265816"/>
            <a:ext cx="2133600" cy="8096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33CC5A1-6FCE-756F-0134-B4360643DC7D}"/>
              </a:ext>
            </a:extLst>
          </p:cNvPr>
          <p:cNvSpPr txBox="1"/>
          <p:nvPr/>
        </p:nvSpPr>
        <p:spPr>
          <a:xfrm>
            <a:off x="201575" y="1058142"/>
            <a:ext cx="9739901" cy="400110"/>
          </a:xfrm>
          <a:prstGeom prst="rect">
            <a:avLst/>
          </a:prstGeom>
          <a:noFill/>
        </p:spPr>
        <p:txBody>
          <a:bodyPr wrap="square" rtlCol="0">
            <a:spAutoFit/>
          </a:bodyPr>
          <a:lstStyle/>
          <a:p>
            <a:pPr marL="0" lvl="2"/>
            <a:r>
              <a:rPr lang="en-GB" sz="2000" dirty="0"/>
              <a:t>Events advertised on Council website, SDCC Climate Action Website and Social Media.  </a:t>
            </a:r>
            <a:endParaRPr lang="en-IE" sz="20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e 3">
            <a:extLst>
              <a:ext uri="{FF2B5EF4-FFF2-40B4-BE49-F238E27FC236}">
                <a16:creationId xmlns:a16="http://schemas.microsoft.com/office/drawing/2014/main" id="{E61E2613-FF7C-49FD-FB39-C79808549120}"/>
              </a:ext>
            </a:extLst>
          </p:cNvPr>
          <p:cNvGraphicFramePr>
            <a:graphicFrameLocks noGrp="1"/>
          </p:cNvGraphicFramePr>
          <p:nvPr>
            <p:extLst>
              <p:ext uri="{D42A27DB-BD31-4B8C-83A1-F6EECF244321}">
                <p14:modId xmlns:p14="http://schemas.microsoft.com/office/powerpoint/2010/main" val="1091792342"/>
              </p:ext>
            </p:extLst>
          </p:nvPr>
        </p:nvGraphicFramePr>
        <p:xfrm>
          <a:off x="544531" y="1521685"/>
          <a:ext cx="10991418" cy="2392680"/>
        </p:xfrm>
        <a:graphic>
          <a:graphicData uri="http://schemas.openxmlformats.org/drawingml/2006/table">
            <a:tbl>
              <a:tblPr firstRow="1" bandRow="1">
                <a:tableStyleId>{21E4AEA4-8DFA-4A89-87EB-49C32662AFE0}</a:tableStyleId>
              </a:tblPr>
              <a:tblGrid>
                <a:gridCol w="7367543">
                  <a:extLst>
                    <a:ext uri="{9D8B030D-6E8A-4147-A177-3AD203B41FA5}">
                      <a16:colId xmlns:a16="http://schemas.microsoft.com/office/drawing/2014/main" val="1857525667"/>
                    </a:ext>
                  </a:extLst>
                </a:gridCol>
                <a:gridCol w="3623875">
                  <a:extLst>
                    <a:ext uri="{9D8B030D-6E8A-4147-A177-3AD203B41FA5}">
                      <a16:colId xmlns:a16="http://schemas.microsoft.com/office/drawing/2014/main" val="1299527505"/>
                    </a:ext>
                  </a:extLst>
                </a:gridCol>
              </a:tblGrid>
              <a:tr h="370840">
                <a:tc>
                  <a:txBody>
                    <a:bodyPr/>
                    <a:lstStyle/>
                    <a:p>
                      <a:r>
                        <a:rPr lang="en-IE" dirty="0"/>
                        <a:t>Public Consultation Events – Come and Speak to us!</a:t>
                      </a:r>
                    </a:p>
                  </a:txBody>
                  <a:tcPr/>
                </a:tc>
                <a:tc>
                  <a:txBody>
                    <a:bodyPr/>
                    <a:lstStyle/>
                    <a:p>
                      <a:r>
                        <a:rPr lang="en-IE" dirty="0"/>
                        <a:t>When</a:t>
                      </a:r>
                    </a:p>
                  </a:txBody>
                  <a:tcPr/>
                </a:tc>
                <a:extLst>
                  <a:ext uri="{0D108BD9-81ED-4DB2-BD59-A6C34878D82A}">
                    <a16:rowId xmlns:a16="http://schemas.microsoft.com/office/drawing/2014/main" val="678641673"/>
                  </a:ext>
                </a:extLst>
              </a:tr>
              <a:tr h="370840">
                <a:tc>
                  <a:txBody>
                    <a:bodyPr/>
                    <a:lstStyle/>
                    <a:p>
                      <a:r>
                        <a:rPr lang="en-IE" sz="1800" kern="1200" dirty="0">
                          <a:solidFill>
                            <a:schemeClr val="dk1"/>
                          </a:solidFill>
                          <a:effectLst/>
                        </a:rPr>
                        <a:t>Edge café, The Edge, Avonmore Rd, Tallaght, Dublin 24, D24 K07Y</a:t>
                      </a:r>
                      <a:endParaRPr lang="en-IE" dirty="0"/>
                    </a:p>
                  </a:txBody>
                  <a:tcPr/>
                </a:tc>
                <a:tc>
                  <a:txBody>
                    <a:bodyPr/>
                    <a:lstStyle/>
                    <a:p>
                      <a:r>
                        <a:rPr lang="en-IE" sz="1800" kern="1200" dirty="0">
                          <a:solidFill>
                            <a:schemeClr val="dk1"/>
                          </a:solidFill>
                          <a:effectLst/>
                        </a:rPr>
                        <a:t>5-9pm on Wednesday 4th October</a:t>
                      </a:r>
                      <a:endParaRPr lang="en-IE" dirty="0"/>
                    </a:p>
                  </a:txBody>
                  <a:tcPr/>
                </a:tc>
                <a:extLst>
                  <a:ext uri="{0D108BD9-81ED-4DB2-BD59-A6C34878D82A}">
                    <a16:rowId xmlns:a16="http://schemas.microsoft.com/office/drawing/2014/main" val="2190231759"/>
                  </a:ext>
                </a:extLst>
              </a:tr>
              <a:tr h="370840">
                <a:tc>
                  <a:txBody>
                    <a:bodyPr/>
                    <a:lstStyle/>
                    <a:p>
                      <a:r>
                        <a:rPr lang="en-IE" sz="1800" kern="1200" dirty="0">
                          <a:solidFill>
                            <a:schemeClr val="dk1"/>
                          </a:solidFill>
                          <a:effectLst/>
                        </a:rPr>
                        <a:t>Lucan Presbyterian Church, 2 Hanbury Ln, Main St, Lucan, Co. Dublin, K78 AD90</a:t>
                      </a:r>
                      <a:endParaRPr lang="en-IE" dirty="0"/>
                    </a:p>
                  </a:txBody>
                  <a:tcPr/>
                </a:tc>
                <a:tc>
                  <a:txBody>
                    <a:bodyPr/>
                    <a:lstStyle/>
                    <a:p>
                      <a:r>
                        <a:rPr lang="en-IE" sz="1800" kern="1200" dirty="0">
                          <a:solidFill>
                            <a:schemeClr val="dk1"/>
                          </a:solidFill>
                          <a:effectLst/>
                        </a:rPr>
                        <a:t>3-7pm on Wednesday 11</a:t>
                      </a:r>
                      <a:r>
                        <a:rPr lang="en-IE" sz="1800" kern="1200" baseline="30000" dirty="0">
                          <a:solidFill>
                            <a:schemeClr val="dk1"/>
                          </a:solidFill>
                          <a:effectLst/>
                        </a:rPr>
                        <a:t>th</a:t>
                      </a:r>
                      <a:r>
                        <a:rPr lang="en-IE" sz="1800" kern="1200" dirty="0">
                          <a:solidFill>
                            <a:schemeClr val="dk1"/>
                          </a:solidFill>
                          <a:effectLst/>
                        </a:rPr>
                        <a:t> October</a:t>
                      </a:r>
                      <a:endParaRPr lang="en-IE" dirty="0"/>
                    </a:p>
                  </a:txBody>
                  <a:tcPr/>
                </a:tc>
                <a:extLst>
                  <a:ext uri="{0D108BD9-81ED-4DB2-BD59-A6C34878D82A}">
                    <a16:rowId xmlns:a16="http://schemas.microsoft.com/office/drawing/2014/main" val="3541027694"/>
                  </a:ext>
                </a:extLst>
              </a:tr>
              <a:tr h="370840">
                <a:tc>
                  <a:txBody>
                    <a:bodyPr/>
                    <a:lstStyle/>
                    <a:p>
                      <a:r>
                        <a:rPr lang="en-IE" sz="1800" kern="1200" dirty="0">
                          <a:solidFill>
                            <a:schemeClr val="dk1"/>
                          </a:solidFill>
                          <a:effectLst/>
                        </a:rPr>
                        <a:t>Clondalkin Civic Offices, Ninth Lock Rd, Clondalkin, Dublin 22, D22 E9X5</a:t>
                      </a:r>
                      <a:endParaRPr lang="en-IE" dirty="0"/>
                    </a:p>
                  </a:txBody>
                  <a:tcPr/>
                </a:tc>
                <a:tc>
                  <a:txBody>
                    <a:bodyPr/>
                    <a:lstStyle/>
                    <a:p>
                      <a:r>
                        <a:rPr lang="en-IE" sz="1800" kern="1200" dirty="0">
                          <a:solidFill>
                            <a:schemeClr val="dk1"/>
                          </a:solidFill>
                          <a:effectLst/>
                        </a:rPr>
                        <a:t>3-7pm on Thursday 12th October</a:t>
                      </a:r>
                      <a:endParaRPr lang="en-IE" dirty="0"/>
                    </a:p>
                  </a:txBody>
                  <a:tcPr/>
                </a:tc>
                <a:extLst>
                  <a:ext uri="{0D108BD9-81ED-4DB2-BD59-A6C34878D82A}">
                    <a16:rowId xmlns:a16="http://schemas.microsoft.com/office/drawing/2014/main" val="2455342330"/>
                  </a:ext>
                </a:extLst>
              </a:tr>
              <a:tr h="370840">
                <a:tc>
                  <a:txBody>
                    <a:bodyPr/>
                    <a:lstStyle/>
                    <a:p>
                      <a:r>
                        <a:rPr lang="en-IE" sz="1800" kern="1200" dirty="0">
                          <a:solidFill>
                            <a:schemeClr val="dk1"/>
                          </a:solidFill>
                          <a:effectLst/>
                        </a:rPr>
                        <a:t>Mansion House, Dublin city, the four Dublin local authorities will host a joint event, with lots of speakers and activities</a:t>
                      </a:r>
                      <a:endParaRPr lang="en-I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800" kern="1200" dirty="0">
                          <a:solidFill>
                            <a:schemeClr val="dk1"/>
                          </a:solidFill>
                          <a:effectLst/>
                        </a:rPr>
                        <a:t>3-8pm on Tuesday 17th October </a:t>
                      </a:r>
                      <a:endParaRPr lang="en-IE" dirty="0"/>
                    </a:p>
                  </a:txBody>
                  <a:tcPr/>
                </a:tc>
                <a:extLst>
                  <a:ext uri="{0D108BD9-81ED-4DB2-BD59-A6C34878D82A}">
                    <a16:rowId xmlns:a16="http://schemas.microsoft.com/office/drawing/2014/main" val="2887843988"/>
                  </a:ext>
                </a:extLst>
              </a:tr>
            </a:tbl>
          </a:graphicData>
        </a:graphic>
      </p:graphicFrame>
      <p:graphicFrame>
        <p:nvGraphicFramePr>
          <p:cNvPr id="4" name="Table 3">
            <a:extLst>
              <a:ext uri="{FF2B5EF4-FFF2-40B4-BE49-F238E27FC236}">
                <a16:creationId xmlns:a16="http://schemas.microsoft.com/office/drawing/2014/main" id="{04A96F3C-A524-116A-3835-B9DA7E1A09A8}"/>
              </a:ext>
            </a:extLst>
          </p:cNvPr>
          <p:cNvGraphicFramePr>
            <a:graphicFrameLocks noGrp="1"/>
          </p:cNvGraphicFramePr>
          <p:nvPr>
            <p:extLst>
              <p:ext uri="{D42A27DB-BD31-4B8C-83A1-F6EECF244321}">
                <p14:modId xmlns:p14="http://schemas.microsoft.com/office/powerpoint/2010/main" val="2352131283"/>
              </p:ext>
            </p:extLst>
          </p:nvPr>
        </p:nvGraphicFramePr>
        <p:xfrm>
          <a:off x="544531" y="4093675"/>
          <a:ext cx="10991418" cy="2595880"/>
        </p:xfrm>
        <a:graphic>
          <a:graphicData uri="http://schemas.openxmlformats.org/drawingml/2006/table">
            <a:tbl>
              <a:tblPr firstRow="1" bandRow="1">
                <a:tableStyleId>{93296810-A885-4BE3-A3E7-6D5BEEA58F35}</a:tableStyleId>
              </a:tblPr>
              <a:tblGrid>
                <a:gridCol w="7367543">
                  <a:extLst>
                    <a:ext uri="{9D8B030D-6E8A-4147-A177-3AD203B41FA5}">
                      <a16:colId xmlns:a16="http://schemas.microsoft.com/office/drawing/2014/main" val="1857525667"/>
                    </a:ext>
                  </a:extLst>
                </a:gridCol>
                <a:gridCol w="3623875">
                  <a:extLst>
                    <a:ext uri="{9D8B030D-6E8A-4147-A177-3AD203B41FA5}">
                      <a16:colId xmlns:a16="http://schemas.microsoft.com/office/drawing/2014/main" val="1299527505"/>
                    </a:ext>
                  </a:extLst>
                </a:gridCol>
              </a:tblGrid>
              <a:tr h="370840">
                <a:tc>
                  <a:txBody>
                    <a:bodyPr/>
                    <a:lstStyle/>
                    <a:p>
                      <a:r>
                        <a:rPr lang="en-IE" dirty="0"/>
                        <a:t>Pop Up Information Stand in SDCC Libraries</a:t>
                      </a:r>
                    </a:p>
                  </a:txBody>
                  <a:tcPr/>
                </a:tc>
                <a:tc>
                  <a:txBody>
                    <a:bodyPr/>
                    <a:lstStyle/>
                    <a:p>
                      <a:r>
                        <a:rPr lang="en-IE" dirty="0"/>
                        <a:t>When</a:t>
                      </a:r>
                    </a:p>
                  </a:txBody>
                  <a:tcPr/>
                </a:tc>
                <a:extLst>
                  <a:ext uri="{0D108BD9-81ED-4DB2-BD59-A6C34878D82A}">
                    <a16:rowId xmlns:a16="http://schemas.microsoft.com/office/drawing/2014/main" val="678641673"/>
                  </a:ext>
                </a:extLst>
              </a:tr>
              <a:tr h="370840">
                <a:tc>
                  <a:txBody>
                    <a:bodyPr/>
                    <a:lstStyle/>
                    <a:p>
                      <a:r>
                        <a:rPr lang="en-IE" sz="1800" kern="1200" dirty="0">
                          <a:solidFill>
                            <a:schemeClr val="dk1"/>
                          </a:solidFill>
                          <a:effectLst/>
                        </a:rPr>
                        <a:t>Tallaght Library, Dublin D24A3EX</a:t>
                      </a:r>
                      <a:endParaRPr lang="en-IE" dirty="0"/>
                    </a:p>
                  </a:txBody>
                  <a:tcPr/>
                </a:tc>
                <a:tc>
                  <a:txBody>
                    <a:bodyPr/>
                    <a:lstStyle/>
                    <a:p>
                      <a:r>
                        <a:rPr lang="en-IE" sz="1800" kern="1200" dirty="0">
                          <a:solidFill>
                            <a:schemeClr val="dk1"/>
                          </a:solidFill>
                          <a:effectLst/>
                        </a:rPr>
                        <a:t>Monday October 9th, 3-5pm</a:t>
                      </a:r>
                      <a:endParaRPr lang="en-IE" dirty="0"/>
                    </a:p>
                  </a:txBody>
                  <a:tcPr/>
                </a:tc>
                <a:extLst>
                  <a:ext uri="{0D108BD9-81ED-4DB2-BD59-A6C34878D82A}">
                    <a16:rowId xmlns:a16="http://schemas.microsoft.com/office/drawing/2014/main" val="2190231759"/>
                  </a:ext>
                </a:extLst>
              </a:tr>
              <a:tr h="370840">
                <a:tc>
                  <a:txBody>
                    <a:bodyPr/>
                    <a:lstStyle/>
                    <a:p>
                      <a:r>
                        <a:rPr lang="en-IE" dirty="0"/>
                        <a:t>Castletymon Library, Tallaght</a:t>
                      </a:r>
                    </a:p>
                  </a:txBody>
                  <a:tcPr/>
                </a:tc>
                <a:tc>
                  <a:txBody>
                    <a:bodyPr/>
                    <a:lstStyle/>
                    <a:p>
                      <a:r>
                        <a:rPr lang="en-IE" dirty="0"/>
                        <a:t>Friday October 13</a:t>
                      </a:r>
                      <a:r>
                        <a:rPr lang="en-IE" baseline="30000" dirty="0"/>
                        <a:t>th</a:t>
                      </a:r>
                      <a:r>
                        <a:rPr lang="en-IE" dirty="0"/>
                        <a:t>, 2-4pm</a:t>
                      </a:r>
                    </a:p>
                  </a:txBody>
                  <a:tcPr/>
                </a:tc>
                <a:extLst>
                  <a:ext uri="{0D108BD9-81ED-4DB2-BD59-A6C34878D82A}">
                    <a16:rowId xmlns:a16="http://schemas.microsoft.com/office/drawing/2014/main" val="3491516478"/>
                  </a:ext>
                </a:extLst>
              </a:tr>
              <a:tr h="370840">
                <a:tc>
                  <a:txBody>
                    <a:bodyPr/>
                    <a:lstStyle/>
                    <a:p>
                      <a:r>
                        <a:rPr lang="en-IE" sz="1800" kern="1200" dirty="0" err="1">
                          <a:solidFill>
                            <a:schemeClr val="dk1"/>
                          </a:solidFill>
                          <a:effectLst/>
                        </a:rPr>
                        <a:t>Ballyroan</a:t>
                      </a:r>
                      <a:r>
                        <a:rPr lang="en-IE" sz="1800" kern="1200" dirty="0">
                          <a:solidFill>
                            <a:schemeClr val="dk1"/>
                          </a:solidFill>
                          <a:effectLst/>
                        </a:rPr>
                        <a:t> Library, Rathfarnham, D14 VY33</a:t>
                      </a:r>
                      <a:endParaRPr lang="en-IE" dirty="0"/>
                    </a:p>
                  </a:txBody>
                  <a:tcPr/>
                </a:tc>
                <a:tc>
                  <a:txBody>
                    <a:bodyPr/>
                    <a:lstStyle/>
                    <a:p>
                      <a:r>
                        <a:rPr lang="en-IE" sz="1800" kern="1200" dirty="0">
                          <a:solidFill>
                            <a:schemeClr val="dk1"/>
                          </a:solidFill>
                          <a:effectLst/>
                        </a:rPr>
                        <a:t>Wednesday October 18th, 3-5pm</a:t>
                      </a:r>
                      <a:endParaRPr lang="en-IE" dirty="0"/>
                    </a:p>
                  </a:txBody>
                  <a:tcPr/>
                </a:tc>
                <a:extLst>
                  <a:ext uri="{0D108BD9-81ED-4DB2-BD59-A6C34878D82A}">
                    <a16:rowId xmlns:a16="http://schemas.microsoft.com/office/drawing/2014/main" val="3541027694"/>
                  </a:ext>
                </a:extLst>
              </a:tr>
              <a:tr h="370840">
                <a:tc>
                  <a:txBody>
                    <a:bodyPr/>
                    <a:lstStyle/>
                    <a:p>
                      <a:r>
                        <a:rPr lang="en-IE" sz="1800" kern="1200" dirty="0">
                          <a:solidFill>
                            <a:schemeClr val="dk1"/>
                          </a:solidFill>
                          <a:effectLst/>
                        </a:rPr>
                        <a:t>Lucan library, Newcastle Road, Lucan, Dublin</a:t>
                      </a:r>
                      <a:endParaRPr lang="en-IE" dirty="0"/>
                    </a:p>
                  </a:txBody>
                  <a:tcPr/>
                </a:tc>
                <a:tc>
                  <a:txBody>
                    <a:bodyPr/>
                    <a:lstStyle/>
                    <a:p>
                      <a:r>
                        <a:rPr lang="en-IE" sz="1800" kern="1200" dirty="0">
                          <a:solidFill>
                            <a:schemeClr val="dk1"/>
                          </a:solidFill>
                          <a:effectLst/>
                        </a:rPr>
                        <a:t>Wednesday October 25th, 3-5pm</a:t>
                      </a:r>
                      <a:endParaRPr lang="en-IE" dirty="0"/>
                    </a:p>
                  </a:txBody>
                  <a:tcPr/>
                </a:tc>
                <a:extLst>
                  <a:ext uri="{0D108BD9-81ED-4DB2-BD59-A6C34878D82A}">
                    <a16:rowId xmlns:a16="http://schemas.microsoft.com/office/drawing/2014/main" val="2455342330"/>
                  </a:ext>
                </a:extLst>
              </a:tr>
              <a:tr h="370840">
                <a:tc>
                  <a:txBody>
                    <a:bodyPr/>
                    <a:lstStyle/>
                    <a:p>
                      <a:r>
                        <a:rPr lang="en-IE" sz="1800" kern="1200" dirty="0">
                          <a:solidFill>
                            <a:schemeClr val="dk1"/>
                          </a:solidFill>
                          <a:effectLst/>
                        </a:rPr>
                        <a:t>Clondalkin Library, D22 XPO3</a:t>
                      </a:r>
                      <a:endParaRPr lang="en-I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800" kern="1200" dirty="0">
                          <a:solidFill>
                            <a:schemeClr val="dk1"/>
                          </a:solidFill>
                          <a:effectLst/>
                        </a:rPr>
                        <a:t>Thursday October 26th, 3-5pm</a:t>
                      </a:r>
                      <a:endParaRPr lang="en-IE" dirty="0"/>
                    </a:p>
                  </a:txBody>
                  <a:tcPr/>
                </a:tc>
                <a:extLst>
                  <a:ext uri="{0D108BD9-81ED-4DB2-BD59-A6C34878D82A}">
                    <a16:rowId xmlns:a16="http://schemas.microsoft.com/office/drawing/2014/main" val="2887843988"/>
                  </a:ext>
                </a:extLst>
              </a:tr>
              <a:tr h="370840">
                <a:tc>
                  <a:txBody>
                    <a:bodyPr/>
                    <a:lstStyle/>
                    <a:p>
                      <a:r>
                        <a:rPr lang="en-IE" sz="1800" kern="1200" dirty="0">
                          <a:solidFill>
                            <a:schemeClr val="dk1"/>
                          </a:solidFill>
                          <a:effectLst/>
                        </a:rPr>
                        <a:t>North Clondalkin Library, D22 E2Y2</a:t>
                      </a:r>
                      <a:endParaRPr lang="en-I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800" kern="1200" dirty="0">
                          <a:solidFill>
                            <a:schemeClr val="dk1"/>
                          </a:solidFill>
                          <a:effectLst/>
                        </a:rPr>
                        <a:t>Tuesday October 31st, 3-5pm</a:t>
                      </a:r>
                      <a:endParaRPr lang="en-IE" dirty="0"/>
                    </a:p>
                  </a:txBody>
                  <a:tcPr/>
                </a:tc>
                <a:extLst>
                  <a:ext uri="{0D108BD9-81ED-4DB2-BD59-A6C34878D82A}">
                    <a16:rowId xmlns:a16="http://schemas.microsoft.com/office/drawing/2014/main" val="411639885"/>
                  </a:ext>
                </a:extLst>
              </a:tr>
            </a:tbl>
          </a:graphicData>
        </a:graphic>
      </p:graphicFrame>
    </p:spTree>
    <p:extLst>
      <p:ext uri="{BB962C8B-B14F-4D97-AF65-F5344CB8AC3E}">
        <p14:creationId xmlns:p14="http://schemas.microsoft.com/office/powerpoint/2010/main" val="1360818733"/>
      </p:ext>
    </p:extLst>
  </p:cSld>
  <p:clrMapOvr>
    <a:masterClrMapping/>
  </p:clrMapOvr>
  <mc:AlternateContent xmlns:mc="http://schemas.openxmlformats.org/markup-compatibility/2006" xmlns:p14="http://schemas.microsoft.com/office/powerpoint/2010/main">
    <mc:Choice Requires="p14">
      <p:transition spd="slow" p14:dur="2000" advTm="2215"/>
    </mc:Choice>
    <mc:Fallback xmlns="">
      <p:transition spd="slow" advTm="2215"/>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768BA4-88A9-4551-B3F0-02F6212A4D3F}"/>
              </a:ext>
            </a:extLst>
          </p:cNvPr>
          <p:cNvSpPr>
            <a:spLocks noGrp="1"/>
          </p:cNvSpPr>
          <p:nvPr>
            <p:ph idx="1"/>
          </p:nvPr>
        </p:nvSpPr>
        <p:spPr>
          <a:xfrm>
            <a:off x="656051" y="1996278"/>
            <a:ext cx="6589465" cy="3071273"/>
          </a:xfrm>
        </p:spPr>
        <p:txBody>
          <a:bodyPr>
            <a:normAutofit/>
          </a:bodyPr>
          <a:lstStyle/>
          <a:p>
            <a:pPr marL="0" indent="0" algn="ctr">
              <a:buNone/>
            </a:pPr>
            <a:endParaRPr lang="en-GB" sz="4000" dirty="0"/>
          </a:p>
          <a:p>
            <a:pPr marL="0" indent="0" algn="ctr">
              <a:buNone/>
            </a:pPr>
            <a:endParaRPr lang="en-GB" sz="4000" dirty="0"/>
          </a:p>
        </p:txBody>
      </p:sp>
      <p:sp>
        <p:nvSpPr>
          <p:cNvPr id="9" name="TextBox 8">
            <a:extLst>
              <a:ext uri="{FF2B5EF4-FFF2-40B4-BE49-F238E27FC236}">
                <a16:creationId xmlns:a16="http://schemas.microsoft.com/office/drawing/2014/main" id="{DF4717C8-44C5-D02E-8FF8-84E8D15647F2}"/>
              </a:ext>
            </a:extLst>
          </p:cNvPr>
          <p:cNvSpPr txBox="1"/>
          <p:nvPr/>
        </p:nvSpPr>
        <p:spPr>
          <a:xfrm>
            <a:off x="201575" y="195552"/>
            <a:ext cx="10839464" cy="707886"/>
          </a:xfrm>
          <a:prstGeom prst="rect">
            <a:avLst/>
          </a:prstGeom>
          <a:noFill/>
        </p:spPr>
        <p:txBody>
          <a:bodyPr wrap="square">
            <a:spAutoFit/>
          </a:bodyPr>
          <a:lstStyle/>
          <a:p>
            <a:pPr marL="0" indent="0">
              <a:buNone/>
            </a:pPr>
            <a:r>
              <a:rPr lang="en-GB" sz="4000" b="1" dirty="0"/>
              <a:t>CAP 2024–2029: Next Steps</a:t>
            </a:r>
            <a:endParaRPr lang="en-IE" sz="4000" b="1" dirty="0"/>
          </a:p>
        </p:txBody>
      </p:sp>
      <p:pic>
        <p:nvPicPr>
          <p:cNvPr id="10" name="Picture 2" descr="Site Logo">
            <a:extLst>
              <a:ext uri="{FF2B5EF4-FFF2-40B4-BE49-F238E27FC236}">
                <a16:creationId xmlns:a16="http://schemas.microsoft.com/office/drawing/2014/main" id="{68E2C5AC-6FDE-8B4E-4072-06D830F7A6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7812" y="265816"/>
            <a:ext cx="2133600" cy="8096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33CC5A1-6FCE-756F-0134-B4360643DC7D}"/>
              </a:ext>
            </a:extLst>
          </p:cNvPr>
          <p:cNvSpPr txBox="1"/>
          <p:nvPr/>
        </p:nvSpPr>
        <p:spPr>
          <a:xfrm>
            <a:off x="552882" y="1249803"/>
            <a:ext cx="10750118" cy="3716402"/>
          </a:xfrm>
          <a:prstGeom prst="rect">
            <a:avLst/>
          </a:prstGeom>
          <a:noFill/>
        </p:spPr>
        <p:txBody>
          <a:bodyPr wrap="square" rtlCol="0">
            <a:spAutoFit/>
          </a:bodyPr>
          <a:lstStyle/>
          <a:p>
            <a:pPr marL="342900" lvl="2" indent="-342900">
              <a:spcAft>
                <a:spcPts val="9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A Chief Executive Report will be prepared following public consultation</a:t>
            </a:r>
          </a:p>
          <a:p>
            <a:pPr marL="342900" lvl="2" indent="-342900">
              <a:spcAft>
                <a:spcPts val="9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The Submissions will be reviewed and a Final Draft CAP will be prepared (including any necessary SEA or AA reviews)</a:t>
            </a:r>
          </a:p>
          <a:p>
            <a:pPr marL="342900" lvl="2" indent="-342900">
              <a:spcAft>
                <a:spcPts val="9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The Final Draft Plan, the SEA and NIR Reports, and the Chief Executive Report on Submissions Received will be provided to the Elected Members by January 3</a:t>
            </a:r>
            <a:r>
              <a:rPr lang="en-GB" baseline="30000" dirty="0">
                <a:latin typeface="Calibri" panose="020F0502020204030204" pitchFamily="34" charset="0"/>
                <a:ea typeface="Calibri" panose="020F0502020204030204" pitchFamily="34" charset="0"/>
                <a:cs typeface="Calibri" panose="020F0502020204030204" pitchFamily="34" charset="0"/>
              </a:rPr>
              <a:t>rd</a:t>
            </a:r>
            <a:r>
              <a:rPr lang="en-GB" dirty="0">
                <a:latin typeface="Calibri" panose="020F0502020204030204" pitchFamily="34" charset="0"/>
                <a:ea typeface="Calibri" panose="020F0502020204030204" pitchFamily="34" charset="0"/>
                <a:cs typeface="Calibri" panose="020F0502020204030204" pitchFamily="34" charset="0"/>
              </a:rPr>
              <a:t> 2024.</a:t>
            </a:r>
          </a:p>
          <a:p>
            <a:pPr marL="342900" lvl="2" indent="-342900">
              <a:spcAft>
                <a:spcPts val="900"/>
              </a:spcAft>
              <a:buFont typeface="Arial" panose="020B0604020202020204" pitchFamily="34" charset="0"/>
              <a:buChar char="•"/>
            </a:pPr>
            <a:r>
              <a:rPr lang="en-IE" dirty="0">
                <a:effectLst/>
                <a:latin typeface="Calibri" panose="020F0502020204030204" pitchFamily="34" charset="0"/>
                <a:ea typeface="Calibri" panose="020F0502020204030204" pitchFamily="34" charset="0"/>
                <a:cs typeface="Calibri" panose="020F0502020204030204" pitchFamily="34" charset="0"/>
              </a:rPr>
              <a:t>The Elected Members will have up to 6 weeks to consider the Chief Executive’s Report on Submissions Received, in accordance with the requirements of the Climate (Amendment) Act 2021. Within this statutory timeframe, the Elected Members must decide by resolution, whether to: </a:t>
            </a:r>
          </a:p>
          <a:p>
            <a:pPr marL="1200150" lvl="2" indent="-285750">
              <a:spcAft>
                <a:spcPts val="900"/>
              </a:spcAft>
              <a:buFont typeface="Arial" panose="020B0604020202020204" pitchFamily="34" charset="0"/>
              <a:buChar char="•"/>
            </a:pPr>
            <a:r>
              <a:rPr lang="en-IE" dirty="0">
                <a:effectLst/>
                <a:latin typeface="Calibri" panose="020F0502020204030204" pitchFamily="34" charset="0"/>
                <a:ea typeface="Calibri" panose="020F0502020204030204" pitchFamily="34" charset="0"/>
                <a:cs typeface="Calibri" panose="020F0502020204030204" pitchFamily="34" charset="0"/>
              </a:rPr>
              <a:t>approve, or</a:t>
            </a:r>
          </a:p>
          <a:p>
            <a:pPr marL="1200150" lvl="2" indent="-285750">
              <a:spcAft>
                <a:spcPts val="900"/>
              </a:spcAft>
              <a:buFont typeface="Arial" panose="020B0604020202020204" pitchFamily="34" charset="0"/>
              <a:buChar char="•"/>
            </a:pPr>
            <a:r>
              <a:rPr lang="en-IE" dirty="0">
                <a:effectLst/>
                <a:latin typeface="Calibri" panose="020F0502020204030204" pitchFamily="34" charset="0"/>
                <a:ea typeface="Calibri" panose="020F0502020204030204" pitchFamily="34" charset="0"/>
                <a:cs typeface="Calibri" panose="020F0502020204030204" pitchFamily="34" charset="0"/>
              </a:rPr>
              <a:t>approve, subject to such modifications as they consider appropriate, the local authority climate action plan.</a:t>
            </a:r>
          </a:p>
        </p:txBody>
      </p:sp>
    </p:spTree>
    <p:extLst>
      <p:ext uri="{BB962C8B-B14F-4D97-AF65-F5344CB8AC3E}">
        <p14:creationId xmlns:p14="http://schemas.microsoft.com/office/powerpoint/2010/main" val="1332466008"/>
      </p:ext>
    </p:extLst>
  </p:cSld>
  <p:clrMapOvr>
    <a:masterClrMapping/>
  </p:clrMapOvr>
  <mc:AlternateContent xmlns:mc="http://schemas.openxmlformats.org/markup-compatibility/2006" xmlns:p14="http://schemas.microsoft.com/office/powerpoint/2010/main">
    <mc:Choice Requires="p14">
      <p:transition spd="slow" p14:dur="2000" advTm="2215"/>
    </mc:Choice>
    <mc:Fallback xmlns="">
      <p:transition spd="slow" advTm="2215"/>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768BA4-88A9-4551-B3F0-02F6212A4D3F}"/>
              </a:ext>
            </a:extLst>
          </p:cNvPr>
          <p:cNvSpPr>
            <a:spLocks noGrp="1"/>
          </p:cNvSpPr>
          <p:nvPr>
            <p:ph idx="1"/>
          </p:nvPr>
        </p:nvSpPr>
        <p:spPr>
          <a:xfrm>
            <a:off x="656051" y="1996278"/>
            <a:ext cx="6589465" cy="3071273"/>
          </a:xfrm>
        </p:spPr>
        <p:txBody>
          <a:bodyPr>
            <a:normAutofit/>
          </a:bodyPr>
          <a:lstStyle/>
          <a:p>
            <a:pPr marL="0" indent="0" algn="ctr">
              <a:buNone/>
            </a:pPr>
            <a:endParaRPr lang="en-GB" sz="4000" dirty="0"/>
          </a:p>
          <a:p>
            <a:pPr marL="0" indent="0" algn="ctr">
              <a:buNone/>
            </a:pPr>
            <a:endParaRPr lang="en-GB" sz="4000" dirty="0"/>
          </a:p>
        </p:txBody>
      </p:sp>
      <p:sp>
        <p:nvSpPr>
          <p:cNvPr id="9" name="TextBox 8">
            <a:extLst>
              <a:ext uri="{FF2B5EF4-FFF2-40B4-BE49-F238E27FC236}">
                <a16:creationId xmlns:a16="http://schemas.microsoft.com/office/drawing/2014/main" id="{DF4717C8-44C5-D02E-8FF8-84E8D15647F2}"/>
              </a:ext>
            </a:extLst>
          </p:cNvPr>
          <p:cNvSpPr txBox="1"/>
          <p:nvPr/>
        </p:nvSpPr>
        <p:spPr>
          <a:xfrm>
            <a:off x="201575" y="195552"/>
            <a:ext cx="10839464" cy="707886"/>
          </a:xfrm>
          <a:prstGeom prst="rect">
            <a:avLst/>
          </a:prstGeom>
          <a:noFill/>
        </p:spPr>
        <p:txBody>
          <a:bodyPr wrap="square">
            <a:spAutoFit/>
          </a:bodyPr>
          <a:lstStyle/>
          <a:p>
            <a:pPr marL="0" indent="0">
              <a:buNone/>
            </a:pPr>
            <a:r>
              <a:rPr lang="en-GB" sz="4000" b="1" dirty="0"/>
              <a:t>CAP 2024–2029: Next Steps</a:t>
            </a:r>
            <a:endParaRPr lang="en-IE" sz="4000" b="1" dirty="0"/>
          </a:p>
        </p:txBody>
      </p:sp>
      <p:pic>
        <p:nvPicPr>
          <p:cNvPr id="10" name="Picture 2" descr="Site Logo">
            <a:extLst>
              <a:ext uri="{FF2B5EF4-FFF2-40B4-BE49-F238E27FC236}">
                <a16:creationId xmlns:a16="http://schemas.microsoft.com/office/drawing/2014/main" id="{68E2C5AC-6FDE-8B4E-4072-06D830F7A6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7812" y="265816"/>
            <a:ext cx="2133600" cy="8096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33CC5A1-6FCE-756F-0134-B4360643DC7D}"/>
              </a:ext>
            </a:extLst>
          </p:cNvPr>
          <p:cNvSpPr txBox="1"/>
          <p:nvPr/>
        </p:nvSpPr>
        <p:spPr>
          <a:xfrm>
            <a:off x="552882" y="1249803"/>
            <a:ext cx="10750118" cy="5332229"/>
          </a:xfrm>
          <a:prstGeom prst="rect">
            <a:avLst/>
          </a:prstGeom>
          <a:noFill/>
        </p:spPr>
        <p:txBody>
          <a:bodyPr wrap="square" rtlCol="0">
            <a:spAutoFit/>
          </a:bodyPr>
          <a:lstStyle/>
          <a:p>
            <a:pPr marL="342900" lvl="2" indent="-342900">
              <a:spcAft>
                <a:spcPts val="9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A Chief Executive Report will be prepared following public consultation</a:t>
            </a:r>
          </a:p>
          <a:p>
            <a:pPr marL="342900" lvl="2" indent="-342900">
              <a:spcAft>
                <a:spcPts val="9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The Submissions will be reviewed and a Final Draft CAP will be prepared (including any necessary SEA or AA reviews)</a:t>
            </a:r>
          </a:p>
          <a:p>
            <a:pPr marL="342900" lvl="2" indent="-342900">
              <a:spcAft>
                <a:spcPts val="9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The Final Draft Plan, the SEA and NIR Reports, and the Chief Executive Report on Submissions Received will be provided to the Elected Members by January 2</a:t>
            </a:r>
            <a:r>
              <a:rPr lang="en-GB" baseline="30000" dirty="0">
                <a:latin typeface="Calibri" panose="020F0502020204030204" pitchFamily="34" charset="0"/>
                <a:ea typeface="Calibri" panose="020F0502020204030204" pitchFamily="34" charset="0"/>
                <a:cs typeface="Calibri" panose="020F0502020204030204" pitchFamily="34" charset="0"/>
              </a:rPr>
              <a:t>nd</a:t>
            </a:r>
            <a:r>
              <a:rPr lang="en-GB" dirty="0">
                <a:latin typeface="Calibri" panose="020F0502020204030204" pitchFamily="34" charset="0"/>
                <a:ea typeface="Calibri" panose="020F0502020204030204" pitchFamily="34" charset="0"/>
                <a:cs typeface="Calibri" panose="020F0502020204030204" pitchFamily="34" charset="0"/>
              </a:rPr>
              <a:t> 2024.</a:t>
            </a:r>
          </a:p>
          <a:p>
            <a:pPr marL="342900" lvl="2" indent="-342900">
              <a:spcAft>
                <a:spcPts val="900"/>
              </a:spcAft>
              <a:buFont typeface="Arial" panose="020B0604020202020204" pitchFamily="34" charset="0"/>
              <a:buChar char="•"/>
            </a:pPr>
            <a:r>
              <a:rPr lang="en-IE" dirty="0">
                <a:effectLst/>
                <a:latin typeface="Calibri" panose="020F0502020204030204" pitchFamily="34" charset="0"/>
                <a:ea typeface="Calibri" panose="020F0502020204030204" pitchFamily="34" charset="0"/>
                <a:cs typeface="Calibri" panose="020F0502020204030204" pitchFamily="34" charset="0"/>
              </a:rPr>
              <a:t>The Elected Members will have up to 6 weeks to consider the Chief Executive’s Report on Submissions Received, in accordance with the requirements of the Climate (Amendment) Act 2021. Within this statutory timeframe, the Elected Members must decide by resolution, whether to: </a:t>
            </a:r>
          </a:p>
          <a:p>
            <a:pPr marL="1200150" lvl="2" indent="-285750">
              <a:spcAft>
                <a:spcPts val="900"/>
              </a:spcAft>
              <a:buFont typeface="Arial" panose="020B0604020202020204" pitchFamily="34" charset="0"/>
              <a:buChar char="•"/>
            </a:pPr>
            <a:r>
              <a:rPr lang="en-IE" dirty="0">
                <a:effectLst/>
                <a:latin typeface="Calibri" panose="020F0502020204030204" pitchFamily="34" charset="0"/>
                <a:ea typeface="Calibri" panose="020F0502020204030204" pitchFamily="34" charset="0"/>
                <a:cs typeface="Calibri" panose="020F0502020204030204" pitchFamily="34" charset="0"/>
              </a:rPr>
              <a:t>approve, or</a:t>
            </a:r>
          </a:p>
          <a:p>
            <a:pPr marL="1200150" lvl="2" indent="-285750">
              <a:spcAft>
                <a:spcPts val="900"/>
              </a:spcAft>
              <a:buFont typeface="Arial" panose="020B0604020202020204" pitchFamily="34" charset="0"/>
              <a:buChar char="•"/>
            </a:pPr>
            <a:r>
              <a:rPr lang="en-IE" dirty="0">
                <a:effectLst/>
                <a:latin typeface="Calibri" panose="020F0502020204030204" pitchFamily="34" charset="0"/>
                <a:ea typeface="Calibri" panose="020F0502020204030204" pitchFamily="34" charset="0"/>
                <a:cs typeface="Calibri" panose="020F0502020204030204" pitchFamily="34" charset="0"/>
              </a:rPr>
              <a:t>approve, subject to such modifications as they consider appropriate, the local authority climate action plan.</a:t>
            </a:r>
          </a:p>
          <a:p>
            <a:pPr marL="342900" lvl="2" indent="-342900">
              <a:spcAft>
                <a:spcPts val="900"/>
              </a:spcAft>
              <a:buFont typeface="Arial" panose="020B0604020202020204" pitchFamily="34" charset="0"/>
              <a:buChar char="•"/>
            </a:pPr>
            <a:r>
              <a:rPr lang="en-IE" dirty="0">
                <a:latin typeface="Calibri" panose="020F0502020204030204" pitchFamily="34" charset="0"/>
                <a:ea typeface="Calibri" panose="020F0502020204030204" pitchFamily="34" charset="0"/>
              </a:rPr>
              <a:t>G</a:t>
            </a:r>
            <a:r>
              <a:rPr lang="en-IE" sz="1800" dirty="0">
                <a:effectLst/>
                <a:latin typeface="Calibri" panose="020F0502020204030204" pitchFamily="34" charset="0"/>
                <a:ea typeface="Calibri" panose="020F0502020204030204" pitchFamily="34" charset="0"/>
              </a:rPr>
              <a:t>iven the statutory 12 month duration of the Plan making process, as set out in Section 16 of the Climate (Amendment) Act 2021, a Material Amendment public consultation phase, is not provided for under the legislation. </a:t>
            </a:r>
          </a:p>
          <a:p>
            <a:pPr marL="342900" lvl="2" indent="-342900">
              <a:spcAft>
                <a:spcPts val="900"/>
              </a:spcAft>
              <a:buFont typeface="Arial" panose="020B0604020202020204" pitchFamily="34" charset="0"/>
              <a:buChar char="•"/>
            </a:pPr>
            <a:r>
              <a:rPr lang="en-IE" sz="1800" dirty="0">
                <a:effectLst/>
                <a:latin typeface="Calibri" panose="020F0502020204030204" pitchFamily="34" charset="0"/>
                <a:ea typeface="Calibri" panose="020F0502020204030204" pitchFamily="34" charset="0"/>
              </a:rPr>
              <a:t>As such, all local authorities are required to make and approve their Climate Action Plan, by 23</a:t>
            </a:r>
            <a:r>
              <a:rPr lang="en-IE" sz="1800" baseline="30000" dirty="0">
                <a:effectLst/>
                <a:latin typeface="Calibri" panose="020F0502020204030204" pitchFamily="34" charset="0"/>
                <a:ea typeface="Calibri" panose="020F0502020204030204" pitchFamily="34" charset="0"/>
              </a:rPr>
              <a:t>rd</a:t>
            </a:r>
            <a:r>
              <a:rPr lang="en-IE" sz="1800" dirty="0">
                <a:effectLst/>
                <a:latin typeface="Calibri" panose="020F0502020204030204" pitchFamily="34" charset="0"/>
                <a:ea typeface="Calibri" panose="020F0502020204030204" pitchFamily="34" charset="0"/>
              </a:rPr>
              <a:t> February 2024.</a:t>
            </a:r>
          </a:p>
        </p:txBody>
      </p:sp>
    </p:spTree>
    <p:extLst>
      <p:ext uri="{BB962C8B-B14F-4D97-AF65-F5344CB8AC3E}">
        <p14:creationId xmlns:p14="http://schemas.microsoft.com/office/powerpoint/2010/main" val="4110536633"/>
      </p:ext>
    </p:extLst>
  </p:cSld>
  <p:clrMapOvr>
    <a:masterClrMapping/>
  </p:clrMapOvr>
  <mc:AlternateContent xmlns:mc="http://schemas.openxmlformats.org/markup-compatibility/2006" xmlns:p14="http://schemas.microsoft.com/office/powerpoint/2010/main">
    <mc:Choice Requires="p14">
      <p:transition spd="slow" p14:dur="2000" advTm="2215"/>
    </mc:Choice>
    <mc:Fallback xmlns="">
      <p:transition spd="slow" advTm="2215"/>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768BA4-88A9-4551-B3F0-02F6212A4D3F}"/>
              </a:ext>
            </a:extLst>
          </p:cNvPr>
          <p:cNvSpPr>
            <a:spLocks noGrp="1"/>
          </p:cNvSpPr>
          <p:nvPr>
            <p:ph idx="1"/>
          </p:nvPr>
        </p:nvSpPr>
        <p:spPr>
          <a:xfrm>
            <a:off x="656051" y="1996278"/>
            <a:ext cx="6589465" cy="3071273"/>
          </a:xfrm>
        </p:spPr>
        <p:txBody>
          <a:bodyPr>
            <a:normAutofit/>
          </a:bodyPr>
          <a:lstStyle/>
          <a:p>
            <a:pPr marL="0" indent="0" algn="ctr">
              <a:buNone/>
            </a:pPr>
            <a:endParaRPr lang="en-GB" sz="4000" dirty="0"/>
          </a:p>
          <a:p>
            <a:pPr marL="0" indent="0" algn="ctr">
              <a:buNone/>
            </a:pPr>
            <a:endParaRPr lang="en-GB" sz="4000" dirty="0"/>
          </a:p>
        </p:txBody>
      </p:sp>
      <p:sp>
        <p:nvSpPr>
          <p:cNvPr id="9" name="TextBox 8">
            <a:extLst>
              <a:ext uri="{FF2B5EF4-FFF2-40B4-BE49-F238E27FC236}">
                <a16:creationId xmlns:a16="http://schemas.microsoft.com/office/drawing/2014/main" id="{DF4717C8-44C5-D02E-8FF8-84E8D15647F2}"/>
              </a:ext>
            </a:extLst>
          </p:cNvPr>
          <p:cNvSpPr txBox="1"/>
          <p:nvPr/>
        </p:nvSpPr>
        <p:spPr>
          <a:xfrm>
            <a:off x="201575" y="195552"/>
            <a:ext cx="10839464" cy="707886"/>
          </a:xfrm>
          <a:prstGeom prst="rect">
            <a:avLst/>
          </a:prstGeom>
          <a:noFill/>
        </p:spPr>
        <p:txBody>
          <a:bodyPr wrap="square">
            <a:spAutoFit/>
          </a:bodyPr>
          <a:lstStyle/>
          <a:p>
            <a:pPr marL="0" indent="0">
              <a:buNone/>
            </a:pPr>
            <a:r>
              <a:rPr lang="en-GB" sz="4000" b="1" dirty="0"/>
              <a:t>CAP 2024–2029: Training</a:t>
            </a:r>
            <a:endParaRPr lang="en-IE" sz="4000" b="1" dirty="0"/>
          </a:p>
        </p:txBody>
      </p:sp>
      <p:pic>
        <p:nvPicPr>
          <p:cNvPr id="10" name="Picture 2" descr="Site Logo">
            <a:extLst>
              <a:ext uri="{FF2B5EF4-FFF2-40B4-BE49-F238E27FC236}">
                <a16:creationId xmlns:a16="http://schemas.microsoft.com/office/drawing/2014/main" id="{68E2C5AC-6FDE-8B4E-4072-06D830F7A6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7812" y="265816"/>
            <a:ext cx="2133600" cy="8096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33CC5A1-6FCE-756F-0134-B4360643DC7D}"/>
              </a:ext>
            </a:extLst>
          </p:cNvPr>
          <p:cNvSpPr txBox="1"/>
          <p:nvPr/>
        </p:nvSpPr>
        <p:spPr>
          <a:xfrm>
            <a:off x="480692" y="1519224"/>
            <a:ext cx="10750118" cy="523220"/>
          </a:xfrm>
          <a:prstGeom prst="rect">
            <a:avLst/>
          </a:prstGeom>
          <a:noFill/>
        </p:spPr>
        <p:txBody>
          <a:bodyPr wrap="square" rtlCol="0">
            <a:spAutoFit/>
          </a:bodyPr>
          <a:lstStyle/>
          <a:p>
            <a:pPr marL="342900" lvl="2" indent="-342900">
              <a:spcAft>
                <a:spcPts val="900"/>
              </a:spcAft>
              <a:buFont typeface="Arial" panose="020B0604020202020204" pitchFamily="34" charset="0"/>
              <a:buChar char="•"/>
            </a:pPr>
            <a:r>
              <a:rPr lang="en-GB" sz="2800" dirty="0">
                <a:effectLst/>
                <a:latin typeface="Calibri" panose="020F0502020204030204" pitchFamily="34" charset="0"/>
                <a:ea typeface="Calibri" panose="020F0502020204030204" pitchFamily="34" charset="0"/>
              </a:rPr>
              <a:t>AILG providing training on the LACAPs</a:t>
            </a:r>
            <a:endParaRPr lang="en-IE" sz="2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476397678"/>
      </p:ext>
    </p:extLst>
  </p:cSld>
  <p:clrMapOvr>
    <a:masterClrMapping/>
  </p:clrMapOvr>
  <mc:AlternateContent xmlns:mc="http://schemas.openxmlformats.org/markup-compatibility/2006" xmlns:p14="http://schemas.microsoft.com/office/powerpoint/2010/main">
    <mc:Choice Requires="p14">
      <p:transition spd="slow" p14:dur="2000" advTm="2215"/>
    </mc:Choice>
    <mc:Fallback xmlns="">
      <p:transition spd="slow" advTm="2215"/>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ss, sky, sheep, outdoor&#10;&#10;Description automatically generated">
            <a:extLst>
              <a:ext uri="{FF2B5EF4-FFF2-40B4-BE49-F238E27FC236}">
                <a16:creationId xmlns:a16="http://schemas.microsoft.com/office/drawing/2014/main" id="{9DC54033-0407-25EC-610F-A11D979CEF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7465"/>
            <a:ext cx="12192000" cy="7084613"/>
          </a:xfrm>
          <a:prstGeom prst="rect">
            <a:avLst/>
          </a:prstGeom>
        </p:spPr>
      </p:pic>
      <p:sp>
        <p:nvSpPr>
          <p:cNvPr id="3" name="Content Placeholder 2">
            <a:extLst>
              <a:ext uri="{FF2B5EF4-FFF2-40B4-BE49-F238E27FC236}">
                <a16:creationId xmlns:a16="http://schemas.microsoft.com/office/drawing/2014/main" id="{0A768BA4-88A9-4551-B3F0-02F6212A4D3F}"/>
              </a:ext>
            </a:extLst>
          </p:cNvPr>
          <p:cNvSpPr>
            <a:spLocks noGrp="1"/>
          </p:cNvSpPr>
          <p:nvPr>
            <p:ph idx="1"/>
          </p:nvPr>
        </p:nvSpPr>
        <p:spPr>
          <a:xfrm>
            <a:off x="821151" y="65630"/>
            <a:ext cx="6589465" cy="3071273"/>
          </a:xfrm>
        </p:spPr>
        <p:txBody>
          <a:bodyPr>
            <a:normAutofit/>
          </a:bodyPr>
          <a:lstStyle/>
          <a:p>
            <a:pPr marL="0" indent="0" algn="ctr">
              <a:buNone/>
            </a:pPr>
            <a:endParaRPr lang="en-GB" sz="4000"/>
          </a:p>
          <a:p>
            <a:pPr marL="0" indent="0" algn="ctr">
              <a:buNone/>
            </a:pPr>
            <a:endParaRPr lang="en-GB" sz="4000"/>
          </a:p>
        </p:txBody>
      </p:sp>
      <p:sp>
        <p:nvSpPr>
          <p:cNvPr id="7" name="TextBox 6">
            <a:extLst>
              <a:ext uri="{FF2B5EF4-FFF2-40B4-BE49-F238E27FC236}">
                <a16:creationId xmlns:a16="http://schemas.microsoft.com/office/drawing/2014/main" id="{142C0AAA-DA9F-FBE1-2E8B-30DFF0B1E910}"/>
              </a:ext>
            </a:extLst>
          </p:cNvPr>
          <p:cNvSpPr txBox="1"/>
          <p:nvPr/>
        </p:nvSpPr>
        <p:spPr>
          <a:xfrm>
            <a:off x="1669451" y="614081"/>
            <a:ext cx="6150334" cy="721736"/>
          </a:xfrm>
          <a:prstGeom prst="rect">
            <a:avLst/>
          </a:prstGeom>
          <a:noFill/>
        </p:spPr>
        <p:txBody>
          <a:bodyPr wrap="square">
            <a:spAutoFit/>
          </a:bodyPr>
          <a:lstStyle/>
          <a:p>
            <a:pPr>
              <a:lnSpc>
                <a:spcPct val="107000"/>
              </a:lnSpc>
              <a:spcAft>
                <a:spcPts val="800"/>
              </a:spcAft>
            </a:pPr>
            <a:r>
              <a:rPr lang="en-GB" sz="4000" dirty="0">
                <a:solidFill>
                  <a:schemeClr val="accent6">
                    <a:lumMod val="75000"/>
                  </a:schemeClr>
                </a:solidFill>
                <a:effectLst>
                  <a:reflection blurRad="6350" stA="96000" dist="1092200" dir="5400000" sy="-100000" algn="bl"/>
                </a:effectLst>
                <a:latin typeface="Calibri" panose="020F0502020204030204" pitchFamily="34" charset="0"/>
                <a:ea typeface="Calibri" panose="020F0502020204030204" pitchFamily="34" charset="0"/>
                <a:cs typeface="Times New Roman" panose="02020603050405020304" pitchFamily="18" charset="0"/>
              </a:rPr>
              <a:t>Thank You </a:t>
            </a:r>
            <a:endParaRPr lang="en-IE" sz="40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6450112"/>
      </p:ext>
    </p:extLst>
  </p:cSld>
  <p:clrMapOvr>
    <a:masterClrMapping/>
  </p:clrMapOvr>
  <mc:AlternateContent xmlns:mc="http://schemas.openxmlformats.org/markup-compatibility/2006" xmlns:p14="http://schemas.microsoft.com/office/powerpoint/2010/main">
    <mc:Choice Requires="p14">
      <p:transition spd="slow" p14:dur="2000" advTm="2215"/>
    </mc:Choice>
    <mc:Fallback xmlns="">
      <p:transition spd="slow" advTm="221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ite Logo">
            <a:extLst>
              <a:ext uri="{FF2B5EF4-FFF2-40B4-BE49-F238E27FC236}">
                <a16:creationId xmlns:a16="http://schemas.microsoft.com/office/drawing/2014/main" id="{4C019E3E-C0A1-0618-C6A1-019232C4E2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7812" y="185211"/>
            <a:ext cx="2133600" cy="8096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8A3875B-95D8-F98A-0A0F-56AB3E3497D4}"/>
              </a:ext>
            </a:extLst>
          </p:cNvPr>
          <p:cNvSpPr txBox="1"/>
          <p:nvPr/>
        </p:nvSpPr>
        <p:spPr>
          <a:xfrm>
            <a:off x="89606" y="265816"/>
            <a:ext cx="9698206" cy="584775"/>
          </a:xfrm>
          <a:prstGeom prst="rect">
            <a:avLst/>
          </a:prstGeom>
          <a:noFill/>
        </p:spPr>
        <p:txBody>
          <a:bodyPr wrap="square">
            <a:spAutoFit/>
          </a:bodyPr>
          <a:lstStyle/>
          <a:p>
            <a:pPr marL="0" indent="0">
              <a:buNone/>
            </a:pPr>
            <a:r>
              <a:rPr lang="en-GB" sz="3200" b="1" dirty="0"/>
              <a:t>Draft Climate Action Plan 2024 – 2029  </a:t>
            </a:r>
          </a:p>
        </p:txBody>
      </p:sp>
      <p:sp>
        <p:nvSpPr>
          <p:cNvPr id="7" name="Rectangle 6">
            <a:extLst>
              <a:ext uri="{FF2B5EF4-FFF2-40B4-BE49-F238E27FC236}">
                <a16:creationId xmlns:a16="http://schemas.microsoft.com/office/drawing/2014/main" id="{EF7E1B75-45D7-EA6B-BCEC-564A9887D6DE}"/>
              </a:ext>
            </a:extLst>
          </p:cNvPr>
          <p:cNvSpPr/>
          <p:nvPr/>
        </p:nvSpPr>
        <p:spPr>
          <a:xfrm>
            <a:off x="279751" y="994837"/>
            <a:ext cx="6349647" cy="1315744"/>
          </a:xfrm>
          <a:prstGeom prst="rect">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extBox 4">
            <a:extLst>
              <a:ext uri="{FF2B5EF4-FFF2-40B4-BE49-F238E27FC236}">
                <a16:creationId xmlns:a16="http://schemas.microsoft.com/office/drawing/2014/main" id="{1E46A84A-21E9-543F-22AA-7B1DA2828227}"/>
              </a:ext>
            </a:extLst>
          </p:cNvPr>
          <p:cNvSpPr txBox="1"/>
          <p:nvPr/>
        </p:nvSpPr>
        <p:spPr>
          <a:xfrm>
            <a:off x="288479" y="1052544"/>
            <a:ext cx="6141685" cy="1200329"/>
          </a:xfrm>
          <a:prstGeom prst="rect">
            <a:avLst/>
          </a:prstGeom>
          <a:noFill/>
          <a:ln>
            <a:noFill/>
          </a:ln>
        </p:spPr>
        <p:txBody>
          <a:bodyPr wrap="square" rtlCol="0">
            <a:spAutoFit/>
          </a:bodyPr>
          <a:lstStyle/>
          <a:p>
            <a:r>
              <a:rPr lang="en-GB" sz="2400" dirty="0"/>
              <a:t>Statutory LA CAP 2024-2029 must be in place within 12 months and be in line with the Guidelines – by </a:t>
            </a:r>
            <a:r>
              <a:rPr lang="en-GB" sz="2400" b="1" dirty="0"/>
              <a:t>23rd February 2023</a:t>
            </a:r>
            <a:r>
              <a:rPr lang="en-GB" sz="2400" dirty="0"/>
              <a:t>.</a:t>
            </a:r>
            <a:endParaRPr lang="en-IE" sz="2400" dirty="0"/>
          </a:p>
        </p:txBody>
      </p:sp>
      <p:sp>
        <p:nvSpPr>
          <p:cNvPr id="3" name="Content Placeholder 2">
            <a:extLst>
              <a:ext uri="{FF2B5EF4-FFF2-40B4-BE49-F238E27FC236}">
                <a16:creationId xmlns:a16="http://schemas.microsoft.com/office/drawing/2014/main" id="{5E490F17-EB0F-4947-F8DB-4A0A0BC6B2D6}"/>
              </a:ext>
            </a:extLst>
          </p:cNvPr>
          <p:cNvSpPr>
            <a:spLocks noGrp="1"/>
          </p:cNvSpPr>
          <p:nvPr>
            <p:ph idx="1"/>
          </p:nvPr>
        </p:nvSpPr>
        <p:spPr>
          <a:xfrm>
            <a:off x="279751" y="2589346"/>
            <a:ext cx="6349647" cy="4083443"/>
          </a:xfrm>
        </p:spPr>
        <p:txBody>
          <a:bodyPr>
            <a:noAutofit/>
          </a:bodyPr>
          <a:lstStyle/>
          <a:p>
            <a:pPr>
              <a:lnSpc>
                <a:spcPct val="120000"/>
              </a:lnSpc>
              <a:spcBef>
                <a:spcPts val="600"/>
              </a:spcBef>
            </a:pPr>
            <a:r>
              <a:rPr lang="en-GB" sz="2400" dirty="0"/>
              <a:t>The Draft Plan has been prepared and released for Public Consultation.</a:t>
            </a:r>
          </a:p>
        </p:txBody>
      </p:sp>
      <p:pic>
        <p:nvPicPr>
          <p:cNvPr id="8" name="Picture 7">
            <a:extLst>
              <a:ext uri="{FF2B5EF4-FFF2-40B4-BE49-F238E27FC236}">
                <a16:creationId xmlns:a16="http://schemas.microsoft.com/office/drawing/2014/main" id="{0F9A0D16-6572-67F2-6C0F-87E5D58AB691}"/>
              </a:ext>
            </a:extLst>
          </p:cNvPr>
          <p:cNvPicPr>
            <a:picLocks noChangeAspect="1"/>
          </p:cNvPicPr>
          <p:nvPr/>
        </p:nvPicPr>
        <p:blipFill>
          <a:blip r:embed="rId4"/>
          <a:stretch>
            <a:fillRect/>
          </a:stretch>
        </p:blipFill>
        <p:spPr>
          <a:xfrm>
            <a:off x="7094181" y="144226"/>
            <a:ext cx="5008213" cy="6528563"/>
          </a:xfrm>
          <a:prstGeom prst="rect">
            <a:avLst/>
          </a:prstGeom>
        </p:spPr>
      </p:pic>
    </p:spTree>
    <p:extLst>
      <p:ext uri="{BB962C8B-B14F-4D97-AF65-F5344CB8AC3E}">
        <p14:creationId xmlns:p14="http://schemas.microsoft.com/office/powerpoint/2010/main" val="4269510861"/>
      </p:ext>
    </p:extLst>
  </p:cSld>
  <p:clrMapOvr>
    <a:masterClrMapping/>
  </p:clrMapOvr>
  <mc:AlternateContent xmlns:mc="http://schemas.openxmlformats.org/markup-compatibility/2006" xmlns:p14="http://schemas.microsoft.com/office/powerpoint/2010/main">
    <mc:Choice Requires="p14">
      <p:transition spd="slow" p14:dur="2000" advTm="2215"/>
    </mc:Choice>
    <mc:Fallback xmlns="">
      <p:transition spd="slow" advTm="221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ite Logo">
            <a:extLst>
              <a:ext uri="{FF2B5EF4-FFF2-40B4-BE49-F238E27FC236}">
                <a16:creationId xmlns:a16="http://schemas.microsoft.com/office/drawing/2014/main" id="{4C019E3E-C0A1-0618-C6A1-019232C4E2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7812" y="185211"/>
            <a:ext cx="2133600" cy="8096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8A3875B-95D8-F98A-0A0F-56AB3E3497D4}"/>
              </a:ext>
            </a:extLst>
          </p:cNvPr>
          <p:cNvSpPr txBox="1"/>
          <p:nvPr/>
        </p:nvSpPr>
        <p:spPr>
          <a:xfrm>
            <a:off x="89606" y="265816"/>
            <a:ext cx="9698206" cy="584775"/>
          </a:xfrm>
          <a:prstGeom prst="rect">
            <a:avLst/>
          </a:prstGeom>
          <a:noFill/>
        </p:spPr>
        <p:txBody>
          <a:bodyPr wrap="square">
            <a:spAutoFit/>
          </a:bodyPr>
          <a:lstStyle/>
          <a:p>
            <a:pPr marL="0" indent="0">
              <a:buNone/>
            </a:pPr>
            <a:r>
              <a:rPr lang="en-GB" sz="3200" b="1" dirty="0"/>
              <a:t>Draft Climate Action Plan 2024 – 2029  </a:t>
            </a:r>
          </a:p>
        </p:txBody>
      </p:sp>
      <p:sp>
        <p:nvSpPr>
          <p:cNvPr id="7" name="Rectangle 6">
            <a:extLst>
              <a:ext uri="{FF2B5EF4-FFF2-40B4-BE49-F238E27FC236}">
                <a16:creationId xmlns:a16="http://schemas.microsoft.com/office/drawing/2014/main" id="{EF7E1B75-45D7-EA6B-BCEC-564A9887D6DE}"/>
              </a:ext>
            </a:extLst>
          </p:cNvPr>
          <p:cNvSpPr/>
          <p:nvPr/>
        </p:nvSpPr>
        <p:spPr>
          <a:xfrm>
            <a:off x="279751" y="994837"/>
            <a:ext cx="6349647" cy="1315744"/>
          </a:xfrm>
          <a:prstGeom prst="rect">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extBox 4">
            <a:extLst>
              <a:ext uri="{FF2B5EF4-FFF2-40B4-BE49-F238E27FC236}">
                <a16:creationId xmlns:a16="http://schemas.microsoft.com/office/drawing/2014/main" id="{1E46A84A-21E9-543F-22AA-7B1DA2828227}"/>
              </a:ext>
            </a:extLst>
          </p:cNvPr>
          <p:cNvSpPr txBox="1"/>
          <p:nvPr/>
        </p:nvSpPr>
        <p:spPr>
          <a:xfrm>
            <a:off x="288479" y="1052544"/>
            <a:ext cx="6141685" cy="1200329"/>
          </a:xfrm>
          <a:prstGeom prst="rect">
            <a:avLst/>
          </a:prstGeom>
          <a:noFill/>
          <a:ln>
            <a:noFill/>
          </a:ln>
        </p:spPr>
        <p:txBody>
          <a:bodyPr wrap="square" rtlCol="0">
            <a:spAutoFit/>
          </a:bodyPr>
          <a:lstStyle/>
          <a:p>
            <a:r>
              <a:rPr lang="en-GB" sz="2400" dirty="0"/>
              <a:t>Statutory LA CAP 2024-2029 must be in place within 12 months and be in line with the Guidelines – by </a:t>
            </a:r>
            <a:r>
              <a:rPr lang="en-GB" sz="2400" b="1" dirty="0"/>
              <a:t>23rd February 2023</a:t>
            </a:r>
            <a:r>
              <a:rPr lang="en-GB" sz="2400" dirty="0"/>
              <a:t>.</a:t>
            </a:r>
            <a:endParaRPr lang="en-IE" sz="2400" dirty="0"/>
          </a:p>
        </p:txBody>
      </p:sp>
      <p:sp>
        <p:nvSpPr>
          <p:cNvPr id="3" name="Content Placeholder 2">
            <a:extLst>
              <a:ext uri="{FF2B5EF4-FFF2-40B4-BE49-F238E27FC236}">
                <a16:creationId xmlns:a16="http://schemas.microsoft.com/office/drawing/2014/main" id="{5E490F17-EB0F-4947-F8DB-4A0A0BC6B2D6}"/>
              </a:ext>
            </a:extLst>
          </p:cNvPr>
          <p:cNvSpPr>
            <a:spLocks noGrp="1"/>
          </p:cNvSpPr>
          <p:nvPr>
            <p:ph idx="1"/>
          </p:nvPr>
        </p:nvSpPr>
        <p:spPr>
          <a:xfrm>
            <a:off x="279751" y="2589346"/>
            <a:ext cx="6349647" cy="4083443"/>
          </a:xfrm>
        </p:spPr>
        <p:txBody>
          <a:bodyPr>
            <a:noAutofit/>
          </a:bodyPr>
          <a:lstStyle/>
          <a:p>
            <a:pPr>
              <a:lnSpc>
                <a:spcPct val="120000"/>
              </a:lnSpc>
              <a:spcBef>
                <a:spcPts val="600"/>
              </a:spcBef>
            </a:pPr>
            <a:r>
              <a:rPr lang="en-GB" sz="2400" dirty="0"/>
              <a:t>The Draft Plan has been prepared and released for Public Consultation.</a:t>
            </a:r>
          </a:p>
          <a:p>
            <a:pPr>
              <a:lnSpc>
                <a:spcPct val="120000"/>
              </a:lnSpc>
              <a:spcBef>
                <a:spcPts val="600"/>
              </a:spcBef>
            </a:pPr>
            <a:r>
              <a:rPr lang="en-GB" sz="2400" dirty="0"/>
              <a:t>The Draft Plan is accompanied by the Draft Strategic Environmental Assessment (SEA) and the Natura Impact Report (NIR).</a:t>
            </a:r>
          </a:p>
          <a:p>
            <a:pPr>
              <a:lnSpc>
                <a:spcPct val="120000"/>
              </a:lnSpc>
              <a:spcBef>
                <a:spcPts val="600"/>
              </a:spcBef>
            </a:pPr>
            <a:r>
              <a:rPr lang="en-GB" sz="2400" dirty="0"/>
              <a:t>It is an evidenced-based approach, building on a Baseline Emissions Inventory, a Climate Change Risk Assessment, and the previous CCAP 2019-2024. </a:t>
            </a:r>
          </a:p>
        </p:txBody>
      </p:sp>
      <p:pic>
        <p:nvPicPr>
          <p:cNvPr id="8" name="Picture 7">
            <a:extLst>
              <a:ext uri="{FF2B5EF4-FFF2-40B4-BE49-F238E27FC236}">
                <a16:creationId xmlns:a16="http://schemas.microsoft.com/office/drawing/2014/main" id="{0F9A0D16-6572-67F2-6C0F-87E5D58AB691}"/>
              </a:ext>
            </a:extLst>
          </p:cNvPr>
          <p:cNvPicPr>
            <a:picLocks noChangeAspect="1"/>
          </p:cNvPicPr>
          <p:nvPr/>
        </p:nvPicPr>
        <p:blipFill>
          <a:blip r:embed="rId4"/>
          <a:stretch>
            <a:fillRect/>
          </a:stretch>
        </p:blipFill>
        <p:spPr>
          <a:xfrm>
            <a:off x="7094181" y="144226"/>
            <a:ext cx="5008213" cy="6528563"/>
          </a:xfrm>
          <a:prstGeom prst="rect">
            <a:avLst/>
          </a:prstGeom>
        </p:spPr>
      </p:pic>
    </p:spTree>
    <p:extLst>
      <p:ext uri="{BB962C8B-B14F-4D97-AF65-F5344CB8AC3E}">
        <p14:creationId xmlns:p14="http://schemas.microsoft.com/office/powerpoint/2010/main" val="2380842164"/>
      </p:ext>
    </p:extLst>
  </p:cSld>
  <p:clrMapOvr>
    <a:masterClrMapping/>
  </p:clrMapOvr>
  <mc:AlternateContent xmlns:mc="http://schemas.openxmlformats.org/markup-compatibility/2006" xmlns:p14="http://schemas.microsoft.com/office/powerpoint/2010/main">
    <mc:Choice Requires="p14">
      <p:transition spd="slow" p14:dur="2000" advTm="2215"/>
    </mc:Choice>
    <mc:Fallback xmlns="">
      <p:transition spd="slow" advTm="221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768BA4-88A9-4551-B3F0-02F6212A4D3F}"/>
              </a:ext>
            </a:extLst>
          </p:cNvPr>
          <p:cNvSpPr>
            <a:spLocks noGrp="1"/>
          </p:cNvSpPr>
          <p:nvPr>
            <p:ph idx="1"/>
          </p:nvPr>
        </p:nvSpPr>
        <p:spPr>
          <a:xfrm>
            <a:off x="987406" y="670628"/>
            <a:ext cx="6589465" cy="3071273"/>
          </a:xfrm>
        </p:spPr>
        <p:txBody>
          <a:bodyPr>
            <a:normAutofit/>
          </a:bodyPr>
          <a:lstStyle/>
          <a:p>
            <a:pPr marL="0" indent="0" algn="ctr">
              <a:buNone/>
            </a:pPr>
            <a:endParaRPr lang="en-GB" sz="4000" dirty="0"/>
          </a:p>
          <a:p>
            <a:pPr marL="0" indent="0" algn="ctr">
              <a:buNone/>
            </a:pPr>
            <a:endParaRPr lang="en-GB" sz="4000" dirty="0"/>
          </a:p>
        </p:txBody>
      </p:sp>
      <p:pic>
        <p:nvPicPr>
          <p:cNvPr id="2" name="Picture 2" descr="Site Logo">
            <a:extLst>
              <a:ext uri="{FF2B5EF4-FFF2-40B4-BE49-F238E27FC236}">
                <a16:creationId xmlns:a16="http://schemas.microsoft.com/office/drawing/2014/main" id="{4C019E3E-C0A1-0618-C6A1-019232C4E2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7812" y="265816"/>
            <a:ext cx="2133600" cy="8096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8A3875B-95D8-F98A-0A0F-56AB3E3497D4}"/>
              </a:ext>
            </a:extLst>
          </p:cNvPr>
          <p:cNvSpPr txBox="1"/>
          <p:nvPr/>
        </p:nvSpPr>
        <p:spPr>
          <a:xfrm>
            <a:off x="201574" y="195552"/>
            <a:ext cx="9983825" cy="707886"/>
          </a:xfrm>
          <a:prstGeom prst="rect">
            <a:avLst/>
          </a:prstGeom>
          <a:noFill/>
        </p:spPr>
        <p:txBody>
          <a:bodyPr wrap="square">
            <a:spAutoFit/>
          </a:bodyPr>
          <a:lstStyle/>
          <a:p>
            <a:pPr marL="0" indent="0">
              <a:buNone/>
            </a:pPr>
            <a:r>
              <a:rPr lang="en-GB" sz="4000" b="1" dirty="0"/>
              <a:t>Our Climate Action Targets and Action Areas</a:t>
            </a:r>
          </a:p>
        </p:txBody>
      </p:sp>
      <p:graphicFrame>
        <p:nvGraphicFramePr>
          <p:cNvPr id="9" name="TextBox 6">
            <a:extLst>
              <a:ext uri="{FF2B5EF4-FFF2-40B4-BE49-F238E27FC236}">
                <a16:creationId xmlns:a16="http://schemas.microsoft.com/office/drawing/2014/main" id="{D1BBA770-E47C-F8AE-7146-3E78B94D8B27}"/>
              </a:ext>
            </a:extLst>
          </p:cNvPr>
          <p:cNvGraphicFramePr/>
          <p:nvPr>
            <p:extLst>
              <p:ext uri="{D42A27DB-BD31-4B8C-83A1-F6EECF244321}">
                <p14:modId xmlns:p14="http://schemas.microsoft.com/office/powerpoint/2010/main" val="2233097614"/>
              </p:ext>
            </p:extLst>
          </p:nvPr>
        </p:nvGraphicFramePr>
        <p:xfrm>
          <a:off x="344768" y="905073"/>
          <a:ext cx="6667638" cy="56771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Arrow: Curved Left 7">
            <a:extLst>
              <a:ext uri="{FF2B5EF4-FFF2-40B4-BE49-F238E27FC236}">
                <a16:creationId xmlns:a16="http://schemas.microsoft.com/office/drawing/2014/main" id="{7E2C24F3-6159-30E3-E93F-8DBAF0809686}"/>
              </a:ext>
            </a:extLst>
          </p:cNvPr>
          <p:cNvSpPr/>
          <p:nvPr/>
        </p:nvSpPr>
        <p:spPr>
          <a:xfrm>
            <a:off x="6985744" y="2744374"/>
            <a:ext cx="1182254" cy="199505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pic>
        <p:nvPicPr>
          <p:cNvPr id="7" name="Picture 6">
            <a:extLst>
              <a:ext uri="{FF2B5EF4-FFF2-40B4-BE49-F238E27FC236}">
                <a16:creationId xmlns:a16="http://schemas.microsoft.com/office/drawing/2014/main" id="{AFC12215-1382-810D-7C09-41446015E26C}"/>
              </a:ext>
            </a:extLst>
          </p:cNvPr>
          <p:cNvPicPr>
            <a:picLocks noChangeAspect="1"/>
          </p:cNvPicPr>
          <p:nvPr/>
        </p:nvPicPr>
        <p:blipFill>
          <a:blip r:embed="rId8"/>
          <a:stretch>
            <a:fillRect/>
          </a:stretch>
        </p:blipFill>
        <p:spPr>
          <a:xfrm>
            <a:off x="8481509" y="1471743"/>
            <a:ext cx="3407780" cy="3914514"/>
          </a:xfrm>
          <a:prstGeom prst="rect">
            <a:avLst/>
          </a:prstGeom>
        </p:spPr>
      </p:pic>
      <p:sp>
        <p:nvSpPr>
          <p:cNvPr id="5" name="TextBox 4">
            <a:extLst>
              <a:ext uri="{FF2B5EF4-FFF2-40B4-BE49-F238E27FC236}">
                <a16:creationId xmlns:a16="http://schemas.microsoft.com/office/drawing/2014/main" id="{B81192FD-79C4-31E0-D6E1-302C99A38BEB}"/>
              </a:ext>
            </a:extLst>
          </p:cNvPr>
          <p:cNvSpPr txBox="1"/>
          <p:nvPr/>
        </p:nvSpPr>
        <p:spPr>
          <a:xfrm>
            <a:off x="8481508" y="5491578"/>
            <a:ext cx="3365723" cy="830997"/>
          </a:xfrm>
          <a:prstGeom prst="rect">
            <a:avLst/>
          </a:prstGeom>
          <a:noFill/>
        </p:spPr>
        <p:txBody>
          <a:bodyPr wrap="square" rtlCol="0">
            <a:spAutoFit/>
          </a:bodyPr>
          <a:lstStyle/>
          <a:p>
            <a:r>
              <a:rPr lang="en-GB" sz="2400" b="1" dirty="0"/>
              <a:t>121 proposed Actions across the 6 Action Areas</a:t>
            </a:r>
            <a:endParaRPr lang="en-IE" sz="2400" b="1" dirty="0"/>
          </a:p>
        </p:txBody>
      </p:sp>
    </p:spTree>
    <p:extLst>
      <p:ext uri="{BB962C8B-B14F-4D97-AF65-F5344CB8AC3E}">
        <p14:creationId xmlns:p14="http://schemas.microsoft.com/office/powerpoint/2010/main" val="3007351772"/>
      </p:ext>
    </p:extLst>
  </p:cSld>
  <p:clrMapOvr>
    <a:masterClrMapping/>
  </p:clrMapOvr>
  <mc:AlternateContent xmlns:mc="http://schemas.openxmlformats.org/markup-compatibility/2006" xmlns:p14="http://schemas.microsoft.com/office/powerpoint/2010/main">
    <mc:Choice Requires="p14">
      <p:transition spd="slow" p14:dur="2000" advTm="2215"/>
    </mc:Choice>
    <mc:Fallback xmlns="">
      <p:transition spd="slow" advTm="221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768BA4-88A9-4551-B3F0-02F6212A4D3F}"/>
              </a:ext>
            </a:extLst>
          </p:cNvPr>
          <p:cNvSpPr>
            <a:spLocks noGrp="1"/>
          </p:cNvSpPr>
          <p:nvPr>
            <p:ph idx="1"/>
          </p:nvPr>
        </p:nvSpPr>
        <p:spPr>
          <a:xfrm>
            <a:off x="987406" y="670628"/>
            <a:ext cx="6589465" cy="3071273"/>
          </a:xfrm>
        </p:spPr>
        <p:txBody>
          <a:bodyPr>
            <a:normAutofit/>
          </a:bodyPr>
          <a:lstStyle/>
          <a:p>
            <a:pPr marL="0" indent="0" algn="ctr">
              <a:buNone/>
            </a:pPr>
            <a:endParaRPr lang="en-GB" sz="4000" dirty="0"/>
          </a:p>
          <a:p>
            <a:pPr marL="0" indent="0" algn="ctr">
              <a:buNone/>
            </a:pPr>
            <a:endParaRPr lang="en-GB" sz="4000" dirty="0"/>
          </a:p>
        </p:txBody>
      </p:sp>
      <p:pic>
        <p:nvPicPr>
          <p:cNvPr id="2" name="Picture 2" descr="Site Logo">
            <a:extLst>
              <a:ext uri="{FF2B5EF4-FFF2-40B4-BE49-F238E27FC236}">
                <a16:creationId xmlns:a16="http://schemas.microsoft.com/office/drawing/2014/main" id="{4C019E3E-C0A1-0618-C6A1-019232C4E2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7812" y="265816"/>
            <a:ext cx="2133600" cy="8096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8A3875B-95D8-F98A-0A0F-56AB3E3497D4}"/>
              </a:ext>
            </a:extLst>
          </p:cNvPr>
          <p:cNvSpPr txBox="1"/>
          <p:nvPr/>
        </p:nvSpPr>
        <p:spPr>
          <a:xfrm>
            <a:off x="201574" y="195552"/>
            <a:ext cx="9501823" cy="646331"/>
          </a:xfrm>
          <a:prstGeom prst="rect">
            <a:avLst/>
          </a:prstGeom>
          <a:noFill/>
        </p:spPr>
        <p:txBody>
          <a:bodyPr wrap="square">
            <a:spAutoFit/>
          </a:bodyPr>
          <a:lstStyle/>
          <a:p>
            <a:pPr lvl="0"/>
            <a:r>
              <a:rPr lang="en-IE" sz="3600" b="1" dirty="0"/>
              <a:t>Energy &amp; Buildings 2024-2029 – Action Areas</a:t>
            </a:r>
            <a:endParaRPr lang="en-US" sz="3600" b="1" dirty="0"/>
          </a:p>
        </p:txBody>
      </p:sp>
      <p:pic>
        <p:nvPicPr>
          <p:cNvPr id="6" name="Picture 5">
            <a:extLst>
              <a:ext uri="{FF2B5EF4-FFF2-40B4-BE49-F238E27FC236}">
                <a16:creationId xmlns:a16="http://schemas.microsoft.com/office/drawing/2014/main" id="{DF784CDE-D189-BF4B-DAE5-ECBE8E2ABC8F}"/>
              </a:ext>
            </a:extLst>
          </p:cNvPr>
          <p:cNvPicPr>
            <a:picLocks noChangeAspect="1"/>
          </p:cNvPicPr>
          <p:nvPr/>
        </p:nvPicPr>
        <p:blipFill rotWithShape="1">
          <a:blip r:embed="rId4"/>
          <a:srcRect t="16975" r="146"/>
          <a:stretch/>
        </p:blipFill>
        <p:spPr>
          <a:xfrm>
            <a:off x="1472519" y="1378514"/>
            <a:ext cx="7649966" cy="4835662"/>
          </a:xfrm>
          <a:prstGeom prst="rect">
            <a:avLst/>
          </a:prstGeom>
        </p:spPr>
      </p:pic>
    </p:spTree>
    <p:extLst>
      <p:ext uri="{BB962C8B-B14F-4D97-AF65-F5344CB8AC3E}">
        <p14:creationId xmlns:p14="http://schemas.microsoft.com/office/powerpoint/2010/main" val="2621571230"/>
      </p:ext>
    </p:extLst>
  </p:cSld>
  <p:clrMapOvr>
    <a:masterClrMapping/>
  </p:clrMapOvr>
  <mc:AlternateContent xmlns:mc="http://schemas.openxmlformats.org/markup-compatibility/2006" xmlns:p14="http://schemas.microsoft.com/office/powerpoint/2010/main">
    <mc:Choice Requires="p14">
      <p:transition spd="slow" p14:dur="2000" advTm="2215"/>
    </mc:Choice>
    <mc:Fallback xmlns="">
      <p:transition spd="slow" advTm="221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768BA4-88A9-4551-B3F0-02F6212A4D3F}"/>
              </a:ext>
            </a:extLst>
          </p:cNvPr>
          <p:cNvSpPr>
            <a:spLocks noGrp="1"/>
          </p:cNvSpPr>
          <p:nvPr>
            <p:ph idx="1"/>
          </p:nvPr>
        </p:nvSpPr>
        <p:spPr>
          <a:xfrm>
            <a:off x="987406" y="670628"/>
            <a:ext cx="6589465" cy="3071273"/>
          </a:xfrm>
        </p:spPr>
        <p:txBody>
          <a:bodyPr>
            <a:normAutofit/>
          </a:bodyPr>
          <a:lstStyle/>
          <a:p>
            <a:pPr marL="0" indent="0" algn="ctr">
              <a:buNone/>
            </a:pPr>
            <a:endParaRPr lang="en-GB" sz="4000" dirty="0"/>
          </a:p>
          <a:p>
            <a:pPr marL="0" indent="0" algn="ctr">
              <a:buNone/>
            </a:pPr>
            <a:endParaRPr lang="en-GB" sz="4000" dirty="0"/>
          </a:p>
        </p:txBody>
      </p:sp>
      <p:pic>
        <p:nvPicPr>
          <p:cNvPr id="2" name="Picture 2" descr="Site Logo">
            <a:extLst>
              <a:ext uri="{FF2B5EF4-FFF2-40B4-BE49-F238E27FC236}">
                <a16:creationId xmlns:a16="http://schemas.microsoft.com/office/drawing/2014/main" id="{4C019E3E-C0A1-0618-C6A1-019232C4E2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7812" y="265816"/>
            <a:ext cx="2133600" cy="8096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8A3875B-95D8-F98A-0A0F-56AB3E3497D4}"/>
              </a:ext>
            </a:extLst>
          </p:cNvPr>
          <p:cNvSpPr txBox="1"/>
          <p:nvPr/>
        </p:nvSpPr>
        <p:spPr>
          <a:xfrm>
            <a:off x="201575" y="195552"/>
            <a:ext cx="8856364" cy="646331"/>
          </a:xfrm>
          <a:prstGeom prst="rect">
            <a:avLst/>
          </a:prstGeom>
          <a:noFill/>
        </p:spPr>
        <p:txBody>
          <a:bodyPr wrap="square">
            <a:spAutoFit/>
          </a:bodyPr>
          <a:lstStyle/>
          <a:p>
            <a:pPr lvl="0"/>
            <a:r>
              <a:rPr lang="en-IE" sz="3600" b="1" dirty="0"/>
              <a:t>Transport 2024-2029 – Action Areas</a:t>
            </a:r>
            <a:endParaRPr lang="en-US" sz="3600" b="1" dirty="0"/>
          </a:p>
        </p:txBody>
      </p:sp>
      <p:pic>
        <p:nvPicPr>
          <p:cNvPr id="7" name="Picture 6">
            <a:extLst>
              <a:ext uri="{FF2B5EF4-FFF2-40B4-BE49-F238E27FC236}">
                <a16:creationId xmlns:a16="http://schemas.microsoft.com/office/drawing/2014/main" id="{CE6CAB39-24EC-BA7D-572C-55190AF17BFD}"/>
              </a:ext>
            </a:extLst>
          </p:cNvPr>
          <p:cNvPicPr>
            <a:picLocks noChangeAspect="1"/>
          </p:cNvPicPr>
          <p:nvPr/>
        </p:nvPicPr>
        <p:blipFill rotWithShape="1">
          <a:blip r:embed="rId4"/>
          <a:srcRect t="14695" r="231"/>
          <a:stretch/>
        </p:blipFill>
        <p:spPr>
          <a:xfrm>
            <a:off x="2054831" y="903438"/>
            <a:ext cx="6251913" cy="5657684"/>
          </a:xfrm>
          <a:prstGeom prst="rect">
            <a:avLst/>
          </a:prstGeom>
        </p:spPr>
      </p:pic>
    </p:spTree>
    <p:extLst>
      <p:ext uri="{BB962C8B-B14F-4D97-AF65-F5344CB8AC3E}">
        <p14:creationId xmlns:p14="http://schemas.microsoft.com/office/powerpoint/2010/main" val="957579312"/>
      </p:ext>
    </p:extLst>
  </p:cSld>
  <p:clrMapOvr>
    <a:masterClrMapping/>
  </p:clrMapOvr>
  <mc:AlternateContent xmlns:mc="http://schemas.openxmlformats.org/markup-compatibility/2006" xmlns:p14="http://schemas.microsoft.com/office/powerpoint/2010/main">
    <mc:Choice Requires="p14">
      <p:transition spd="slow" p14:dur="2000" advTm="2215"/>
    </mc:Choice>
    <mc:Fallback xmlns="">
      <p:transition spd="slow" advTm="221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768BA4-88A9-4551-B3F0-02F6212A4D3F}"/>
              </a:ext>
            </a:extLst>
          </p:cNvPr>
          <p:cNvSpPr>
            <a:spLocks noGrp="1"/>
          </p:cNvSpPr>
          <p:nvPr>
            <p:ph idx="1"/>
          </p:nvPr>
        </p:nvSpPr>
        <p:spPr>
          <a:xfrm>
            <a:off x="987406" y="670628"/>
            <a:ext cx="6589465" cy="3071273"/>
          </a:xfrm>
        </p:spPr>
        <p:txBody>
          <a:bodyPr>
            <a:normAutofit/>
          </a:bodyPr>
          <a:lstStyle/>
          <a:p>
            <a:pPr marL="0" indent="0" algn="ctr">
              <a:buNone/>
            </a:pPr>
            <a:endParaRPr lang="en-GB" sz="4000" dirty="0"/>
          </a:p>
          <a:p>
            <a:pPr marL="0" indent="0" algn="ctr">
              <a:buNone/>
            </a:pPr>
            <a:endParaRPr lang="en-GB" sz="4000" dirty="0"/>
          </a:p>
        </p:txBody>
      </p:sp>
      <p:pic>
        <p:nvPicPr>
          <p:cNvPr id="2" name="Picture 2" descr="Site Logo">
            <a:extLst>
              <a:ext uri="{FF2B5EF4-FFF2-40B4-BE49-F238E27FC236}">
                <a16:creationId xmlns:a16="http://schemas.microsoft.com/office/drawing/2014/main" id="{4C019E3E-C0A1-0618-C6A1-019232C4E2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7812" y="265816"/>
            <a:ext cx="2133600" cy="8096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8A3875B-95D8-F98A-0A0F-56AB3E3497D4}"/>
              </a:ext>
            </a:extLst>
          </p:cNvPr>
          <p:cNvSpPr txBox="1"/>
          <p:nvPr/>
        </p:nvSpPr>
        <p:spPr>
          <a:xfrm>
            <a:off x="201574" y="195552"/>
            <a:ext cx="9254397" cy="646331"/>
          </a:xfrm>
          <a:prstGeom prst="rect">
            <a:avLst/>
          </a:prstGeom>
          <a:noFill/>
        </p:spPr>
        <p:txBody>
          <a:bodyPr wrap="square">
            <a:spAutoFit/>
          </a:bodyPr>
          <a:lstStyle/>
          <a:p>
            <a:pPr lvl="0"/>
            <a:r>
              <a:rPr lang="en-IE" sz="3600" b="1" dirty="0"/>
              <a:t>Flood Resilience 2024-2029 – Action Areas</a:t>
            </a:r>
            <a:endParaRPr lang="en-US" sz="3600" b="1" dirty="0"/>
          </a:p>
        </p:txBody>
      </p:sp>
      <p:pic>
        <p:nvPicPr>
          <p:cNvPr id="6" name="Picture 5">
            <a:extLst>
              <a:ext uri="{FF2B5EF4-FFF2-40B4-BE49-F238E27FC236}">
                <a16:creationId xmlns:a16="http://schemas.microsoft.com/office/drawing/2014/main" id="{086AD6B0-7E99-AF4D-A6C8-74877FFBA0BE}"/>
              </a:ext>
            </a:extLst>
          </p:cNvPr>
          <p:cNvPicPr>
            <a:picLocks noChangeAspect="1"/>
          </p:cNvPicPr>
          <p:nvPr/>
        </p:nvPicPr>
        <p:blipFill>
          <a:blip r:embed="rId4"/>
          <a:stretch>
            <a:fillRect/>
          </a:stretch>
        </p:blipFill>
        <p:spPr>
          <a:xfrm>
            <a:off x="1127269" y="1247603"/>
            <a:ext cx="8191576" cy="4939769"/>
          </a:xfrm>
          <a:prstGeom prst="rect">
            <a:avLst/>
          </a:prstGeom>
        </p:spPr>
      </p:pic>
    </p:spTree>
    <p:extLst>
      <p:ext uri="{BB962C8B-B14F-4D97-AF65-F5344CB8AC3E}">
        <p14:creationId xmlns:p14="http://schemas.microsoft.com/office/powerpoint/2010/main" val="4264415973"/>
      </p:ext>
    </p:extLst>
  </p:cSld>
  <p:clrMapOvr>
    <a:masterClrMapping/>
  </p:clrMapOvr>
  <mc:AlternateContent xmlns:mc="http://schemas.openxmlformats.org/markup-compatibility/2006" xmlns:p14="http://schemas.microsoft.com/office/powerpoint/2010/main">
    <mc:Choice Requires="p14">
      <p:transition spd="slow" p14:dur="2000" advTm="2215"/>
    </mc:Choice>
    <mc:Fallback xmlns="">
      <p:transition spd="slow" advTm="2215"/>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768BA4-88A9-4551-B3F0-02F6212A4D3F}"/>
              </a:ext>
            </a:extLst>
          </p:cNvPr>
          <p:cNvSpPr>
            <a:spLocks noGrp="1"/>
          </p:cNvSpPr>
          <p:nvPr>
            <p:ph idx="1"/>
          </p:nvPr>
        </p:nvSpPr>
        <p:spPr>
          <a:xfrm>
            <a:off x="987406" y="670628"/>
            <a:ext cx="6589465" cy="3071273"/>
          </a:xfrm>
        </p:spPr>
        <p:txBody>
          <a:bodyPr>
            <a:normAutofit/>
          </a:bodyPr>
          <a:lstStyle/>
          <a:p>
            <a:pPr marL="0" indent="0" algn="ctr">
              <a:buNone/>
            </a:pPr>
            <a:endParaRPr lang="en-GB" sz="4000" dirty="0"/>
          </a:p>
          <a:p>
            <a:pPr marL="0" indent="0" algn="ctr">
              <a:buNone/>
            </a:pPr>
            <a:endParaRPr lang="en-GB" sz="4000" dirty="0"/>
          </a:p>
        </p:txBody>
      </p:sp>
      <p:pic>
        <p:nvPicPr>
          <p:cNvPr id="2" name="Picture 2" descr="Site Logo">
            <a:extLst>
              <a:ext uri="{FF2B5EF4-FFF2-40B4-BE49-F238E27FC236}">
                <a16:creationId xmlns:a16="http://schemas.microsoft.com/office/drawing/2014/main" id="{4C019E3E-C0A1-0618-C6A1-019232C4E2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7812" y="265816"/>
            <a:ext cx="2133600" cy="8096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8A3875B-95D8-F98A-0A0F-56AB3E3497D4}"/>
              </a:ext>
            </a:extLst>
          </p:cNvPr>
          <p:cNvSpPr txBox="1"/>
          <p:nvPr/>
        </p:nvSpPr>
        <p:spPr>
          <a:xfrm>
            <a:off x="201574" y="195552"/>
            <a:ext cx="10480769" cy="646331"/>
          </a:xfrm>
          <a:prstGeom prst="rect">
            <a:avLst/>
          </a:prstGeom>
          <a:noFill/>
        </p:spPr>
        <p:txBody>
          <a:bodyPr wrap="square">
            <a:spAutoFit/>
          </a:bodyPr>
          <a:lstStyle/>
          <a:p>
            <a:pPr lvl="0"/>
            <a:r>
              <a:rPr lang="en-IE" sz="3600" b="1" dirty="0"/>
              <a:t>Nature Based Solutions 2024-2029 – Action Areas</a:t>
            </a:r>
            <a:endParaRPr lang="en-US" sz="3600" b="1" dirty="0"/>
          </a:p>
        </p:txBody>
      </p:sp>
      <p:pic>
        <p:nvPicPr>
          <p:cNvPr id="6" name="Picture 5">
            <a:extLst>
              <a:ext uri="{FF2B5EF4-FFF2-40B4-BE49-F238E27FC236}">
                <a16:creationId xmlns:a16="http://schemas.microsoft.com/office/drawing/2014/main" id="{05C05CCA-8990-420B-7371-549FF2BE7710}"/>
              </a:ext>
            </a:extLst>
          </p:cNvPr>
          <p:cNvPicPr>
            <a:picLocks noChangeAspect="1"/>
          </p:cNvPicPr>
          <p:nvPr/>
        </p:nvPicPr>
        <p:blipFill rotWithShape="1">
          <a:blip r:embed="rId4"/>
          <a:srcRect l="-1" t="15449" r="153"/>
          <a:stretch/>
        </p:blipFill>
        <p:spPr>
          <a:xfrm>
            <a:off x="1729950" y="1075441"/>
            <a:ext cx="7564656" cy="5289642"/>
          </a:xfrm>
          <a:prstGeom prst="rect">
            <a:avLst/>
          </a:prstGeom>
        </p:spPr>
      </p:pic>
    </p:spTree>
    <p:extLst>
      <p:ext uri="{BB962C8B-B14F-4D97-AF65-F5344CB8AC3E}">
        <p14:creationId xmlns:p14="http://schemas.microsoft.com/office/powerpoint/2010/main" val="2934355555"/>
      </p:ext>
    </p:extLst>
  </p:cSld>
  <p:clrMapOvr>
    <a:masterClrMapping/>
  </p:clrMapOvr>
  <mc:AlternateContent xmlns:mc="http://schemas.openxmlformats.org/markup-compatibility/2006" xmlns:p14="http://schemas.microsoft.com/office/powerpoint/2010/main">
    <mc:Choice Requires="p14">
      <p:transition spd="slow" p14:dur="2000" advTm="2215"/>
    </mc:Choice>
    <mc:Fallback xmlns="">
      <p:transition spd="slow" advTm="221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768BA4-88A9-4551-B3F0-02F6212A4D3F}"/>
              </a:ext>
            </a:extLst>
          </p:cNvPr>
          <p:cNvSpPr>
            <a:spLocks noGrp="1"/>
          </p:cNvSpPr>
          <p:nvPr>
            <p:ph idx="1"/>
          </p:nvPr>
        </p:nvSpPr>
        <p:spPr>
          <a:xfrm>
            <a:off x="987406" y="670628"/>
            <a:ext cx="6589465" cy="3071273"/>
          </a:xfrm>
        </p:spPr>
        <p:txBody>
          <a:bodyPr>
            <a:normAutofit/>
          </a:bodyPr>
          <a:lstStyle/>
          <a:p>
            <a:pPr marL="0" indent="0" algn="ctr">
              <a:buNone/>
            </a:pPr>
            <a:endParaRPr lang="en-GB" sz="4000" dirty="0"/>
          </a:p>
          <a:p>
            <a:pPr marL="0" indent="0" algn="ctr">
              <a:buNone/>
            </a:pPr>
            <a:endParaRPr lang="en-GB" sz="4000" dirty="0"/>
          </a:p>
        </p:txBody>
      </p:sp>
      <p:pic>
        <p:nvPicPr>
          <p:cNvPr id="2" name="Picture 2" descr="Site Logo">
            <a:extLst>
              <a:ext uri="{FF2B5EF4-FFF2-40B4-BE49-F238E27FC236}">
                <a16:creationId xmlns:a16="http://schemas.microsoft.com/office/drawing/2014/main" id="{4C019E3E-C0A1-0618-C6A1-019232C4E2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7812" y="265816"/>
            <a:ext cx="2133600" cy="8096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8A3875B-95D8-F98A-0A0F-56AB3E3497D4}"/>
              </a:ext>
            </a:extLst>
          </p:cNvPr>
          <p:cNvSpPr txBox="1"/>
          <p:nvPr/>
        </p:nvSpPr>
        <p:spPr>
          <a:xfrm>
            <a:off x="201574" y="195552"/>
            <a:ext cx="9254397" cy="1077218"/>
          </a:xfrm>
          <a:prstGeom prst="rect">
            <a:avLst/>
          </a:prstGeom>
          <a:noFill/>
        </p:spPr>
        <p:txBody>
          <a:bodyPr wrap="square">
            <a:spAutoFit/>
          </a:bodyPr>
          <a:lstStyle/>
          <a:p>
            <a:pPr lvl="0"/>
            <a:r>
              <a:rPr lang="en-IE" sz="3200" b="1" dirty="0"/>
              <a:t>Circular Economy and Resource Management 2024-2029 – Action Areas</a:t>
            </a:r>
            <a:endParaRPr lang="en-US" sz="3200" b="1" dirty="0"/>
          </a:p>
        </p:txBody>
      </p:sp>
      <p:pic>
        <p:nvPicPr>
          <p:cNvPr id="6" name="Picture 5">
            <a:extLst>
              <a:ext uri="{FF2B5EF4-FFF2-40B4-BE49-F238E27FC236}">
                <a16:creationId xmlns:a16="http://schemas.microsoft.com/office/drawing/2014/main" id="{8D48E275-5647-8C9A-7B0B-F2ACBA492D63}"/>
              </a:ext>
            </a:extLst>
          </p:cNvPr>
          <p:cNvPicPr>
            <a:picLocks noChangeAspect="1"/>
          </p:cNvPicPr>
          <p:nvPr/>
        </p:nvPicPr>
        <p:blipFill>
          <a:blip r:embed="rId4"/>
          <a:stretch>
            <a:fillRect/>
          </a:stretch>
        </p:blipFill>
        <p:spPr>
          <a:xfrm>
            <a:off x="1341520" y="1591416"/>
            <a:ext cx="7931572" cy="4761918"/>
          </a:xfrm>
          <a:prstGeom prst="rect">
            <a:avLst/>
          </a:prstGeom>
        </p:spPr>
      </p:pic>
    </p:spTree>
    <p:extLst>
      <p:ext uri="{BB962C8B-B14F-4D97-AF65-F5344CB8AC3E}">
        <p14:creationId xmlns:p14="http://schemas.microsoft.com/office/powerpoint/2010/main" val="2414775103"/>
      </p:ext>
    </p:extLst>
  </p:cSld>
  <p:clrMapOvr>
    <a:masterClrMapping/>
  </p:clrMapOvr>
  <mc:AlternateContent xmlns:mc="http://schemas.openxmlformats.org/markup-compatibility/2006" xmlns:p14="http://schemas.microsoft.com/office/powerpoint/2010/main">
    <mc:Choice Requires="p14">
      <p:transition spd="slow" p14:dur="2000" advTm="2215"/>
    </mc:Choice>
    <mc:Fallback xmlns="">
      <p:transition spd="slow" advTm="2215"/>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2032</TotalTime>
  <Words>1539</Words>
  <Application>Microsoft Office PowerPoint</Application>
  <PresentationFormat>Widescreen</PresentationFormat>
  <Paragraphs>131</Paragraphs>
  <Slides>17</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Adobe Clean DC</vt:lpstr>
      <vt:lpstr>Arial</vt:lpstr>
      <vt:lpstr>Calibri</vt:lpstr>
      <vt:lpstr>Calibri Light</vt:lpstr>
      <vt:lpstr>Roboto</vt:lpstr>
      <vt:lpstr>Symbol</vt:lpstr>
      <vt:lpstr>Office Theme</vt:lpstr>
      <vt:lpstr>South Dublin County Council  Draft Climate Action Plan 2024-2029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Darby Mullen</dc:creator>
  <cp:lastModifiedBy>Juliene Helbert</cp:lastModifiedBy>
  <cp:revision>74</cp:revision>
  <dcterms:created xsi:type="dcterms:W3CDTF">2022-08-26T12:49:14Z</dcterms:created>
  <dcterms:modified xsi:type="dcterms:W3CDTF">2023-10-20T13:29:38Z</dcterms:modified>
</cp:coreProperties>
</file>