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87" r:id="rId2"/>
    <p:sldId id="403" r:id="rId3"/>
    <p:sldId id="423" r:id="rId4"/>
    <p:sldId id="406" r:id="rId5"/>
    <p:sldId id="412" r:id="rId6"/>
    <p:sldId id="413" r:id="rId7"/>
    <p:sldId id="415" r:id="rId8"/>
    <p:sldId id="414" r:id="rId9"/>
    <p:sldId id="416" r:id="rId10"/>
    <p:sldId id="417" r:id="rId11"/>
    <p:sldId id="411" r:id="rId12"/>
    <p:sldId id="418" r:id="rId13"/>
    <p:sldId id="419" r:id="rId14"/>
    <p:sldId id="420" r:id="rId15"/>
    <p:sldId id="422" r:id="rId16"/>
    <p:sldId id="421" r:id="rId17"/>
    <p:sldId id="31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60" y="2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Draft Climate Action Plan 2024-2029 Targets</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a:t>50% improvement in the Council’s energy efficiency by 2030; </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6 Action Areas in SDCC’s Draft CAP</a:t>
          </a:r>
          <a:endParaRPr lang="en-US" dirty="0"/>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1B877331-7415-48DE-96E5-72E24F5B85EB}">
      <dgm:prSet/>
      <dgm:spPr/>
      <dgm:t>
        <a:bodyPr/>
        <a:lstStyle/>
        <a:p>
          <a:r>
            <a:rPr lang="en-IE" dirty="0"/>
            <a:t>Transport</a:t>
          </a:r>
          <a:endParaRPr lang="en-US" dirty="0"/>
        </a:p>
      </dgm:t>
    </dgm:pt>
    <dgm:pt modelId="{79C3A634-790A-4B7E-B804-006735951561}" type="parTrans" cxnId="{D25016FE-73AB-4998-A56D-CAE31DE49880}">
      <dgm:prSet/>
      <dgm:spPr/>
      <dgm:t>
        <a:bodyPr/>
        <a:lstStyle/>
        <a:p>
          <a:endParaRPr lang="en-US"/>
        </a:p>
      </dgm:t>
    </dgm:pt>
    <dgm:pt modelId="{488D07C2-0C52-4CAB-95A3-C10B7977B9F2}" type="sibTrans" cxnId="{D25016FE-73AB-4998-A56D-CAE31DE49880}">
      <dgm:prSet/>
      <dgm:spPr/>
      <dgm:t>
        <a:bodyPr/>
        <a:lstStyle/>
        <a:p>
          <a:endParaRPr lang="en-US"/>
        </a:p>
      </dgm:t>
    </dgm:pt>
    <dgm:pt modelId="{FB0CA16C-40EA-482F-BCD1-5D2D551B549D}">
      <dgm:prSet/>
      <dgm:spPr/>
      <dgm:t>
        <a:bodyPr/>
        <a:lstStyle/>
        <a:p>
          <a:r>
            <a:rPr lang="en-IE"/>
            <a:t>Flood Resilience</a:t>
          </a:r>
          <a:endParaRPr lang="en-US"/>
        </a:p>
      </dgm:t>
    </dgm:pt>
    <dgm:pt modelId="{87E487B6-93DB-40E5-A02F-C4F42D6CFA64}" type="parTrans" cxnId="{CEE8E1C7-E091-4D2E-ABCE-9C85EAA72D47}">
      <dgm:prSet/>
      <dgm:spPr/>
      <dgm:t>
        <a:bodyPr/>
        <a:lstStyle/>
        <a:p>
          <a:endParaRPr lang="en-US"/>
        </a:p>
      </dgm:t>
    </dgm:pt>
    <dgm:pt modelId="{AC8377BA-2B9F-4FBD-9406-83C42CDDB86A}" type="sibTrans" cxnId="{CEE8E1C7-E091-4D2E-ABCE-9C85EAA72D47}">
      <dgm:prSet/>
      <dgm:spPr/>
      <dgm:t>
        <a:bodyPr/>
        <a:lstStyle/>
        <a:p>
          <a:endParaRPr lang="en-US"/>
        </a:p>
      </dgm:t>
    </dgm:pt>
    <dgm:pt modelId="{6A08011D-2F69-4433-BA25-37DD4D409DFF}">
      <dgm:prSet/>
      <dgm:spPr/>
      <dgm:t>
        <a:bodyPr/>
        <a:lstStyle/>
        <a:p>
          <a:r>
            <a:rPr lang="en-IE"/>
            <a:t>Nature Based Solutions </a:t>
          </a:r>
          <a:endParaRPr lang="en-US"/>
        </a:p>
      </dgm:t>
    </dgm:pt>
    <dgm:pt modelId="{4FB68D67-BA5E-45CB-A63D-D498F314749F}" type="parTrans" cxnId="{932183D7-3FD3-44D8-B2A2-DC895A085CF6}">
      <dgm:prSet/>
      <dgm:spPr/>
      <dgm:t>
        <a:bodyPr/>
        <a:lstStyle/>
        <a:p>
          <a:endParaRPr lang="en-US"/>
        </a:p>
      </dgm:t>
    </dgm:pt>
    <dgm:pt modelId="{2EDA9FDC-1BE3-4451-9B38-99531D244552}" type="sibTrans" cxnId="{932183D7-3FD3-44D8-B2A2-DC895A085CF6}">
      <dgm:prSet/>
      <dgm:spPr/>
      <dgm:t>
        <a:bodyPr/>
        <a:lstStyle/>
        <a:p>
          <a:endParaRPr lang="en-US"/>
        </a:p>
      </dgm:t>
    </dgm:pt>
    <dgm:pt modelId="{3CBD450D-24EB-45D8-9916-97E6EEE36E6C}">
      <dgm:prSet/>
      <dgm:spPr/>
      <dgm:t>
        <a:bodyPr/>
        <a:lstStyle/>
        <a:p>
          <a:r>
            <a:rPr lang="en-IE" dirty="0">
              <a:solidFill>
                <a:srgbClr val="00B050"/>
              </a:solidFill>
            </a:rPr>
            <a:t>Circular Economy and Resource Management</a:t>
          </a:r>
          <a:endParaRPr lang="en-US" dirty="0">
            <a:solidFill>
              <a:srgbClr val="00B050"/>
            </a:solidFill>
          </a:endParaRPr>
        </a:p>
      </dgm:t>
    </dgm:pt>
    <dgm:pt modelId="{13215D9B-CB81-427D-8FD8-664CDBAD57BC}" type="parTrans" cxnId="{63EB4751-EEAB-41BE-BE81-4FF28EC9C899}">
      <dgm:prSet/>
      <dgm:spPr/>
      <dgm:t>
        <a:bodyPr/>
        <a:lstStyle/>
        <a:p>
          <a:endParaRPr lang="en-US"/>
        </a:p>
      </dgm:t>
    </dgm:pt>
    <dgm:pt modelId="{2ADA7F83-3BC4-45B5-873C-17AF5D71E997}" type="sibTrans" cxnId="{63EB4751-EEAB-41BE-BE81-4FF28EC9C899}">
      <dgm:prSet/>
      <dgm:spPr/>
      <dgm:t>
        <a:bodyPr/>
        <a:lstStyle/>
        <a:p>
          <a:endParaRPr lang="en-US"/>
        </a:p>
      </dgm:t>
    </dgm:pt>
    <dgm:pt modelId="{5CDB9118-6830-43F6-B2D5-C726F01881BF}">
      <dgm:prSet/>
      <dgm:spPr/>
      <dgm:t>
        <a:bodyPr/>
        <a:lstStyle/>
        <a:p>
          <a:r>
            <a:rPr lang="en-IE" dirty="0">
              <a:solidFill>
                <a:srgbClr val="00B050"/>
              </a:solidFill>
            </a:rPr>
            <a:t>Community Engagement</a:t>
          </a:r>
          <a:endParaRPr lang="en-US" dirty="0">
            <a:solidFill>
              <a:srgbClr val="00B050"/>
            </a:solidFill>
          </a:endParaRPr>
        </a:p>
      </dgm:t>
    </dgm:pt>
    <dgm:pt modelId="{87284A10-ED04-4736-BB63-895D704EE043}" type="parTrans" cxnId="{3F29E629-1030-442B-97E2-F238C2901C64}">
      <dgm:prSet/>
      <dgm:spPr/>
      <dgm:t>
        <a:bodyPr/>
        <a:lstStyle/>
        <a:p>
          <a:endParaRPr lang="en-US"/>
        </a:p>
      </dgm:t>
    </dgm:pt>
    <dgm:pt modelId="{5319BDC3-94EE-442E-BB6D-0F2CCE3293D1}" type="sibTrans" cxnId="{3F29E629-1030-442B-97E2-F238C2901C64}">
      <dgm:prSet/>
      <dgm:spPr/>
      <dgm:t>
        <a:bodyPr/>
        <a:lstStyle/>
        <a:p>
          <a:endParaRPr lang="en-US"/>
        </a:p>
      </dgm:t>
    </dgm:pt>
    <dgm:pt modelId="{B0553791-F49C-4C81-B98B-48326BAABDE6}">
      <dgm:prSet/>
      <dgm:spPr/>
      <dgm:t>
        <a:bodyPr/>
        <a:lstStyle/>
        <a:p>
          <a:r>
            <a:rPr lang="en-IE" dirty="0"/>
            <a:t>Energy &amp; Buildings</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23AF9C57-9CEB-499B-93E0-35C8A87C2D29}">
      <dgm:prSet/>
      <dgm:spPr/>
      <dgm:t>
        <a:bodyPr/>
        <a:lstStyle/>
        <a:p>
          <a:pPr>
            <a:buFont typeface="Symbol" panose="05050102010706020507" pitchFamily="18" charset="2"/>
            <a:buChar char=""/>
          </a:pPr>
          <a:r>
            <a:rPr lang="en-IE"/>
            <a:t>51% reduction in the Council’s greenhouse gas emissions by 2030; </a:t>
          </a:r>
        </a:p>
      </dgm:t>
    </dgm:pt>
    <dgm:pt modelId="{93555CAF-7F89-4451-9F64-46DA0BB57379}" type="parTrans" cxnId="{F223E4BA-691F-4A6D-BCAF-7D45BB595EC4}">
      <dgm:prSet/>
      <dgm:spPr/>
      <dgm:t>
        <a:bodyPr/>
        <a:lstStyle/>
        <a:p>
          <a:endParaRPr lang="en-IE"/>
        </a:p>
      </dgm:t>
    </dgm:pt>
    <dgm:pt modelId="{4AB7C495-90E9-4945-9E83-FA47A2FF12BE}" type="sibTrans" cxnId="{F223E4BA-691F-4A6D-BCAF-7D45BB595EC4}">
      <dgm:prSet/>
      <dgm:spPr/>
      <dgm:t>
        <a:bodyPr/>
        <a:lstStyle/>
        <a:p>
          <a:endParaRPr lang="en-IE"/>
        </a:p>
      </dgm:t>
    </dgm:pt>
    <dgm:pt modelId="{7280627F-9BB2-45D3-B828-D173D85C0362}">
      <dgm:prSet/>
      <dgm:spPr/>
      <dgm:t>
        <a:bodyPr/>
        <a:lstStyle/>
        <a:p>
          <a:pPr>
            <a:buFont typeface="Symbol" panose="05050102010706020507" pitchFamily="18" charset="2"/>
            <a:buChar char=""/>
          </a:pPr>
          <a:r>
            <a:rPr lang="en-IE"/>
            <a:t>To make Dublin a climate resilient region, by reducing the impacts of future climate change-related events; and </a:t>
          </a:r>
        </a:p>
      </dgm:t>
    </dgm:pt>
    <dgm:pt modelId="{1C601325-19D5-4FF2-80FE-D6093761E1E5}" type="parTrans" cxnId="{5EDD2599-BF3B-464C-8061-9C0C536CF929}">
      <dgm:prSet/>
      <dgm:spPr/>
      <dgm:t>
        <a:bodyPr/>
        <a:lstStyle/>
        <a:p>
          <a:endParaRPr lang="en-IE"/>
        </a:p>
      </dgm:t>
    </dgm:pt>
    <dgm:pt modelId="{6C30A217-8CEE-4B5A-9EFC-9A036E6263A2}" type="sibTrans" cxnId="{5EDD2599-BF3B-464C-8061-9C0C536CF929}">
      <dgm:prSet/>
      <dgm:spPr/>
      <dgm:t>
        <a:bodyPr/>
        <a:lstStyle/>
        <a:p>
          <a:endParaRPr lang="en-IE"/>
        </a:p>
      </dgm:t>
    </dgm:pt>
    <dgm:pt modelId="{EA5AE8EF-0312-4E71-9EA3-D52E9987C6C4}">
      <dgm:prSet/>
      <dgm:spPr/>
      <dgm:t>
        <a:bodyPr/>
        <a:lstStyle/>
        <a:p>
          <a:pPr>
            <a:buFont typeface="Symbol" panose="05050102010706020507" pitchFamily="18" charset="2"/>
            <a:buChar char=""/>
          </a:pPr>
          <a:r>
            <a:rPr lang="en-IE" dirty="0"/>
            <a:t>To actively engage and inform our communities on climate action. </a:t>
          </a:r>
        </a:p>
      </dgm:t>
    </dgm:pt>
    <dgm:pt modelId="{F49B160E-537F-48A4-AC01-930B8A733A94}" type="parTrans" cxnId="{4B671134-C6FD-48E7-8E7E-6EB650650DA1}">
      <dgm:prSet/>
      <dgm:spPr/>
      <dgm:t>
        <a:bodyPr/>
        <a:lstStyle/>
        <a:p>
          <a:endParaRPr lang="en-IE"/>
        </a:p>
      </dgm:t>
    </dgm:pt>
    <dgm:pt modelId="{4751973B-26C4-4D57-A930-AB0287235ED1}" type="sibTrans" cxnId="{4B671134-C6FD-48E7-8E7E-6EB650650DA1}">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dgm:presLayoutVars>
          <dgm:bulletEnabled val="1"/>
        </dgm:presLayoutVars>
      </dgm:prSet>
      <dgm:spPr/>
    </dgm:pt>
  </dgm:ptLst>
  <dgm:cxnLst>
    <dgm:cxn modelId="{B52DB811-AABF-4E43-A587-FE24376916E8}" type="presOf" srcId="{1B877331-7415-48DE-96E5-72E24F5B85EB}" destId="{01270CA7-5261-46D3-A549-F07B77D62DA9}" srcOrd="0" destOrd="1"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0" destOrd="0" parTransId="{DAD04919-F9A1-471F-9CFE-D5162E7E0895}" sibTransId="{08846999-8D19-4478-BBDD-0FC90F7EC2F1}"/>
    <dgm:cxn modelId="{D02A2219-20A7-4BA1-B6E6-D8589D2F2245}" type="presOf" srcId="{EA5AE8EF-0312-4E71-9EA3-D52E9987C6C4}" destId="{128E6F09-6466-4F87-B266-3C9BBF4ED820}" srcOrd="0" destOrd="3" presId="urn:microsoft.com/office/officeart/2005/8/layout/list1"/>
    <dgm:cxn modelId="{3F29E629-1030-442B-97E2-F238C2901C64}" srcId="{6237C4EB-1198-4502-8869-13BB4C18DC6D}" destId="{5CDB9118-6830-43F6-B2D5-C726F01881BF}" srcOrd="5" destOrd="0" parTransId="{87284A10-ED04-4736-BB63-895D704EE043}" sibTransId="{5319BDC3-94EE-442E-BB6D-0F2CCE3293D1}"/>
    <dgm:cxn modelId="{086AFF2B-56D4-464F-B85B-172AD76CEB97}" srcId="{71455CB7-55F9-48A2-809A-FE5A17DF3587}" destId="{6237C4EB-1198-4502-8869-13BB4C18DC6D}" srcOrd="1" destOrd="0" parTransId="{1A73ED00-FFD4-4AF7-94C0-78A607ED2928}" sibTransId="{F50FFCD5-D5E9-45F9-9287-5EE32CD1D761}"/>
    <dgm:cxn modelId="{DC0E3A32-3579-431B-839F-CC9FE74B2B8B}" type="presOf" srcId="{5CDB9118-6830-43F6-B2D5-C726F01881BF}" destId="{01270CA7-5261-46D3-A549-F07B77D62DA9}" srcOrd="0" destOrd="5" presId="urn:microsoft.com/office/officeart/2005/8/layout/list1"/>
    <dgm:cxn modelId="{4B671134-C6FD-48E7-8E7E-6EB650650DA1}" srcId="{84DCF17C-92FF-471A-8CD7-94EB98C605D3}" destId="{EA5AE8EF-0312-4E71-9EA3-D52E9987C6C4}" srcOrd="3" destOrd="0" parTransId="{F49B160E-537F-48A4-AC01-930B8A733A94}" sibTransId="{4751973B-26C4-4D57-A930-AB0287235ED1}"/>
    <dgm:cxn modelId="{42441935-AF1A-4277-BA04-C745D3370363}" type="presOf" srcId="{3CBD450D-24EB-45D8-9916-97E6EEE36E6C}" destId="{01270CA7-5261-46D3-A549-F07B77D62DA9}" srcOrd="0" destOrd="4"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0" presId="urn:microsoft.com/office/officeart/2005/8/layout/list1"/>
    <dgm:cxn modelId="{770BF944-626A-4363-B762-267145E11581}" type="presOf" srcId="{D7CBB2A2-EBC3-409A-B8D7-3148C39091F7}" destId="{128E6F09-6466-4F87-B266-3C9BBF4ED820}" srcOrd="0" destOrd="0"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7965D570-C95D-4F7D-B804-2DBB1080FDFC}" type="presOf" srcId="{FB0CA16C-40EA-482F-BCD1-5D2D551B549D}" destId="{01270CA7-5261-46D3-A549-F07B77D62DA9}" srcOrd="0" destOrd="2" presId="urn:microsoft.com/office/officeart/2005/8/layout/list1"/>
    <dgm:cxn modelId="{63EB4751-EEAB-41BE-BE81-4FF28EC9C899}" srcId="{6237C4EB-1198-4502-8869-13BB4C18DC6D}" destId="{3CBD450D-24EB-45D8-9916-97E6EEE36E6C}" srcOrd="4" destOrd="0" parTransId="{13215D9B-CB81-427D-8FD8-664CDBAD57BC}" sibTransId="{2ADA7F83-3BC4-45B5-873C-17AF5D71E997}"/>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5EDD2599-BF3B-464C-8061-9C0C536CF929}" srcId="{84DCF17C-92FF-471A-8CD7-94EB98C605D3}" destId="{7280627F-9BB2-45D3-B828-D173D85C0362}" srcOrd="2" destOrd="0" parTransId="{1C601325-19D5-4FF2-80FE-D6093761E1E5}" sibTransId="{6C30A217-8CEE-4B5A-9EFC-9A036E6263A2}"/>
    <dgm:cxn modelId="{78A83899-1D6E-4347-8566-694A9EEC5C05}" type="presOf" srcId="{6237C4EB-1198-4502-8869-13BB4C18DC6D}" destId="{5E437DDE-751C-4501-A1CC-870FB74E6113}" srcOrd="0" destOrd="0" presId="urn:microsoft.com/office/officeart/2005/8/layout/list1"/>
    <dgm:cxn modelId="{F223E4BA-691F-4A6D-BCAF-7D45BB595EC4}" srcId="{84DCF17C-92FF-471A-8CD7-94EB98C605D3}" destId="{23AF9C57-9CEB-499B-93E0-35C8A87C2D29}" srcOrd="1" destOrd="0" parTransId="{93555CAF-7F89-4451-9F64-46DA0BB57379}" sibTransId="{4AB7C495-90E9-4945-9E83-FA47A2FF12BE}"/>
    <dgm:cxn modelId="{732575BC-598D-46C0-9B5D-2B496303E117}" type="presOf" srcId="{6A08011D-2F69-4433-BA25-37DD4D409DFF}" destId="{01270CA7-5261-46D3-A549-F07B77D62DA9}" srcOrd="0" destOrd="3" presId="urn:microsoft.com/office/officeart/2005/8/layout/list1"/>
    <dgm:cxn modelId="{CEE8E1C7-E091-4D2E-ABCE-9C85EAA72D47}" srcId="{6237C4EB-1198-4502-8869-13BB4C18DC6D}" destId="{FB0CA16C-40EA-482F-BCD1-5D2D551B549D}" srcOrd="2" destOrd="0" parTransId="{87E487B6-93DB-40E5-A02F-C4F42D6CFA64}" sibTransId="{AC8377BA-2B9F-4FBD-9406-83C42CDDB86A}"/>
    <dgm:cxn modelId="{CE02EECD-03AB-4B7C-8C29-B2640BF0ED05}" type="presOf" srcId="{84DCF17C-92FF-471A-8CD7-94EB98C605D3}" destId="{4546B67D-52E1-4C7D-AEAC-49EEE65BC68B}" srcOrd="0" destOrd="0" presId="urn:microsoft.com/office/officeart/2005/8/layout/list1"/>
    <dgm:cxn modelId="{932183D7-3FD3-44D8-B2A2-DC895A085CF6}" srcId="{6237C4EB-1198-4502-8869-13BB4C18DC6D}" destId="{6A08011D-2F69-4433-BA25-37DD4D409DFF}" srcOrd="3" destOrd="0" parTransId="{4FB68D67-BA5E-45CB-A63D-D498F314749F}" sibTransId="{2EDA9FDC-1BE3-4451-9B38-99531D244552}"/>
    <dgm:cxn modelId="{404BA9EB-9BD2-4FD6-800F-9761EB78E7A3}" type="presOf" srcId="{7280627F-9BB2-45D3-B828-D173D85C0362}" destId="{128E6F09-6466-4F87-B266-3C9BBF4ED820}" srcOrd="0" destOrd="2" presId="urn:microsoft.com/office/officeart/2005/8/layout/list1"/>
    <dgm:cxn modelId="{F831FFFA-20F8-47F2-87AE-89A3067943FB}" type="presOf" srcId="{23AF9C57-9CEB-499B-93E0-35C8A87C2D29}" destId="{128E6F09-6466-4F87-B266-3C9BBF4ED820}" srcOrd="0" destOrd="1" presId="urn:microsoft.com/office/officeart/2005/8/layout/list1"/>
    <dgm:cxn modelId="{D25016FE-73AB-4998-A56D-CAE31DE49880}" srcId="{6237C4EB-1198-4502-8869-13BB4C18DC6D}" destId="{1B877331-7415-48DE-96E5-72E24F5B85EB}" srcOrd="1"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Internal Engagement</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dirty="0"/>
            <a:t>Workshop with Senior Management</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F7785CCA-988C-414A-8130-5B7E8CEA0932}">
      <dgm:prSet/>
      <dgm:spPr/>
      <dgm:t>
        <a:bodyPr/>
        <a:lstStyle/>
        <a:p>
          <a:r>
            <a:rPr lang="en-IE" dirty="0"/>
            <a:t>Workshops with each Climate Action Sub Team (min 6 No.)</a:t>
          </a:r>
          <a:endParaRPr lang="en-US" dirty="0"/>
        </a:p>
      </dgm:t>
    </dgm:pt>
    <dgm:pt modelId="{D3744738-8019-4F52-9985-9C319C0E4906}" type="parTrans" cxnId="{13312198-EDEE-4DA9-87A1-C3795C42982D}">
      <dgm:prSet/>
      <dgm:spPr/>
      <dgm:t>
        <a:bodyPr/>
        <a:lstStyle/>
        <a:p>
          <a:endParaRPr lang="en-US"/>
        </a:p>
      </dgm:t>
    </dgm:pt>
    <dgm:pt modelId="{768EF188-C764-4A89-82B9-39BF1AF8A0C1}" type="sibTrans" cxnId="{13312198-EDEE-4DA9-87A1-C3795C42982D}">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US" dirty="0"/>
            <a:t>External Engagement</a:t>
          </a:r>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B0553791-F49C-4C81-B98B-48326BAABDE6}">
      <dgm:prSet/>
      <dgm:spPr/>
      <dgm:t>
        <a:bodyPr/>
        <a:lstStyle/>
        <a:p>
          <a:r>
            <a:rPr lang="en-IE" dirty="0"/>
            <a:t>Climate Action questions in the Clondalkin LAP survey</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DF1E5976-9738-4651-9BC0-5BBD0545A21C}">
      <dgm:prSet/>
      <dgm:spPr/>
      <dgm:t>
        <a:bodyPr/>
        <a:lstStyle/>
        <a:p>
          <a:r>
            <a:rPr lang="en-US" dirty="0"/>
            <a:t>Engagement with wider council staff (Stands in Canteen for visioning exercise, Online survey.)</a:t>
          </a:r>
        </a:p>
      </dgm:t>
    </dgm:pt>
    <dgm:pt modelId="{5703C93A-B192-4DFB-A65B-F2DC535EB487}" type="parTrans" cxnId="{7DDB23F8-30DE-4046-AA1C-F7843EE61F72}">
      <dgm:prSet/>
      <dgm:spPr/>
      <dgm:t>
        <a:bodyPr/>
        <a:lstStyle/>
        <a:p>
          <a:endParaRPr lang="en-IE"/>
        </a:p>
      </dgm:t>
    </dgm:pt>
    <dgm:pt modelId="{163BB08A-80CE-44DA-833B-EE2E74B69A0E}" type="sibTrans" cxnId="{7DDB23F8-30DE-4046-AA1C-F7843EE61F72}">
      <dgm:prSet/>
      <dgm:spPr/>
      <dgm:t>
        <a:bodyPr/>
        <a:lstStyle/>
        <a:p>
          <a:endParaRPr lang="en-IE"/>
        </a:p>
      </dgm:t>
    </dgm:pt>
    <dgm:pt modelId="{73E53938-ECE0-4C0D-8813-B34D667481B9}">
      <dgm:prSet/>
      <dgm:spPr/>
      <dgm:t>
        <a:bodyPr/>
        <a:lstStyle/>
        <a:p>
          <a:r>
            <a:rPr lang="en-US" dirty="0"/>
            <a:t>Update for Climate Action Steering Group</a:t>
          </a:r>
        </a:p>
      </dgm:t>
    </dgm:pt>
    <dgm:pt modelId="{7D2BCEB0-EA34-4A69-B9B7-E7F15C6673D8}" type="parTrans" cxnId="{CB78A9DB-D0FB-4990-B73C-93F478AC790B}">
      <dgm:prSet/>
      <dgm:spPr/>
      <dgm:t>
        <a:bodyPr/>
        <a:lstStyle/>
        <a:p>
          <a:endParaRPr lang="en-IE"/>
        </a:p>
      </dgm:t>
    </dgm:pt>
    <dgm:pt modelId="{306EA13C-3735-4C55-8C8D-6224F48FD55D}" type="sibTrans" cxnId="{CB78A9DB-D0FB-4990-B73C-93F478AC790B}">
      <dgm:prSet/>
      <dgm:spPr/>
      <dgm:t>
        <a:bodyPr/>
        <a:lstStyle/>
        <a:p>
          <a:endParaRPr lang="en-IE"/>
        </a:p>
      </dgm:t>
    </dgm:pt>
    <dgm:pt modelId="{1B877331-7415-48DE-96E5-72E24F5B85EB}">
      <dgm:prSet/>
      <dgm:spPr/>
      <dgm:t>
        <a:bodyPr/>
        <a:lstStyle/>
        <a:p>
          <a:r>
            <a:rPr lang="en-IE" dirty="0"/>
            <a:t>Formal public consultation campaign – </a:t>
          </a:r>
          <a:r>
            <a:rPr lang="en-IE" dirty="0">
              <a:solidFill>
                <a:schemeClr val="accent2">
                  <a:lumMod val="75000"/>
                </a:schemeClr>
              </a:solidFill>
            </a:rPr>
            <a:t>20</a:t>
          </a:r>
          <a:r>
            <a:rPr lang="en-IE" baseline="30000" dirty="0">
              <a:solidFill>
                <a:schemeClr val="accent2">
                  <a:lumMod val="75000"/>
                </a:schemeClr>
              </a:solidFill>
            </a:rPr>
            <a:t>th</a:t>
          </a:r>
          <a:r>
            <a:rPr lang="en-IE" dirty="0">
              <a:solidFill>
                <a:schemeClr val="accent2">
                  <a:lumMod val="75000"/>
                </a:schemeClr>
              </a:solidFill>
            </a:rPr>
            <a:t> September to 3</a:t>
          </a:r>
          <a:r>
            <a:rPr lang="en-IE" baseline="30000" dirty="0">
              <a:solidFill>
                <a:schemeClr val="accent2">
                  <a:lumMod val="75000"/>
                </a:schemeClr>
              </a:solidFill>
            </a:rPr>
            <a:t>rd</a:t>
          </a:r>
          <a:r>
            <a:rPr lang="en-IE" dirty="0">
              <a:solidFill>
                <a:schemeClr val="accent2">
                  <a:lumMod val="75000"/>
                </a:schemeClr>
              </a:solidFill>
            </a:rPr>
            <a:t> November 2023</a:t>
          </a:r>
          <a:endParaRPr lang="en-US" dirty="0">
            <a:solidFill>
              <a:schemeClr val="accent2">
                <a:lumMod val="75000"/>
              </a:schemeClr>
            </a:solidFill>
          </a:endParaRPr>
        </a:p>
      </dgm:t>
    </dgm:pt>
    <dgm:pt modelId="{488D07C2-0C52-4CAB-95A3-C10B7977B9F2}" type="sibTrans" cxnId="{D25016FE-73AB-4998-A56D-CAE31DE49880}">
      <dgm:prSet/>
      <dgm:spPr/>
      <dgm:t>
        <a:bodyPr/>
        <a:lstStyle/>
        <a:p>
          <a:endParaRPr lang="en-US"/>
        </a:p>
      </dgm:t>
    </dgm:pt>
    <dgm:pt modelId="{79C3A634-790A-4B7E-B804-006735951561}" type="parTrans" cxnId="{D25016FE-73AB-4998-A56D-CAE31DE49880}">
      <dgm:prSet/>
      <dgm:spPr/>
      <dgm:t>
        <a:bodyPr/>
        <a:lstStyle/>
        <a:p>
          <a:endParaRPr lang="en-US"/>
        </a:p>
      </dgm:t>
    </dgm:pt>
    <dgm:pt modelId="{65AFD533-9429-40EC-9141-366704FE4867}">
      <dgm:prSet/>
      <dgm:spPr/>
      <dgm:t>
        <a:bodyPr/>
        <a:lstStyle/>
        <a:p>
          <a:r>
            <a:rPr lang="en-US" dirty="0"/>
            <a:t>Coordination with DLAs to review draft actions -Early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D292EF7D-0F06-4577-B04B-E356C19FD1CA}" type="parTrans" cxnId="{F982D69B-86D7-4D07-816E-7FAB50B6DFC7}">
      <dgm:prSet/>
      <dgm:spPr/>
      <dgm:t>
        <a:bodyPr/>
        <a:lstStyle/>
        <a:p>
          <a:endParaRPr lang="en-IE"/>
        </a:p>
      </dgm:t>
    </dgm:pt>
    <dgm:pt modelId="{19ECE393-6F24-4CFE-BCCD-D94CA56FD527}" type="sibTrans" cxnId="{F982D69B-86D7-4D07-816E-7FAB50B6DFC7}">
      <dgm:prSet/>
      <dgm:spPr/>
      <dgm:t>
        <a:bodyPr/>
        <a:lstStyle/>
        <a:p>
          <a:endParaRPr lang="en-IE"/>
        </a:p>
      </dgm:t>
    </dgm:pt>
    <dgm:pt modelId="{D0712ABB-23C3-43E8-AABB-60B90EE83E37}">
      <dgm:prSet/>
      <dgm:spPr/>
      <dgm:t>
        <a:bodyPr/>
        <a:lstStyle/>
        <a:p>
          <a:r>
            <a:rPr lang="en-US" dirty="0"/>
            <a:t>CE Monthly Report (article notifying of launch published in April edition)</a:t>
          </a:r>
        </a:p>
      </dgm:t>
    </dgm:pt>
    <dgm:pt modelId="{CF6A2947-3684-44AF-B301-3EEDA7CF88D0}" type="parTrans" cxnId="{720FE1D4-76D9-42B4-BADC-76735EDAF9A6}">
      <dgm:prSet/>
      <dgm:spPr/>
      <dgm:t>
        <a:bodyPr/>
        <a:lstStyle/>
        <a:p>
          <a:endParaRPr lang="en-IE"/>
        </a:p>
      </dgm:t>
    </dgm:pt>
    <dgm:pt modelId="{EA96CAAD-8276-484C-AF1D-07894C293B1A}" type="sibTrans" cxnId="{720FE1D4-76D9-42B4-BADC-76735EDAF9A6}">
      <dgm:prSet/>
      <dgm:spPr/>
      <dgm:t>
        <a:bodyPr/>
        <a:lstStyle/>
        <a:p>
          <a:endParaRPr lang="en-IE"/>
        </a:p>
      </dgm:t>
    </dgm:pt>
    <dgm:pt modelId="{BECC3D1D-C099-483C-A50A-983DE5B5C048}">
      <dgm:prSet/>
      <dgm:spPr/>
      <dgm:t>
        <a:bodyPr/>
        <a:lstStyle/>
        <a:p>
          <a:r>
            <a:rPr lang="en-US" dirty="0"/>
            <a:t>Updates at SPCs/CPGs/Council Meetings - </a:t>
          </a:r>
          <a:r>
            <a:rPr lang="en-US" dirty="0">
              <a:solidFill>
                <a:schemeClr val="accent2">
                  <a:lumMod val="75000"/>
                </a:schemeClr>
              </a:solidFill>
            </a:rPr>
            <a:t>Ongoing</a:t>
          </a:r>
          <a:endParaRPr lang="en-US" dirty="0"/>
        </a:p>
      </dgm:t>
    </dgm:pt>
    <dgm:pt modelId="{981DB05D-B685-4A2D-ADF9-553FEFDA1E48}" type="parTrans" cxnId="{04000F04-3E17-4BDB-B6F1-62AD3015B5D4}">
      <dgm:prSet/>
      <dgm:spPr/>
      <dgm:t>
        <a:bodyPr/>
        <a:lstStyle/>
        <a:p>
          <a:endParaRPr lang="en-IE"/>
        </a:p>
      </dgm:t>
    </dgm:pt>
    <dgm:pt modelId="{E7FDB49E-0AC2-4C0D-A47B-92191B7ACCFF}" type="sibTrans" cxnId="{04000F04-3E17-4BDB-B6F1-62AD3015B5D4}">
      <dgm:prSet/>
      <dgm:spPr/>
      <dgm:t>
        <a:bodyPr/>
        <a:lstStyle/>
        <a:p>
          <a:endParaRPr lang="en-IE"/>
        </a:p>
      </dgm:t>
    </dgm:pt>
    <dgm:pt modelId="{AA8FB63E-4C94-47A0-B669-B0783623E0C4}">
      <dgm:prSet/>
      <dgm:spPr/>
      <dgm:t>
        <a:bodyPr/>
        <a:lstStyle/>
        <a:p>
          <a:r>
            <a:rPr lang="en-US" dirty="0"/>
            <a:t>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0FD99CB8-EC6E-4C1E-8E6D-B8F7DD62B73E}" type="parTrans" cxnId="{A687080A-E579-4644-BE91-53763F45CB9E}">
      <dgm:prSet/>
      <dgm:spPr/>
      <dgm:t>
        <a:bodyPr/>
        <a:lstStyle/>
        <a:p>
          <a:endParaRPr lang="en-IE"/>
        </a:p>
      </dgm:t>
    </dgm:pt>
    <dgm:pt modelId="{EAED31AA-379E-4260-940C-DCA6CD6D8F54}" type="sibTrans" cxnId="{A687080A-E579-4644-BE91-53763F45CB9E}">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custLinFactNeighborX="-3547" custLinFactNeighborY="9844">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custLinFactNeighborX="-3552" custLinFactNeighborY="82712">
        <dgm:presLayoutVars>
          <dgm:bulletEnabled val="1"/>
        </dgm:presLayoutVars>
      </dgm:prSet>
      <dgm:spPr/>
    </dgm:pt>
  </dgm:ptLst>
  <dgm:cxnLst>
    <dgm:cxn modelId="{04000F04-3E17-4BDB-B6F1-62AD3015B5D4}" srcId="{84DCF17C-92FF-471A-8CD7-94EB98C605D3}" destId="{BECC3D1D-C099-483C-A50A-983DE5B5C048}" srcOrd="6" destOrd="0" parTransId="{981DB05D-B685-4A2D-ADF9-553FEFDA1E48}" sibTransId="{E7FDB49E-0AC2-4C0D-A47B-92191B7ACCFF}"/>
    <dgm:cxn modelId="{A687080A-E579-4644-BE91-53763F45CB9E}" srcId="{84DCF17C-92FF-471A-8CD7-94EB98C605D3}" destId="{AA8FB63E-4C94-47A0-B669-B0783623E0C4}" srcOrd="5" destOrd="0" parTransId="{0FD99CB8-EC6E-4C1E-8E6D-B8F7DD62B73E}" sibTransId="{EAED31AA-379E-4260-940C-DCA6CD6D8F54}"/>
    <dgm:cxn modelId="{B52DB811-AABF-4E43-A587-FE24376916E8}" type="presOf" srcId="{1B877331-7415-48DE-96E5-72E24F5B85EB}" destId="{01270CA7-5261-46D3-A549-F07B77D62DA9}" srcOrd="0" destOrd="2"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1" destOrd="0" parTransId="{DAD04919-F9A1-471F-9CFE-D5162E7E0895}" sibTransId="{08846999-8D19-4478-BBDD-0FC90F7EC2F1}"/>
    <dgm:cxn modelId="{086AFF2B-56D4-464F-B85B-172AD76CEB97}" srcId="{71455CB7-55F9-48A2-809A-FE5A17DF3587}" destId="{6237C4EB-1198-4502-8869-13BB4C18DC6D}" srcOrd="1" destOrd="0" parTransId="{1A73ED00-FFD4-4AF7-94C0-78A607ED2928}" sibTransId="{F50FFCD5-D5E9-45F9-9287-5EE32CD1D761}"/>
    <dgm:cxn modelId="{94A0235C-0A97-418B-9225-5327BEA6CD08}" type="presOf" srcId="{AA8FB63E-4C94-47A0-B669-B0783623E0C4}" destId="{128E6F09-6466-4F87-B266-3C9BBF4ED820}" srcOrd="0" destOrd="5"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1" presId="urn:microsoft.com/office/officeart/2005/8/layout/list1"/>
    <dgm:cxn modelId="{770BF944-626A-4363-B762-267145E11581}" type="presOf" srcId="{D7CBB2A2-EBC3-409A-B8D7-3148C39091F7}" destId="{128E6F09-6466-4F87-B266-3C9BBF4ED820}" srcOrd="0" destOrd="0" presId="urn:microsoft.com/office/officeart/2005/8/layout/list1"/>
    <dgm:cxn modelId="{95042A6B-58E1-4BF3-9D4F-4EC35B2E3554}" type="presOf" srcId="{DF1E5976-9738-4651-9BC0-5BBD0545A21C}" destId="{128E6F09-6466-4F87-B266-3C9BBF4ED820}" srcOrd="0" destOrd="3"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C6CB0851-663F-464C-84FE-36B2DE6D56C8}" type="presOf" srcId="{D0712ABB-23C3-43E8-AABB-60B90EE83E37}" destId="{01270CA7-5261-46D3-A549-F07B77D62DA9}" srcOrd="0" destOrd="0" presId="urn:microsoft.com/office/officeart/2005/8/layout/list1"/>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13312198-EDEE-4DA9-87A1-C3795C42982D}" srcId="{84DCF17C-92FF-471A-8CD7-94EB98C605D3}" destId="{F7785CCA-988C-414A-8130-5B7E8CEA0932}" srcOrd="1" destOrd="0" parTransId="{D3744738-8019-4F52-9985-9C319C0E4906}" sibTransId="{768EF188-C764-4A89-82B9-39BF1AF8A0C1}"/>
    <dgm:cxn modelId="{78A83899-1D6E-4347-8566-694A9EEC5C05}" type="presOf" srcId="{6237C4EB-1198-4502-8869-13BB4C18DC6D}" destId="{5E437DDE-751C-4501-A1CC-870FB74E6113}" srcOrd="0" destOrd="0" presId="urn:microsoft.com/office/officeart/2005/8/layout/list1"/>
    <dgm:cxn modelId="{F982D69B-86D7-4D07-816E-7FAB50B6DFC7}" srcId="{84DCF17C-92FF-471A-8CD7-94EB98C605D3}" destId="{65AFD533-9429-40EC-9141-366704FE4867}" srcOrd="4" destOrd="0" parTransId="{D292EF7D-0F06-4577-B04B-E356C19FD1CA}" sibTransId="{19ECE393-6F24-4CFE-BCCD-D94CA56FD527}"/>
    <dgm:cxn modelId="{BB22F8BE-029C-43EA-A4A9-85FACD51BBAA}" type="presOf" srcId="{F7785CCA-988C-414A-8130-5B7E8CEA0932}" destId="{128E6F09-6466-4F87-B266-3C9BBF4ED820}" srcOrd="0" destOrd="1" presId="urn:microsoft.com/office/officeart/2005/8/layout/list1"/>
    <dgm:cxn modelId="{D28764C7-690E-4901-9F1D-F696C4934655}" type="presOf" srcId="{65AFD533-9429-40EC-9141-366704FE4867}" destId="{128E6F09-6466-4F87-B266-3C9BBF4ED820}" srcOrd="0" destOrd="4" presId="urn:microsoft.com/office/officeart/2005/8/layout/list1"/>
    <dgm:cxn modelId="{CE02EECD-03AB-4B7C-8C29-B2640BF0ED05}" type="presOf" srcId="{84DCF17C-92FF-471A-8CD7-94EB98C605D3}" destId="{4546B67D-52E1-4C7D-AEAC-49EEE65BC68B}" srcOrd="0" destOrd="0" presId="urn:microsoft.com/office/officeart/2005/8/layout/list1"/>
    <dgm:cxn modelId="{720FE1D4-76D9-42B4-BADC-76735EDAF9A6}" srcId="{6237C4EB-1198-4502-8869-13BB4C18DC6D}" destId="{D0712ABB-23C3-43E8-AABB-60B90EE83E37}" srcOrd="0" destOrd="0" parTransId="{CF6A2947-3684-44AF-B301-3EEDA7CF88D0}" sibTransId="{EA96CAAD-8276-484C-AF1D-07894C293B1A}"/>
    <dgm:cxn modelId="{0BF553D7-B4A4-45EB-945A-418427D3A3D6}" type="presOf" srcId="{73E53938-ECE0-4C0D-8813-B34D667481B9}" destId="{128E6F09-6466-4F87-B266-3C9BBF4ED820}" srcOrd="0" destOrd="2" presId="urn:microsoft.com/office/officeart/2005/8/layout/list1"/>
    <dgm:cxn modelId="{35E29BDA-2EE9-4895-8734-C86A08F1545E}" type="presOf" srcId="{BECC3D1D-C099-483C-A50A-983DE5B5C048}" destId="{128E6F09-6466-4F87-B266-3C9BBF4ED820}" srcOrd="0" destOrd="6" presId="urn:microsoft.com/office/officeart/2005/8/layout/list1"/>
    <dgm:cxn modelId="{CB78A9DB-D0FB-4990-B73C-93F478AC790B}" srcId="{84DCF17C-92FF-471A-8CD7-94EB98C605D3}" destId="{73E53938-ECE0-4C0D-8813-B34D667481B9}" srcOrd="2" destOrd="0" parTransId="{7D2BCEB0-EA34-4A69-B9B7-E7F15C6673D8}" sibTransId="{306EA13C-3735-4C55-8C8D-6224F48FD55D}"/>
    <dgm:cxn modelId="{7DDB23F8-30DE-4046-AA1C-F7843EE61F72}" srcId="{84DCF17C-92FF-471A-8CD7-94EB98C605D3}" destId="{DF1E5976-9738-4651-9BC0-5BBD0545A21C}" srcOrd="3" destOrd="0" parTransId="{5703C93A-B192-4DFB-A65B-F2DC535EB487}" sibTransId="{163BB08A-80CE-44DA-833B-EE2E74B69A0E}"/>
    <dgm:cxn modelId="{D25016FE-73AB-4998-A56D-CAE31DE49880}" srcId="{6237C4EB-1198-4502-8869-13BB4C18DC6D}" destId="{1B877331-7415-48DE-96E5-72E24F5B85EB}" srcOrd="2"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23515"/>
          <a:ext cx="6667638" cy="2664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a:t>50% improvement in the Council’s energy efficiency by 2030; </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51% reduction in the Council’s greenhouse gas emissions by 2030;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To make Dublin a climate resilient region, by reducing the impacts of future climate change-related events; and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dirty="0"/>
            <a:t>To actively engage and inform our communities on climate action. </a:t>
          </a:r>
        </a:p>
      </dsp:txBody>
      <dsp:txXfrm>
        <a:off x="0" y="323515"/>
        <a:ext cx="6667638" cy="2664900"/>
      </dsp:txXfrm>
    </dsp:sp>
    <dsp:sp modelId="{3AABC5AA-7A5C-4945-A3F8-58B03A035C35}">
      <dsp:nvSpPr>
        <dsp:cNvPr id="0" name=""/>
        <dsp:cNvSpPr/>
      </dsp:nvSpPr>
      <dsp:spPr>
        <a:xfrm>
          <a:off x="333381" y="5783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Draft Climate Action Plan 2024-2029 Targets</a:t>
          </a:r>
          <a:endParaRPr lang="en-US" sz="1800" kern="1200" dirty="0"/>
        </a:p>
      </dsp:txBody>
      <dsp:txXfrm>
        <a:off x="359320" y="83774"/>
        <a:ext cx="4615468" cy="479482"/>
      </dsp:txXfrm>
    </dsp:sp>
    <dsp:sp modelId="{01270CA7-5261-46D3-A549-F07B77D62DA9}">
      <dsp:nvSpPr>
        <dsp:cNvPr id="0" name=""/>
        <dsp:cNvSpPr/>
      </dsp:nvSpPr>
      <dsp:spPr>
        <a:xfrm>
          <a:off x="0" y="3351296"/>
          <a:ext cx="6667638" cy="226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Energy &amp; Buildings</a:t>
          </a:r>
          <a:endParaRPr lang="en-US" sz="1800" kern="1200" dirty="0"/>
        </a:p>
        <a:p>
          <a:pPr marL="171450" lvl="1" indent="-171450" algn="l" defTabSz="800100">
            <a:lnSpc>
              <a:spcPct val="90000"/>
            </a:lnSpc>
            <a:spcBef>
              <a:spcPct val="0"/>
            </a:spcBef>
            <a:spcAft>
              <a:spcPct val="15000"/>
            </a:spcAft>
            <a:buChar char="•"/>
          </a:pPr>
          <a:r>
            <a:rPr lang="en-IE" sz="1800" kern="1200" dirty="0"/>
            <a:t>Transport</a:t>
          </a:r>
          <a:endParaRPr lang="en-US" sz="1800" kern="1200" dirty="0"/>
        </a:p>
        <a:p>
          <a:pPr marL="171450" lvl="1" indent="-171450" algn="l" defTabSz="800100">
            <a:lnSpc>
              <a:spcPct val="90000"/>
            </a:lnSpc>
            <a:spcBef>
              <a:spcPct val="0"/>
            </a:spcBef>
            <a:spcAft>
              <a:spcPct val="15000"/>
            </a:spcAft>
            <a:buChar char="•"/>
          </a:pPr>
          <a:r>
            <a:rPr lang="en-IE" sz="1800" kern="1200"/>
            <a:t>Flood Resilience</a:t>
          </a:r>
          <a:endParaRPr lang="en-US" sz="1800" kern="1200"/>
        </a:p>
        <a:p>
          <a:pPr marL="171450" lvl="1" indent="-171450" algn="l" defTabSz="800100">
            <a:lnSpc>
              <a:spcPct val="90000"/>
            </a:lnSpc>
            <a:spcBef>
              <a:spcPct val="0"/>
            </a:spcBef>
            <a:spcAft>
              <a:spcPct val="15000"/>
            </a:spcAft>
            <a:buChar char="•"/>
          </a:pPr>
          <a:r>
            <a:rPr lang="en-IE" sz="1800" kern="1200"/>
            <a:t>Nature Based Solutions </a:t>
          </a:r>
          <a:endParaRPr lang="en-US" sz="1800" kern="1200"/>
        </a:p>
        <a:p>
          <a:pPr marL="171450" lvl="1" indent="-171450" algn="l" defTabSz="800100">
            <a:lnSpc>
              <a:spcPct val="90000"/>
            </a:lnSpc>
            <a:spcBef>
              <a:spcPct val="0"/>
            </a:spcBef>
            <a:spcAft>
              <a:spcPct val="15000"/>
            </a:spcAft>
            <a:buChar char="•"/>
          </a:pPr>
          <a:r>
            <a:rPr lang="en-IE" sz="1800" kern="1200" dirty="0">
              <a:solidFill>
                <a:srgbClr val="00B050"/>
              </a:solidFill>
            </a:rPr>
            <a:t>Circular Economy and Resource Management</a:t>
          </a:r>
          <a:endParaRPr lang="en-US" sz="1800" kern="1200" dirty="0">
            <a:solidFill>
              <a:srgbClr val="00B050"/>
            </a:solidFill>
          </a:endParaRPr>
        </a:p>
        <a:p>
          <a:pPr marL="171450" lvl="1" indent="-171450" algn="l" defTabSz="800100">
            <a:lnSpc>
              <a:spcPct val="90000"/>
            </a:lnSpc>
            <a:spcBef>
              <a:spcPct val="0"/>
            </a:spcBef>
            <a:spcAft>
              <a:spcPct val="15000"/>
            </a:spcAft>
            <a:buChar char="•"/>
          </a:pPr>
          <a:r>
            <a:rPr lang="en-IE" sz="1800" kern="1200" dirty="0">
              <a:solidFill>
                <a:srgbClr val="00B050"/>
              </a:solidFill>
            </a:rPr>
            <a:t>Community Engagement</a:t>
          </a:r>
          <a:endParaRPr lang="en-US" sz="1800" kern="1200" dirty="0">
            <a:solidFill>
              <a:srgbClr val="00B050"/>
            </a:solidFill>
          </a:endParaRPr>
        </a:p>
      </dsp:txBody>
      <dsp:txXfrm>
        <a:off x="0" y="3351296"/>
        <a:ext cx="6667638" cy="2268000"/>
      </dsp:txXfrm>
    </dsp:sp>
    <dsp:sp modelId="{FC247AEE-1E85-42D9-918C-620EA2491F80}">
      <dsp:nvSpPr>
        <dsp:cNvPr id="0" name=""/>
        <dsp:cNvSpPr/>
      </dsp:nvSpPr>
      <dsp:spPr>
        <a:xfrm>
          <a:off x="333381" y="308561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6 Action Areas in SDCC’s Draft CAP</a:t>
          </a:r>
          <a:endParaRPr lang="en-US" sz="1800" kern="1200" dirty="0"/>
        </a:p>
      </dsp:txBody>
      <dsp:txXfrm>
        <a:off x="359320" y="3111554"/>
        <a:ext cx="4615468"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33084"/>
          <a:ext cx="9536603" cy="3572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Workshop with Senior Management</a:t>
          </a:r>
          <a:endParaRPr lang="en-US" sz="1800" kern="1200" dirty="0"/>
        </a:p>
        <a:p>
          <a:pPr marL="171450" lvl="1" indent="-171450" algn="l" defTabSz="800100">
            <a:lnSpc>
              <a:spcPct val="90000"/>
            </a:lnSpc>
            <a:spcBef>
              <a:spcPct val="0"/>
            </a:spcBef>
            <a:spcAft>
              <a:spcPct val="15000"/>
            </a:spcAft>
            <a:buChar char="•"/>
          </a:pPr>
          <a:r>
            <a:rPr lang="en-IE" sz="1800" kern="1200" dirty="0"/>
            <a:t>Workshops with each Climate Action Sub Team (min 6 No.)</a:t>
          </a:r>
          <a:endParaRPr lang="en-US" sz="1800" kern="1200" dirty="0"/>
        </a:p>
        <a:p>
          <a:pPr marL="171450" lvl="1" indent="-171450" algn="l" defTabSz="800100">
            <a:lnSpc>
              <a:spcPct val="90000"/>
            </a:lnSpc>
            <a:spcBef>
              <a:spcPct val="0"/>
            </a:spcBef>
            <a:spcAft>
              <a:spcPct val="15000"/>
            </a:spcAft>
            <a:buChar char="•"/>
          </a:pPr>
          <a:r>
            <a:rPr lang="en-US" sz="1800" kern="1200" dirty="0"/>
            <a:t>Update for Climate Action Steering Group</a:t>
          </a:r>
        </a:p>
        <a:p>
          <a:pPr marL="171450" lvl="1" indent="-171450" algn="l" defTabSz="800100">
            <a:lnSpc>
              <a:spcPct val="90000"/>
            </a:lnSpc>
            <a:spcBef>
              <a:spcPct val="0"/>
            </a:spcBef>
            <a:spcAft>
              <a:spcPct val="15000"/>
            </a:spcAft>
            <a:buChar char="•"/>
          </a:pPr>
          <a:r>
            <a:rPr lang="en-US" sz="1800" kern="1200" dirty="0"/>
            <a:t>Engagement with wider council staff (Stands in Canteen for visioning exercise, Online survey.)</a:t>
          </a:r>
        </a:p>
        <a:p>
          <a:pPr marL="171450" lvl="1" indent="-171450" algn="l" defTabSz="800100">
            <a:lnSpc>
              <a:spcPct val="90000"/>
            </a:lnSpc>
            <a:spcBef>
              <a:spcPct val="0"/>
            </a:spcBef>
            <a:spcAft>
              <a:spcPct val="15000"/>
            </a:spcAft>
            <a:buChar char="•"/>
          </a:pPr>
          <a:r>
            <a:rPr lang="en-US" sz="1800" kern="1200" dirty="0"/>
            <a:t>Coordination with DLAs to review draft actions -Early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Updates at SPCs/CPGs/Council Meetings - </a:t>
          </a:r>
          <a:r>
            <a:rPr lang="en-US" sz="1800" kern="1200" dirty="0">
              <a:solidFill>
                <a:schemeClr val="accent2">
                  <a:lumMod val="75000"/>
                </a:schemeClr>
              </a:solidFill>
            </a:rPr>
            <a:t>Ongoing</a:t>
          </a:r>
          <a:endParaRPr lang="en-US" sz="1800" kern="1200" dirty="0"/>
        </a:p>
      </dsp:txBody>
      <dsp:txXfrm>
        <a:off x="0" y="333084"/>
        <a:ext cx="9536603" cy="3572100"/>
      </dsp:txXfrm>
    </dsp:sp>
    <dsp:sp modelId="{3AABC5AA-7A5C-4945-A3F8-58B03A035C35}">
      <dsp:nvSpPr>
        <dsp:cNvPr id="0" name=""/>
        <dsp:cNvSpPr/>
      </dsp:nvSpPr>
      <dsp:spPr>
        <a:xfrm>
          <a:off x="476830" y="57835"/>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IE" sz="1800" kern="1200" dirty="0"/>
            <a:t>Internal Engagement</a:t>
          </a:r>
          <a:endParaRPr lang="en-US" sz="1800" kern="1200" dirty="0"/>
        </a:p>
      </dsp:txBody>
      <dsp:txXfrm>
        <a:off x="502769" y="83774"/>
        <a:ext cx="6623744" cy="479482"/>
      </dsp:txXfrm>
    </dsp:sp>
    <dsp:sp modelId="{01270CA7-5261-46D3-A549-F07B77D62DA9}">
      <dsp:nvSpPr>
        <dsp:cNvPr id="0" name=""/>
        <dsp:cNvSpPr/>
      </dsp:nvSpPr>
      <dsp:spPr>
        <a:xfrm>
          <a:off x="0" y="4316331"/>
          <a:ext cx="9536603"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CE Monthly Report (article notifying of launch published in April edition)</a:t>
          </a:r>
        </a:p>
        <a:p>
          <a:pPr marL="171450" lvl="1" indent="-171450" algn="l" defTabSz="800100">
            <a:lnSpc>
              <a:spcPct val="90000"/>
            </a:lnSpc>
            <a:spcBef>
              <a:spcPct val="0"/>
            </a:spcBef>
            <a:spcAft>
              <a:spcPct val="15000"/>
            </a:spcAft>
            <a:buChar char="•"/>
          </a:pPr>
          <a:r>
            <a:rPr lang="en-IE" sz="1800" kern="1200" dirty="0"/>
            <a:t>Climate Action questions in the Clondalkin LAP survey</a:t>
          </a:r>
          <a:endParaRPr lang="en-US" sz="1800" kern="1200" dirty="0"/>
        </a:p>
        <a:p>
          <a:pPr marL="171450" lvl="1" indent="-171450" algn="l" defTabSz="800100">
            <a:lnSpc>
              <a:spcPct val="90000"/>
            </a:lnSpc>
            <a:spcBef>
              <a:spcPct val="0"/>
            </a:spcBef>
            <a:spcAft>
              <a:spcPct val="15000"/>
            </a:spcAft>
            <a:buChar char="•"/>
          </a:pPr>
          <a:r>
            <a:rPr lang="en-IE" sz="1800" kern="1200" dirty="0"/>
            <a:t>Formal public consultation campaign – </a:t>
          </a:r>
          <a:r>
            <a:rPr lang="en-IE" sz="1800" kern="1200" dirty="0">
              <a:solidFill>
                <a:schemeClr val="accent2">
                  <a:lumMod val="75000"/>
                </a:schemeClr>
              </a:solidFill>
            </a:rPr>
            <a:t>20</a:t>
          </a:r>
          <a:r>
            <a:rPr lang="en-IE" sz="1800" kern="1200" baseline="30000" dirty="0">
              <a:solidFill>
                <a:schemeClr val="accent2">
                  <a:lumMod val="75000"/>
                </a:schemeClr>
              </a:solidFill>
            </a:rPr>
            <a:t>th</a:t>
          </a:r>
          <a:r>
            <a:rPr lang="en-IE" sz="1800" kern="1200" dirty="0">
              <a:solidFill>
                <a:schemeClr val="accent2">
                  <a:lumMod val="75000"/>
                </a:schemeClr>
              </a:solidFill>
            </a:rPr>
            <a:t> September to 3</a:t>
          </a:r>
          <a:r>
            <a:rPr lang="en-IE" sz="1800" kern="1200" baseline="30000" dirty="0">
              <a:solidFill>
                <a:schemeClr val="accent2">
                  <a:lumMod val="75000"/>
                </a:schemeClr>
              </a:solidFill>
            </a:rPr>
            <a:t>rd</a:t>
          </a:r>
          <a:r>
            <a:rPr lang="en-IE" sz="1800" kern="1200" dirty="0">
              <a:solidFill>
                <a:schemeClr val="accent2">
                  <a:lumMod val="75000"/>
                </a:schemeClr>
              </a:solidFill>
            </a:rPr>
            <a:t> November 2023</a:t>
          </a:r>
          <a:endParaRPr lang="en-US" sz="1800" kern="1200" dirty="0">
            <a:solidFill>
              <a:schemeClr val="accent2">
                <a:lumMod val="75000"/>
              </a:schemeClr>
            </a:solidFill>
          </a:endParaRPr>
        </a:p>
      </dsp:txBody>
      <dsp:txXfrm>
        <a:off x="0" y="4316331"/>
        <a:ext cx="9536603" cy="1360800"/>
      </dsp:txXfrm>
    </dsp:sp>
    <dsp:sp modelId="{FC247AEE-1E85-42D9-918C-620EA2491F80}">
      <dsp:nvSpPr>
        <dsp:cNvPr id="0" name=""/>
        <dsp:cNvSpPr/>
      </dsp:nvSpPr>
      <dsp:spPr>
        <a:xfrm>
          <a:off x="476830" y="3992816"/>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US" sz="1800" kern="1200" dirty="0"/>
            <a:t>External Engagement</a:t>
          </a:r>
        </a:p>
      </dsp:txBody>
      <dsp:txXfrm>
        <a:off x="502769" y="4018755"/>
        <a:ext cx="6623744"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E2290-4A86-4196-9D01-0B4D907273E3}" type="datetimeFigureOut">
              <a:rPr lang="en-IE" smtClean="0"/>
              <a:t>03/10/2023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E0A3F-EB71-4CA5-8349-E5C8F80AE6F4}" type="slidenum">
              <a:rPr lang="en-IE" smtClean="0"/>
              <a:t>‹#›</a:t>
            </a:fld>
            <a:endParaRPr lang="en-IE"/>
          </a:p>
        </p:txBody>
      </p:sp>
    </p:spTree>
    <p:extLst>
      <p:ext uri="{BB962C8B-B14F-4D97-AF65-F5344CB8AC3E}">
        <p14:creationId xmlns:p14="http://schemas.microsoft.com/office/powerpoint/2010/main" val="68405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71777D"/>
                </a:solidFill>
                <a:effectLst/>
                <a:latin typeface="Roboto" panose="02000000000000000000" pitchFamily="2" charset="0"/>
              </a:rPr>
              <a:t>Local Authority Services National</a:t>
            </a:r>
            <a:r>
              <a:rPr lang="en-GB" b="1" i="0" dirty="0">
                <a:solidFill>
                  <a:srgbClr val="767676"/>
                </a:solidFill>
                <a:effectLst/>
                <a:latin typeface="Roboto" panose="02000000000000000000" pitchFamily="2" charset="0"/>
              </a:rPr>
              <a:t> Training</a:t>
            </a:r>
            <a:r>
              <a:rPr lang="en-GB" b="0" i="0" dirty="0">
                <a:solidFill>
                  <a:srgbClr val="71777D"/>
                </a:solidFill>
                <a:effectLst/>
                <a:latin typeface="Roboto" panose="02000000000000000000" pitchFamily="2" charset="0"/>
              </a:rPr>
              <a:t> Group</a:t>
            </a:r>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16</a:t>
            </a:fld>
            <a:endParaRPr lang="en-IE"/>
          </a:p>
        </p:txBody>
      </p:sp>
    </p:spTree>
    <p:extLst>
      <p:ext uri="{BB962C8B-B14F-4D97-AF65-F5344CB8AC3E}">
        <p14:creationId xmlns:p14="http://schemas.microsoft.com/office/powerpoint/2010/main" val="3921984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4A84-206F-D428-7EF0-9EF509BFBC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14F6E85-51D7-3719-66B7-CE978E775E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CD80874-5A09-9035-EFAF-D316E91A64B5}"/>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0FEA98AA-0B6F-48CF-2A01-0C1A9E0044B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0CA2D33-6069-28D5-127D-8B0A4A6D22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129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2B39-A49F-7D5C-92E1-82A5A2CB576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1178256-2372-564D-4108-9EB514D5B5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114A9C7-203C-D33A-A36A-DE622D101133}"/>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17A03669-83D5-195C-6F7E-C0245F4E12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C4FDF1-1E63-E0C0-2280-97A8BEE1274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305762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210D56-EC21-9B5C-3F8C-50F2976E1C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B1333C6-EA1C-0182-EEED-CBC526E579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748A42-D229-83EA-66A6-1FF089374A53}"/>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D1587DB0-D9FA-08FE-63A3-0441F13B257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FC547C-D661-223C-A24F-823ADA52F47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70358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40E4-F2DF-FC5A-4470-B1143260A1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E80AC95-D7F7-D19C-15B6-CBCD83E74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000B8F-B8E8-905B-7147-32680D4C4259}"/>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487D8310-2C97-6CF2-CF02-786ADF684A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293DE34-73D3-EEAA-68BF-09342BD2274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6885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DAB5-FD9B-EFDA-54C8-189EBB4028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1D26F19-4F75-6133-A558-7AE05855EF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8A4BC-8A23-14C2-453B-146E4CFBA4C6}"/>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D9CF6678-541A-0912-5007-FA0D6A7B71F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3484EAB-619B-A9E0-134F-710073FC381D}"/>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108915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E7B1A-7CC6-23EC-88DA-D5B9D651D18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035B07-29F3-A05E-DE9C-E2E240D389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CD7E67F-1600-7921-78DD-88370FF6FE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62E2E9E-4E4A-41DB-9430-79CED1F1BC92}"/>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6" name="Footer Placeholder 5">
            <a:extLst>
              <a:ext uri="{FF2B5EF4-FFF2-40B4-BE49-F238E27FC236}">
                <a16:creationId xmlns:a16="http://schemas.microsoft.com/office/drawing/2014/main" id="{B2D7F34E-A86B-907A-25B6-A6CF3ACC881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AEF263B-AB98-3B8B-CB60-33F83FE3CFB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4270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1CF4-B235-43AB-280D-2AA24DEF8DA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AE1F5C6-576D-7D25-E324-56B2CA86F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9DBE7-E03D-66F3-05D9-2D3C5F0A0F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B35435F-0482-DCA2-0678-B292F31EB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DEFDE-3E79-8F88-E439-4C3B63C38B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8E81377-3A3C-A415-ADB2-B4844D5D8415}"/>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8" name="Footer Placeholder 7">
            <a:extLst>
              <a:ext uri="{FF2B5EF4-FFF2-40B4-BE49-F238E27FC236}">
                <a16:creationId xmlns:a16="http://schemas.microsoft.com/office/drawing/2014/main" id="{73844224-72D8-71AF-9396-8AC6C514BE1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B5FD695-516E-52E1-3897-22827B85D8F8}"/>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82711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AEB4-072D-30F4-718C-2E9CC85CB65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8D6E55-A170-D060-919B-348976A61CE3}"/>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4" name="Footer Placeholder 3">
            <a:extLst>
              <a:ext uri="{FF2B5EF4-FFF2-40B4-BE49-F238E27FC236}">
                <a16:creationId xmlns:a16="http://schemas.microsoft.com/office/drawing/2014/main" id="{4626E3BD-08FC-FB4F-0DEB-23A4C677E4A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A9F83CE-C971-23E3-F9C9-2469E514FF6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02981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81436-E7D9-6FEF-83E3-407E92C8068C}"/>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3" name="Footer Placeholder 2">
            <a:extLst>
              <a:ext uri="{FF2B5EF4-FFF2-40B4-BE49-F238E27FC236}">
                <a16:creationId xmlns:a16="http://schemas.microsoft.com/office/drawing/2014/main" id="{1F3E0A80-14B9-2DC0-A6F4-22370FF8794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AEF2C3D-E030-1B94-CE32-67CF16FC87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09275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1628-B842-29D3-F0F5-5D0AA27A3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9A02B10-6A84-F794-D51E-6B6907D758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642CC32-9FB2-8472-89E4-7F542AEBE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0AED3C-2107-268B-AB0A-45756A999E61}"/>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6" name="Footer Placeholder 5">
            <a:extLst>
              <a:ext uri="{FF2B5EF4-FFF2-40B4-BE49-F238E27FC236}">
                <a16:creationId xmlns:a16="http://schemas.microsoft.com/office/drawing/2014/main" id="{ECCE024B-0FFD-0FF5-08D3-82655FE060D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5CEA96-C95B-F486-5E2F-1DF075529B85}"/>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2363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D7FF-AE13-23A5-95A0-6C89F084B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F1BA53F-6615-7AB4-C3EC-BD211A0D3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DD83821-0713-7DA3-FEB3-29EEC26EE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EF950-9CB2-3113-7467-7FBDFD595B27}"/>
              </a:ext>
            </a:extLst>
          </p:cNvPr>
          <p:cNvSpPr>
            <a:spLocks noGrp="1"/>
          </p:cNvSpPr>
          <p:nvPr>
            <p:ph type="dt" sz="half" idx="10"/>
          </p:nvPr>
        </p:nvSpPr>
        <p:spPr/>
        <p:txBody>
          <a:bodyPr/>
          <a:lstStyle/>
          <a:p>
            <a:fld id="{A95BD108-5B95-4D46-9B52-1439883E5293}" type="datetimeFigureOut">
              <a:rPr lang="en-IE" smtClean="0"/>
              <a:t>03/10/2023</a:t>
            </a:fld>
            <a:endParaRPr lang="en-IE"/>
          </a:p>
        </p:txBody>
      </p:sp>
      <p:sp>
        <p:nvSpPr>
          <p:cNvPr id="6" name="Footer Placeholder 5">
            <a:extLst>
              <a:ext uri="{FF2B5EF4-FFF2-40B4-BE49-F238E27FC236}">
                <a16:creationId xmlns:a16="http://schemas.microsoft.com/office/drawing/2014/main" id="{BE281278-0CD8-337B-29F3-D9028BBB7E7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C27881-9193-8F09-C8BF-6C12B1B9070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21764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04C653-D7E4-A36E-1920-255DB0F8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9007710-BA0C-9653-EBF0-485C061FFB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5A674B-0F91-95DA-44B2-0FE5FD8653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BD108-5B95-4D46-9B52-1439883E5293}" type="datetimeFigureOut">
              <a:rPr lang="en-IE" smtClean="0"/>
              <a:t>03/10/2023</a:t>
            </a:fld>
            <a:endParaRPr lang="en-IE"/>
          </a:p>
        </p:txBody>
      </p:sp>
      <p:sp>
        <p:nvSpPr>
          <p:cNvPr id="5" name="Footer Placeholder 4">
            <a:extLst>
              <a:ext uri="{FF2B5EF4-FFF2-40B4-BE49-F238E27FC236}">
                <a16:creationId xmlns:a16="http://schemas.microsoft.com/office/drawing/2014/main" id="{E86F3D6B-184D-9FE4-B62E-C13EE5E22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C3BD2A3-31DA-F042-4910-0F929E13C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04CC6-2C58-4FC8-8C55-4CF362BA7719}" type="slidenum">
              <a:rPr lang="en-IE" smtClean="0"/>
              <a:t>‹#›</a:t>
            </a:fld>
            <a:endParaRPr lang="en-IE"/>
          </a:p>
        </p:txBody>
      </p:sp>
    </p:spTree>
    <p:extLst>
      <p:ext uri="{BB962C8B-B14F-4D97-AF65-F5344CB8AC3E}">
        <p14:creationId xmlns:p14="http://schemas.microsoft.com/office/powerpoint/2010/main" val="691104221"/>
      </p:ext>
    </p:extLst>
  </p:cSld>
  <p:clrMap bg1="lt1" tx1="dk1" bg2="lt2" tx2="dk2" accent1="accent1" accent2="accent2" accent3="accent3" accent4="accent4" accent5="accent5" accent6="accent6" hlink="hlink" folHlink="folHlink"/>
  <p:sldLayoutIdLst>
    <p:sldLayoutId id="2147484057"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hyperlink" Target="http://consult.sdublincoco.ie/"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AB7B1-A313-315B-F220-FEEC6BA7BAB5}"/>
              </a:ext>
            </a:extLst>
          </p:cNvPr>
          <p:cNvPicPr>
            <a:picLocks noChangeAspect="1"/>
          </p:cNvPicPr>
          <p:nvPr/>
        </p:nvPicPr>
        <p:blipFill>
          <a:blip r:embed="rId2"/>
          <a:stretch>
            <a:fillRect/>
          </a:stretch>
        </p:blipFill>
        <p:spPr>
          <a:xfrm>
            <a:off x="0" y="265816"/>
            <a:ext cx="4475881" cy="6456180"/>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2" name="Title 1">
            <a:extLst>
              <a:ext uri="{FF2B5EF4-FFF2-40B4-BE49-F238E27FC236}">
                <a16:creationId xmlns:a16="http://schemas.microsoft.com/office/drawing/2014/main" id="{D6A3BA36-A61E-E702-BB12-0FAD07B61F7C}"/>
              </a:ext>
            </a:extLst>
          </p:cNvPr>
          <p:cNvSpPr>
            <a:spLocks noGrp="1"/>
          </p:cNvSpPr>
          <p:nvPr>
            <p:ph type="title"/>
          </p:nvPr>
        </p:nvSpPr>
        <p:spPr>
          <a:xfrm>
            <a:off x="4691284" y="1580688"/>
            <a:ext cx="7155582" cy="3271321"/>
          </a:xfrm>
        </p:spPr>
        <p:txBody>
          <a:bodyPr vert="horz" lIns="91440" tIns="45720" rIns="91440" bIns="45720" rtlCol="0" anchor="b">
            <a:normAutofit/>
          </a:bodyPr>
          <a:lstStyle/>
          <a:p>
            <a:r>
              <a:rPr lang="en-US" b="1" dirty="0">
                <a:solidFill>
                  <a:schemeClr val="tx1">
                    <a:lumMod val="85000"/>
                    <a:lumOff val="15000"/>
                  </a:schemeClr>
                </a:solidFill>
              </a:rPr>
              <a:t>South Dublin County Council </a:t>
            </a:r>
            <a:br>
              <a:rPr lang="en-US" sz="8000" dirty="0">
                <a:solidFill>
                  <a:schemeClr val="tx1">
                    <a:lumMod val="85000"/>
                    <a:lumOff val="15000"/>
                  </a:schemeClr>
                </a:solidFill>
              </a:rPr>
            </a:br>
            <a:r>
              <a:rPr lang="en-US" sz="6500" dirty="0">
                <a:solidFill>
                  <a:schemeClr val="accent2">
                    <a:lumMod val="75000"/>
                  </a:schemeClr>
                </a:solidFill>
              </a:rPr>
              <a:t>Draft Climate Action Plan 2024-2029</a:t>
            </a:r>
          </a:p>
        </p:txBody>
      </p:sp>
      <p:cxnSp>
        <p:nvCxnSpPr>
          <p:cNvPr id="10" name="Straight Connector 9">
            <a:extLst>
              <a:ext uri="{FF2B5EF4-FFF2-40B4-BE49-F238E27FC236}">
                <a16:creationId xmlns:a16="http://schemas.microsoft.com/office/drawing/2014/main" id="{F554C159-D0E2-31D2-FA92-C0E0DA7C9E29}"/>
              </a:ext>
            </a:extLst>
          </p:cNvPr>
          <p:cNvCxnSpPr>
            <a:cxnSpLocks/>
          </p:cNvCxnSpPr>
          <p:nvPr/>
        </p:nvCxnSpPr>
        <p:spPr>
          <a:xfrm>
            <a:off x="4691284" y="5196766"/>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068091-C0D2-DB56-ECE4-D3ADBB44BB4B}"/>
              </a:ext>
            </a:extLst>
          </p:cNvPr>
          <p:cNvSpPr txBox="1"/>
          <p:nvPr/>
        </p:nvSpPr>
        <p:spPr>
          <a:xfrm>
            <a:off x="8053673" y="5468170"/>
            <a:ext cx="3930484" cy="584775"/>
          </a:xfrm>
          <a:prstGeom prst="rect">
            <a:avLst/>
          </a:prstGeom>
          <a:noFill/>
        </p:spPr>
        <p:txBody>
          <a:bodyPr wrap="square" rtlCol="0">
            <a:spAutoFit/>
          </a:bodyPr>
          <a:lstStyle/>
          <a:p>
            <a:r>
              <a:rPr lang="en-GB" sz="3200" dirty="0"/>
              <a:t>October 2023</a:t>
            </a:r>
            <a:endParaRPr lang="en-IE" sz="3200" dirty="0"/>
          </a:p>
        </p:txBody>
      </p:sp>
      <p:cxnSp>
        <p:nvCxnSpPr>
          <p:cNvPr id="13" name="Straight Connector 12">
            <a:extLst>
              <a:ext uri="{FF2B5EF4-FFF2-40B4-BE49-F238E27FC236}">
                <a16:creationId xmlns:a16="http://schemas.microsoft.com/office/drawing/2014/main" id="{37E6F566-D9EB-712B-9534-F51757BB6DA4}"/>
              </a:ext>
            </a:extLst>
          </p:cNvPr>
          <p:cNvCxnSpPr>
            <a:cxnSpLocks/>
          </p:cNvCxnSpPr>
          <p:nvPr/>
        </p:nvCxnSpPr>
        <p:spPr>
          <a:xfrm>
            <a:off x="4691284" y="1857709"/>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402317"/>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584775"/>
          </a:xfrm>
          <a:prstGeom prst="rect">
            <a:avLst/>
          </a:prstGeom>
          <a:noFill/>
        </p:spPr>
        <p:txBody>
          <a:bodyPr wrap="square">
            <a:spAutoFit/>
          </a:bodyPr>
          <a:lstStyle/>
          <a:p>
            <a:pPr lvl="0"/>
            <a:r>
              <a:rPr lang="en-IE" sz="3200" b="1" dirty="0"/>
              <a:t>Community Engagement 2024-2029 – Action Areas</a:t>
            </a:r>
            <a:endParaRPr lang="en-US" sz="3200" b="1" dirty="0"/>
          </a:p>
        </p:txBody>
      </p:sp>
      <p:pic>
        <p:nvPicPr>
          <p:cNvPr id="7" name="Picture 6">
            <a:extLst>
              <a:ext uri="{FF2B5EF4-FFF2-40B4-BE49-F238E27FC236}">
                <a16:creationId xmlns:a16="http://schemas.microsoft.com/office/drawing/2014/main" id="{93A56D93-3E6E-C403-BAE4-7C8059BF4ADB}"/>
              </a:ext>
            </a:extLst>
          </p:cNvPr>
          <p:cNvPicPr>
            <a:picLocks noChangeAspect="1"/>
          </p:cNvPicPr>
          <p:nvPr/>
        </p:nvPicPr>
        <p:blipFill>
          <a:blip r:embed="rId3"/>
          <a:stretch>
            <a:fillRect/>
          </a:stretch>
        </p:blipFill>
        <p:spPr>
          <a:xfrm>
            <a:off x="1767016" y="902859"/>
            <a:ext cx="6882132" cy="5759589"/>
          </a:xfrm>
          <a:prstGeom prst="rect">
            <a:avLst/>
          </a:prstGeom>
        </p:spPr>
      </p:pic>
    </p:spTree>
    <p:extLst>
      <p:ext uri="{BB962C8B-B14F-4D97-AF65-F5344CB8AC3E}">
        <p14:creationId xmlns:p14="http://schemas.microsoft.com/office/powerpoint/2010/main" val="276469720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Engagement Strategy</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extBox 6">
            <a:extLst>
              <a:ext uri="{FF2B5EF4-FFF2-40B4-BE49-F238E27FC236}">
                <a16:creationId xmlns:a16="http://schemas.microsoft.com/office/drawing/2014/main" id="{958DD8CF-5E9E-32E9-EC0A-4ADE7D35E16D}"/>
              </a:ext>
            </a:extLst>
          </p:cNvPr>
          <p:cNvGraphicFramePr/>
          <p:nvPr>
            <p:extLst>
              <p:ext uri="{D42A27DB-BD31-4B8C-83A1-F6EECF244321}">
                <p14:modId xmlns:p14="http://schemas.microsoft.com/office/powerpoint/2010/main" val="385423399"/>
              </p:ext>
            </p:extLst>
          </p:nvPr>
        </p:nvGraphicFramePr>
        <p:xfrm>
          <a:off x="814760" y="903438"/>
          <a:ext cx="9536603"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eckmark with solid fill">
            <a:extLst>
              <a:ext uri="{FF2B5EF4-FFF2-40B4-BE49-F238E27FC236}">
                <a16:creationId xmlns:a16="http://schemas.microsoft.com/office/drawing/2014/main" id="{26C37113-3746-C15A-71B3-8D22363389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73904" y="1547204"/>
            <a:ext cx="435460" cy="472966"/>
          </a:xfrm>
          <a:prstGeom prst="rect">
            <a:avLst/>
          </a:prstGeom>
        </p:spPr>
      </p:pic>
      <p:pic>
        <p:nvPicPr>
          <p:cNvPr id="8" name="Graphic 7" descr="Checkmark with solid fill">
            <a:extLst>
              <a:ext uri="{FF2B5EF4-FFF2-40B4-BE49-F238E27FC236}">
                <a16:creationId xmlns:a16="http://schemas.microsoft.com/office/drawing/2014/main" id="{EC7E33F5-35E2-9C69-489B-CB1D299DDD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19994" y="1744344"/>
            <a:ext cx="435460" cy="587285"/>
          </a:xfrm>
          <a:prstGeom prst="rect">
            <a:avLst/>
          </a:prstGeom>
        </p:spPr>
      </p:pic>
      <p:pic>
        <p:nvPicPr>
          <p:cNvPr id="11" name="Graphic 10" descr="Checkmark with solid fill">
            <a:extLst>
              <a:ext uri="{FF2B5EF4-FFF2-40B4-BE49-F238E27FC236}">
                <a16:creationId xmlns:a16="http://schemas.microsoft.com/office/drawing/2014/main" id="{FE55C0D8-F07B-2B64-2C69-7AA020893A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91634" y="2070507"/>
            <a:ext cx="435460" cy="587285"/>
          </a:xfrm>
          <a:prstGeom prst="rect">
            <a:avLst/>
          </a:prstGeom>
        </p:spPr>
      </p:pic>
      <p:pic>
        <p:nvPicPr>
          <p:cNvPr id="12" name="Graphic 11" descr="Checkmark with solid fill">
            <a:extLst>
              <a:ext uri="{FF2B5EF4-FFF2-40B4-BE49-F238E27FC236}">
                <a16:creationId xmlns:a16="http://schemas.microsoft.com/office/drawing/2014/main" id="{90E7A434-5DE5-75AA-4FCE-86601C60EB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30281" y="2427886"/>
            <a:ext cx="435460" cy="587285"/>
          </a:xfrm>
          <a:prstGeom prst="rect">
            <a:avLst/>
          </a:prstGeom>
        </p:spPr>
      </p:pic>
      <p:pic>
        <p:nvPicPr>
          <p:cNvPr id="13" name="Graphic 12" descr="Checkmark with solid fill">
            <a:extLst>
              <a:ext uri="{FF2B5EF4-FFF2-40B4-BE49-F238E27FC236}">
                <a16:creationId xmlns:a16="http://schemas.microsoft.com/office/drawing/2014/main" id="{D6423F8D-1295-9B0F-2EB6-63BAA08863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40896" y="5367276"/>
            <a:ext cx="435460" cy="587285"/>
          </a:xfrm>
          <a:prstGeom prst="rect">
            <a:avLst/>
          </a:prstGeom>
        </p:spPr>
      </p:pic>
      <p:pic>
        <p:nvPicPr>
          <p:cNvPr id="14" name="Graphic 13" descr="Checkmark with solid fill">
            <a:extLst>
              <a:ext uri="{FF2B5EF4-FFF2-40B4-BE49-F238E27FC236}">
                <a16:creationId xmlns:a16="http://schemas.microsoft.com/office/drawing/2014/main" id="{2E52E25E-85D8-B3FB-5B48-C7EA3D2AF74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92886" y="5660919"/>
            <a:ext cx="435460" cy="587285"/>
          </a:xfrm>
          <a:prstGeom prst="rect">
            <a:avLst/>
          </a:prstGeom>
        </p:spPr>
      </p:pic>
      <p:pic>
        <p:nvPicPr>
          <p:cNvPr id="4" name="Graphic 3" descr="Checkmark with solid fill">
            <a:extLst>
              <a:ext uri="{FF2B5EF4-FFF2-40B4-BE49-F238E27FC236}">
                <a16:creationId xmlns:a16="http://schemas.microsoft.com/office/drawing/2014/main" id="{88F0B8AE-B063-BAB2-B052-E8611CC229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89741" y="3803149"/>
            <a:ext cx="435460" cy="587285"/>
          </a:xfrm>
          <a:prstGeom prst="rect">
            <a:avLst/>
          </a:prstGeom>
        </p:spPr>
      </p:pic>
      <p:pic>
        <p:nvPicPr>
          <p:cNvPr id="5" name="Graphic 4" descr="Checkmark with solid fill">
            <a:extLst>
              <a:ext uri="{FF2B5EF4-FFF2-40B4-BE49-F238E27FC236}">
                <a16:creationId xmlns:a16="http://schemas.microsoft.com/office/drawing/2014/main" id="{15D4A190-81BA-18D8-9AFD-05F7CF6DFB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02822" y="3310664"/>
            <a:ext cx="435460" cy="587285"/>
          </a:xfrm>
          <a:prstGeom prst="rect">
            <a:avLst/>
          </a:prstGeom>
        </p:spPr>
      </p:pic>
    </p:spTree>
    <p:extLst>
      <p:ext uri="{BB962C8B-B14F-4D97-AF65-F5344CB8AC3E}">
        <p14:creationId xmlns:p14="http://schemas.microsoft.com/office/powerpoint/2010/main" val="19131423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44531" y="1249803"/>
            <a:ext cx="9739901" cy="5016758"/>
          </a:xfrm>
          <a:prstGeom prst="rect">
            <a:avLst/>
          </a:prstGeom>
          <a:noFill/>
        </p:spPr>
        <p:txBody>
          <a:bodyPr wrap="square" rtlCol="0">
            <a:spAutoFit/>
          </a:bodyPr>
          <a:lstStyle/>
          <a:p>
            <a:pPr marL="285750" indent="-285750">
              <a:buFont typeface="Arial" panose="020B0604020202020204" pitchFamily="34" charset="0"/>
              <a:buChar char="•"/>
            </a:pPr>
            <a:r>
              <a:rPr lang="en-GB" sz="2000" b="1" dirty="0"/>
              <a:t>Public Consultation scheduled from 20</a:t>
            </a:r>
            <a:r>
              <a:rPr lang="en-GB" sz="2000" b="1" baseline="30000" dirty="0"/>
              <a:t>th</a:t>
            </a:r>
            <a:r>
              <a:rPr lang="en-GB" sz="2000" b="1" dirty="0"/>
              <a:t> September to 3</a:t>
            </a:r>
            <a:r>
              <a:rPr lang="en-GB" sz="2000" b="1" baseline="30000" dirty="0"/>
              <a:t>rd</a:t>
            </a:r>
            <a:r>
              <a:rPr lang="en-GB" sz="2000" b="1" dirty="0"/>
              <a:t> November 2023</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Draft Plan is currently on display at a number of locations:</a:t>
            </a:r>
          </a:p>
          <a:p>
            <a:pPr marL="1200150" lvl="2" indent="-285750">
              <a:buFont typeface="Arial" panose="020B0604020202020204" pitchFamily="34" charset="0"/>
              <a:buChar char="•"/>
            </a:pPr>
            <a:r>
              <a:rPr lang="en-IE" sz="2000" dirty="0"/>
              <a:t>County Hall, Tallaght</a:t>
            </a:r>
          </a:p>
          <a:p>
            <a:pPr marL="1200150" lvl="2" indent="-285750">
              <a:buFont typeface="Arial" panose="020B0604020202020204" pitchFamily="34" charset="0"/>
              <a:buChar char="•"/>
            </a:pPr>
            <a:r>
              <a:rPr lang="en-IE" sz="2000" dirty="0"/>
              <a:t>Clondalkin Civic Offices</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County Library, Library Square, Tallaght, Dublin D24A3EX.</a:t>
            </a:r>
          </a:p>
          <a:p>
            <a:pPr marL="1200150" lvl="2" indent="-285750">
              <a:buFont typeface="Arial" panose="020B0604020202020204" pitchFamily="34" charset="0"/>
              <a:buChar char="•"/>
            </a:pPr>
            <a:r>
              <a:rPr lang="en-IE" sz="2000" dirty="0" err="1">
                <a:effectLst/>
                <a:latin typeface="Calibri" panose="020F0502020204030204" pitchFamily="34" charset="0"/>
                <a:ea typeface="Calibri" panose="020F0502020204030204" pitchFamily="34" charset="0"/>
                <a:cs typeface="Times New Roman" panose="02020603050405020304" pitchFamily="18" charset="0"/>
              </a:rPr>
              <a:t>Ballyroan</a:t>
            </a:r>
            <a:r>
              <a:rPr lang="en-IE" sz="2000" dirty="0">
                <a:effectLst/>
                <a:latin typeface="Calibri" panose="020F0502020204030204" pitchFamily="34" charset="0"/>
                <a:ea typeface="Calibri" panose="020F0502020204030204" pitchFamily="34" charset="0"/>
                <a:cs typeface="Times New Roman" panose="02020603050405020304" pitchFamily="18" charset="0"/>
              </a:rPr>
              <a:t>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Orchardstown</a:t>
            </a:r>
            <a:r>
              <a:rPr lang="en-IE" sz="2000" dirty="0">
                <a:effectLst/>
                <a:latin typeface="Calibri" panose="020F0502020204030204" pitchFamily="34" charset="0"/>
                <a:ea typeface="Calibri" panose="020F0502020204030204" pitchFamily="34" charset="0"/>
                <a:cs typeface="Times New Roman" panose="02020603050405020304" pitchFamily="18" charset="0"/>
              </a:rPr>
              <a:t> Avenue, Rathfarnham, Dublin D14 VY33. </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Clondalkin Library, Monastery Road, Clondalkin, Dublin D22 XPO3.</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Lucan Library, Lucan Shopping Centre, Newcastle Road, Lucan, Dublin K78 V295.</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North Clondalkin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Liscarne</a:t>
            </a:r>
            <a:r>
              <a:rPr lang="en-IE" sz="2000" dirty="0">
                <a:effectLst/>
                <a:latin typeface="Calibri" panose="020F0502020204030204" pitchFamily="34" charset="0"/>
                <a:ea typeface="Calibri" panose="020F0502020204030204" pitchFamily="34" charset="0"/>
                <a:cs typeface="Times New Roman" panose="02020603050405020304" pitchFamily="18" charset="0"/>
              </a:rPr>
              <a:t> Close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Rowlagh</a:t>
            </a:r>
            <a:r>
              <a:rPr lang="en-IE" sz="2000" dirty="0">
                <a:effectLst/>
                <a:latin typeface="Calibri" panose="020F0502020204030204" pitchFamily="34" charset="0"/>
                <a:ea typeface="Calibri" panose="020F0502020204030204" pitchFamily="34" charset="0"/>
                <a:cs typeface="Times New Roman" panose="02020603050405020304" pitchFamily="18" charset="0"/>
              </a:rPr>
              <a:t>, Dublin 22.</a:t>
            </a:r>
          </a:p>
          <a:p>
            <a:pPr marL="1200150" lvl="2" indent="-285750">
              <a:buFont typeface="Arial" panose="020B0604020202020204" pitchFamily="34" charset="0"/>
              <a:buChar char="•"/>
            </a:pPr>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342900" lvl="2" indent="-342900">
              <a:buFont typeface="Arial" panose="020B0604020202020204" pitchFamily="34" charset="0"/>
              <a:buChar char="•"/>
            </a:pPr>
            <a:r>
              <a:rPr lang="en-IE" sz="2000" dirty="0">
                <a:latin typeface="Calibri" panose="020F0502020204030204" pitchFamily="34" charset="0"/>
                <a:ea typeface="Calibri" panose="020F0502020204030204" pitchFamily="34" charset="0"/>
                <a:cs typeface="Times New Roman" panose="02020603050405020304" pitchFamily="18" charset="0"/>
              </a:rPr>
              <a:t>Submissions can be made through one of the following two options only:</a:t>
            </a: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53E9F559-CC4B-08D4-9D1F-44163CF25AC5}"/>
              </a:ext>
            </a:extLst>
          </p:cNvPr>
          <p:cNvGraphicFramePr>
            <a:graphicFrameLocks noGrp="1"/>
          </p:cNvGraphicFramePr>
          <p:nvPr>
            <p:extLst>
              <p:ext uri="{D42A27DB-BD31-4B8C-83A1-F6EECF244321}">
                <p14:modId xmlns:p14="http://schemas.microsoft.com/office/powerpoint/2010/main" val="4194896451"/>
              </p:ext>
            </p:extLst>
          </p:nvPr>
        </p:nvGraphicFramePr>
        <p:xfrm>
          <a:off x="821151" y="5113904"/>
          <a:ext cx="10723149" cy="1478280"/>
        </p:xfrm>
        <a:graphic>
          <a:graphicData uri="http://schemas.openxmlformats.org/drawingml/2006/table">
            <a:tbl>
              <a:tblPr firstRow="1" bandRow="1">
                <a:tableStyleId>{8A107856-5554-42FB-B03E-39F5DBC370BA}</a:tableStyleId>
              </a:tblPr>
              <a:tblGrid>
                <a:gridCol w="7205249">
                  <a:extLst>
                    <a:ext uri="{9D8B030D-6E8A-4147-A177-3AD203B41FA5}">
                      <a16:colId xmlns:a16="http://schemas.microsoft.com/office/drawing/2014/main" val="1349010488"/>
                    </a:ext>
                  </a:extLst>
                </a:gridCol>
                <a:gridCol w="3517900">
                  <a:extLst>
                    <a:ext uri="{9D8B030D-6E8A-4147-A177-3AD203B41FA5}">
                      <a16:colId xmlns:a16="http://schemas.microsoft.com/office/drawing/2014/main" val="113523508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Electronically through the Council’s Online Public Consultation Portal - </a:t>
                      </a:r>
                      <a:r>
                        <a:rPr lang="en-IE" sz="1700" b="0" u="sng" kern="1200" dirty="0">
                          <a:solidFill>
                            <a:schemeClr val="dk1"/>
                          </a:solidFill>
                          <a:effectLst/>
                          <a:hlinkClick r:id="rId3"/>
                        </a:rPr>
                        <a:t>http://consult.sdublincoco.ie</a:t>
                      </a:r>
                      <a:r>
                        <a:rPr lang="en-IE" sz="1700" b="0" kern="1200" dirty="0">
                          <a:solidFill>
                            <a:schemeClr val="dk1"/>
                          </a:solidFill>
                          <a:effectLst/>
                        </a:rPr>
                        <a:t> </a:t>
                      </a:r>
                      <a:endParaRPr lang="en-IE" sz="1700" b="0" kern="1200" dirty="0">
                        <a:solidFill>
                          <a:schemeClr val="dk1"/>
                        </a:solidFill>
                        <a:effectLst/>
                        <a:latin typeface="+mn-lt"/>
                        <a:ea typeface="+mn-ea"/>
                        <a:cs typeface="+mn-cs"/>
                      </a:endParaRPr>
                    </a:p>
                  </a:txBody>
                  <a:tcPr/>
                </a:tc>
                <a:tc>
                  <a:txBody>
                    <a:bodyPr/>
                    <a:lstStyle/>
                    <a:p>
                      <a:r>
                        <a:rPr lang="en-IE" sz="1700" b="0" kern="1200" dirty="0">
                          <a:solidFill>
                            <a:schemeClr val="dk1"/>
                          </a:solidFill>
                          <a:effectLst/>
                        </a:rPr>
                        <a:t>up to </a:t>
                      </a:r>
                      <a:r>
                        <a:rPr lang="en-IE" sz="1700" b="0" u="sng" kern="1200" dirty="0">
                          <a:solidFill>
                            <a:schemeClr val="dk1"/>
                          </a:solidFill>
                          <a:effectLst/>
                        </a:rPr>
                        <a:t>11.59pm </a:t>
                      </a:r>
                      <a:r>
                        <a:rPr lang="en-IE" sz="1700" b="0" kern="1200" dirty="0">
                          <a:solidFill>
                            <a:schemeClr val="dk1"/>
                          </a:solidFill>
                          <a:effectLst/>
                        </a:rPr>
                        <a:t>on Friday 3</a:t>
                      </a:r>
                      <a:r>
                        <a:rPr lang="en-IE" sz="1700" b="0" kern="1200" baseline="30000" dirty="0">
                          <a:solidFill>
                            <a:schemeClr val="dk1"/>
                          </a:solidFill>
                          <a:effectLst/>
                        </a:rPr>
                        <a:t>rd</a:t>
                      </a:r>
                      <a:r>
                        <a:rPr lang="en-IE" sz="1700" b="0" kern="1200" dirty="0">
                          <a:solidFill>
                            <a:schemeClr val="dk1"/>
                          </a:solidFill>
                          <a:effectLst/>
                        </a:rPr>
                        <a:t> November 2023</a:t>
                      </a:r>
                      <a:endParaRPr lang="en-IE" sz="1700" b="0" dirty="0"/>
                    </a:p>
                  </a:txBody>
                  <a:tcPr/>
                </a:tc>
                <a:extLst>
                  <a:ext uri="{0D108BD9-81ED-4DB2-BD59-A6C34878D82A}">
                    <a16:rowId xmlns:a16="http://schemas.microsoft.com/office/drawing/2014/main" val="17550634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In writing, addressed to the Senior Engineer, Climate Action, Environment, Water and Climate Change Department, County Hall, Tallaght, Dublin 24</a:t>
                      </a:r>
                      <a:endParaRPr lang="en-IE" sz="17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not later than 4.00pm on 3</a:t>
                      </a:r>
                      <a:r>
                        <a:rPr lang="en-IE" sz="1700" b="0" kern="1200" baseline="30000" dirty="0">
                          <a:solidFill>
                            <a:schemeClr val="dk1"/>
                          </a:solidFill>
                          <a:effectLst/>
                        </a:rPr>
                        <a:t>rd</a:t>
                      </a:r>
                      <a:r>
                        <a:rPr lang="en-IE" sz="1700" b="0" kern="1200" dirty="0">
                          <a:solidFill>
                            <a:schemeClr val="dk1"/>
                          </a:solidFill>
                          <a:effectLst/>
                        </a:rPr>
                        <a:t> November 2023</a:t>
                      </a:r>
                    </a:p>
                    <a:p>
                      <a:endParaRPr lang="en-IE" sz="1700" b="0" dirty="0"/>
                    </a:p>
                  </a:txBody>
                  <a:tcPr/>
                </a:tc>
                <a:extLst>
                  <a:ext uri="{0D108BD9-81ED-4DB2-BD59-A6C34878D82A}">
                    <a16:rowId xmlns:a16="http://schemas.microsoft.com/office/drawing/2014/main" val="1228602362"/>
                  </a:ext>
                </a:extLst>
              </a:tr>
            </a:tbl>
          </a:graphicData>
        </a:graphic>
      </p:graphicFrame>
    </p:spTree>
    <p:extLst>
      <p:ext uri="{BB962C8B-B14F-4D97-AF65-F5344CB8AC3E}">
        <p14:creationId xmlns:p14="http://schemas.microsoft.com/office/powerpoint/2010/main" val="1396952846"/>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201575" y="1058142"/>
            <a:ext cx="9739901" cy="400110"/>
          </a:xfrm>
          <a:prstGeom prst="rect">
            <a:avLst/>
          </a:prstGeom>
          <a:noFill/>
        </p:spPr>
        <p:txBody>
          <a:bodyPr wrap="square" rtlCol="0">
            <a:spAutoFit/>
          </a:bodyPr>
          <a:lstStyle/>
          <a:p>
            <a:pPr marL="0" lvl="2"/>
            <a:r>
              <a:rPr lang="en-GB" sz="2000" dirty="0"/>
              <a:t>Events advertised on Council website, SDCC Climate Action Website and Social Media.  </a:t>
            </a:r>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E61E2613-FF7C-49FD-FB39-C79808549120}"/>
              </a:ext>
            </a:extLst>
          </p:cNvPr>
          <p:cNvGraphicFramePr>
            <a:graphicFrameLocks noGrp="1"/>
          </p:cNvGraphicFramePr>
          <p:nvPr>
            <p:extLst>
              <p:ext uri="{D42A27DB-BD31-4B8C-83A1-F6EECF244321}">
                <p14:modId xmlns:p14="http://schemas.microsoft.com/office/powerpoint/2010/main" val="1091792342"/>
              </p:ext>
            </p:extLst>
          </p:nvPr>
        </p:nvGraphicFramePr>
        <p:xfrm>
          <a:off x="544531" y="1521685"/>
          <a:ext cx="10991418" cy="2392680"/>
        </p:xfrm>
        <a:graphic>
          <a:graphicData uri="http://schemas.openxmlformats.org/drawingml/2006/table">
            <a:tbl>
              <a:tblPr firstRow="1" bandRow="1">
                <a:tableStyleId>{21E4AEA4-8DFA-4A89-87EB-49C32662AFE0}</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Public Consultation Events – Come and Speak to us!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Edge café, The Edge, Avonmore Rd, Tallaght, Dublin 24, D24 K07Y</a:t>
                      </a:r>
                      <a:endParaRPr lang="en-IE" dirty="0"/>
                    </a:p>
                  </a:txBody>
                  <a:tcPr/>
                </a:tc>
                <a:tc>
                  <a:txBody>
                    <a:bodyPr/>
                    <a:lstStyle/>
                    <a:p>
                      <a:r>
                        <a:rPr lang="en-IE" sz="1800" kern="1200" dirty="0">
                          <a:solidFill>
                            <a:schemeClr val="dk1"/>
                          </a:solidFill>
                          <a:effectLst/>
                        </a:rPr>
                        <a:t>5-9pm on Wednesday 4th October</a:t>
                      </a:r>
                      <a:endParaRPr lang="en-IE" dirty="0"/>
                    </a:p>
                  </a:txBody>
                  <a:tcPr/>
                </a:tc>
                <a:extLst>
                  <a:ext uri="{0D108BD9-81ED-4DB2-BD59-A6C34878D82A}">
                    <a16:rowId xmlns:a16="http://schemas.microsoft.com/office/drawing/2014/main" val="2190231759"/>
                  </a:ext>
                </a:extLst>
              </a:tr>
              <a:tr h="370840">
                <a:tc>
                  <a:txBody>
                    <a:bodyPr/>
                    <a:lstStyle/>
                    <a:p>
                      <a:r>
                        <a:rPr lang="en-IE" sz="1800" kern="1200" dirty="0">
                          <a:solidFill>
                            <a:schemeClr val="dk1"/>
                          </a:solidFill>
                          <a:effectLst/>
                        </a:rPr>
                        <a:t>Lucan Presbyterian Church, 2 Hanbury Ln, Main St, Lucan, Co. Dublin, K78 AD90</a:t>
                      </a:r>
                      <a:endParaRPr lang="en-IE" dirty="0"/>
                    </a:p>
                  </a:txBody>
                  <a:tcPr/>
                </a:tc>
                <a:tc>
                  <a:txBody>
                    <a:bodyPr/>
                    <a:lstStyle/>
                    <a:p>
                      <a:r>
                        <a:rPr lang="en-IE" sz="1800" kern="1200" dirty="0">
                          <a:solidFill>
                            <a:schemeClr val="dk1"/>
                          </a:solidFill>
                          <a:effectLst/>
                        </a:rPr>
                        <a:t>3-7pm on Wednesday 11</a:t>
                      </a:r>
                      <a:r>
                        <a:rPr lang="en-IE" sz="1800" kern="1200" baseline="30000" dirty="0">
                          <a:solidFill>
                            <a:schemeClr val="dk1"/>
                          </a:solidFill>
                          <a:effectLst/>
                        </a:rPr>
                        <a:t>th</a:t>
                      </a:r>
                      <a:r>
                        <a:rPr lang="en-IE" sz="1800" kern="1200" dirty="0">
                          <a:solidFill>
                            <a:schemeClr val="dk1"/>
                          </a:solidFill>
                          <a:effectLst/>
                        </a:rPr>
                        <a:t> October</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Clondalkin Civic Offices, Ninth Lock Rd, Clondalkin, Dublin 22, D22 E9X5</a:t>
                      </a:r>
                      <a:endParaRPr lang="en-IE" dirty="0"/>
                    </a:p>
                  </a:txBody>
                  <a:tcPr/>
                </a:tc>
                <a:tc>
                  <a:txBody>
                    <a:bodyPr/>
                    <a:lstStyle/>
                    <a:p>
                      <a:r>
                        <a:rPr lang="en-IE" sz="1800" kern="1200" dirty="0">
                          <a:solidFill>
                            <a:schemeClr val="dk1"/>
                          </a:solidFill>
                          <a:effectLst/>
                        </a:rPr>
                        <a:t>3-7pm on Thursday 12th October</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Mansion House, Dublin city, the four Dublin local authorities will host a joint event, with lots of speakers and activities</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3-8pm on Tuesday 17th October </a:t>
                      </a:r>
                      <a:endParaRPr lang="en-IE" dirty="0"/>
                    </a:p>
                  </a:txBody>
                  <a:tcPr/>
                </a:tc>
                <a:extLst>
                  <a:ext uri="{0D108BD9-81ED-4DB2-BD59-A6C34878D82A}">
                    <a16:rowId xmlns:a16="http://schemas.microsoft.com/office/drawing/2014/main" val="2887843988"/>
                  </a:ext>
                </a:extLst>
              </a:tr>
            </a:tbl>
          </a:graphicData>
        </a:graphic>
      </p:graphicFrame>
      <p:graphicFrame>
        <p:nvGraphicFramePr>
          <p:cNvPr id="4" name="Table 3">
            <a:extLst>
              <a:ext uri="{FF2B5EF4-FFF2-40B4-BE49-F238E27FC236}">
                <a16:creationId xmlns:a16="http://schemas.microsoft.com/office/drawing/2014/main" id="{04A96F3C-A524-116A-3835-B9DA7E1A09A8}"/>
              </a:ext>
            </a:extLst>
          </p:cNvPr>
          <p:cNvGraphicFramePr>
            <a:graphicFrameLocks noGrp="1"/>
          </p:cNvGraphicFramePr>
          <p:nvPr>
            <p:extLst>
              <p:ext uri="{D42A27DB-BD31-4B8C-83A1-F6EECF244321}">
                <p14:modId xmlns:p14="http://schemas.microsoft.com/office/powerpoint/2010/main" val="3497225171"/>
              </p:ext>
            </p:extLst>
          </p:nvPr>
        </p:nvGraphicFramePr>
        <p:xfrm>
          <a:off x="544531" y="4139975"/>
          <a:ext cx="10991418" cy="2225040"/>
        </p:xfrm>
        <a:graphic>
          <a:graphicData uri="http://schemas.openxmlformats.org/drawingml/2006/table">
            <a:tbl>
              <a:tblPr firstRow="1" bandRow="1">
                <a:tableStyleId>{93296810-A885-4BE3-A3E7-6D5BEEA58F35}</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Pop Up Information Stand in SDCC Libraries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Tallaght Library, Dublin D24A3EX</a:t>
                      </a:r>
                      <a:endParaRPr lang="en-IE" dirty="0"/>
                    </a:p>
                  </a:txBody>
                  <a:tcPr/>
                </a:tc>
                <a:tc>
                  <a:txBody>
                    <a:bodyPr/>
                    <a:lstStyle/>
                    <a:p>
                      <a:r>
                        <a:rPr lang="en-IE" sz="1800" kern="1200" dirty="0">
                          <a:solidFill>
                            <a:schemeClr val="dk1"/>
                          </a:solidFill>
                          <a:effectLst/>
                        </a:rPr>
                        <a:t>Monday October 9th, 3-5pm</a:t>
                      </a:r>
                      <a:endParaRPr lang="en-IE" dirty="0"/>
                    </a:p>
                  </a:txBody>
                  <a:tcPr/>
                </a:tc>
                <a:extLst>
                  <a:ext uri="{0D108BD9-81ED-4DB2-BD59-A6C34878D82A}">
                    <a16:rowId xmlns:a16="http://schemas.microsoft.com/office/drawing/2014/main" val="2190231759"/>
                  </a:ext>
                </a:extLst>
              </a:tr>
              <a:tr h="370840">
                <a:tc>
                  <a:txBody>
                    <a:bodyPr/>
                    <a:lstStyle/>
                    <a:p>
                      <a:r>
                        <a:rPr lang="en-IE" sz="1800" kern="1200" dirty="0" err="1">
                          <a:solidFill>
                            <a:schemeClr val="dk1"/>
                          </a:solidFill>
                          <a:effectLst/>
                        </a:rPr>
                        <a:t>Ballyroan</a:t>
                      </a:r>
                      <a:r>
                        <a:rPr lang="en-IE" sz="1800" kern="1200" dirty="0">
                          <a:solidFill>
                            <a:schemeClr val="dk1"/>
                          </a:solidFill>
                          <a:effectLst/>
                        </a:rPr>
                        <a:t> Library, Rathfarnham, D14 VY33</a:t>
                      </a:r>
                      <a:endParaRPr lang="en-IE" dirty="0"/>
                    </a:p>
                  </a:txBody>
                  <a:tcPr/>
                </a:tc>
                <a:tc>
                  <a:txBody>
                    <a:bodyPr/>
                    <a:lstStyle/>
                    <a:p>
                      <a:r>
                        <a:rPr lang="en-IE" sz="1800" kern="1200" dirty="0">
                          <a:solidFill>
                            <a:schemeClr val="dk1"/>
                          </a:solidFill>
                          <a:effectLst/>
                        </a:rPr>
                        <a:t>Wednesday October 18th, 3-5pm</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Lucan library, Newcastle Road, Lucan, Dublin</a:t>
                      </a:r>
                      <a:endParaRPr lang="en-IE" dirty="0"/>
                    </a:p>
                  </a:txBody>
                  <a:tcPr/>
                </a:tc>
                <a:tc>
                  <a:txBody>
                    <a:bodyPr/>
                    <a:lstStyle/>
                    <a:p>
                      <a:r>
                        <a:rPr lang="en-IE" sz="1800" kern="1200" dirty="0">
                          <a:solidFill>
                            <a:schemeClr val="dk1"/>
                          </a:solidFill>
                          <a:effectLst/>
                        </a:rPr>
                        <a:t>Wednesday October 25th, 3-5pm</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Clondalkin Library, D22 XPO3</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Thursday October 26th, 3-5pm</a:t>
                      </a:r>
                      <a:endParaRPr lang="en-IE" dirty="0"/>
                    </a:p>
                  </a:txBody>
                  <a:tcPr/>
                </a:tc>
                <a:extLst>
                  <a:ext uri="{0D108BD9-81ED-4DB2-BD59-A6C34878D82A}">
                    <a16:rowId xmlns:a16="http://schemas.microsoft.com/office/drawing/2014/main" val="2887843988"/>
                  </a:ext>
                </a:extLst>
              </a:tr>
              <a:tr h="370840">
                <a:tc>
                  <a:txBody>
                    <a:bodyPr/>
                    <a:lstStyle/>
                    <a:p>
                      <a:r>
                        <a:rPr lang="en-IE" sz="1800" kern="1200" dirty="0">
                          <a:solidFill>
                            <a:schemeClr val="dk1"/>
                          </a:solidFill>
                          <a:effectLst/>
                        </a:rPr>
                        <a:t>North Clondalkin Library, D22 E2Y2</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Tuesday October 31st, 3-5pm</a:t>
                      </a:r>
                      <a:endParaRPr lang="en-IE" dirty="0"/>
                    </a:p>
                  </a:txBody>
                  <a:tcPr/>
                </a:tc>
                <a:extLst>
                  <a:ext uri="{0D108BD9-81ED-4DB2-BD59-A6C34878D82A}">
                    <a16:rowId xmlns:a16="http://schemas.microsoft.com/office/drawing/2014/main" val="411639885"/>
                  </a:ext>
                </a:extLst>
              </a:tr>
            </a:tbl>
          </a:graphicData>
        </a:graphic>
      </p:graphicFrame>
    </p:spTree>
    <p:extLst>
      <p:ext uri="{BB962C8B-B14F-4D97-AF65-F5344CB8AC3E}">
        <p14:creationId xmlns:p14="http://schemas.microsoft.com/office/powerpoint/2010/main" val="13608187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3716402"/>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2</a:t>
            </a:r>
            <a:r>
              <a:rPr lang="en-GB" baseline="30000" dirty="0">
                <a:latin typeface="Calibri" panose="020F0502020204030204" pitchFamily="34" charset="0"/>
                <a:ea typeface="Calibri" panose="020F0502020204030204" pitchFamily="34" charset="0"/>
                <a:cs typeface="Calibri" panose="020F0502020204030204" pitchFamily="34" charset="0"/>
              </a:rPr>
              <a:t>nd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p:txBody>
      </p:sp>
    </p:spTree>
    <p:extLst>
      <p:ext uri="{BB962C8B-B14F-4D97-AF65-F5344CB8AC3E}">
        <p14:creationId xmlns:p14="http://schemas.microsoft.com/office/powerpoint/2010/main" val="133246600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5332229"/>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2</a:t>
            </a:r>
            <a:r>
              <a:rPr lang="en-GB" baseline="30000" dirty="0">
                <a:latin typeface="Calibri" panose="020F0502020204030204" pitchFamily="34" charset="0"/>
                <a:ea typeface="Calibri" panose="020F0502020204030204" pitchFamily="34" charset="0"/>
                <a:cs typeface="Calibri" panose="020F0502020204030204" pitchFamily="34" charset="0"/>
              </a:rPr>
              <a:t>nd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a:p>
            <a:pPr marL="342900" lvl="2" indent="-342900">
              <a:spcAft>
                <a:spcPts val="900"/>
              </a:spcAft>
              <a:buFont typeface="Arial" panose="020B0604020202020204" pitchFamily="34" charset="0"/>
              <a:buChar char="•"/>
            </a:pPr>
            <a:r>
              <a:rPr lang="en-IE" dirty="0">
                <a:latin typeface="Calibri" panose="020F0502020204030204" pitchFamily="34" charset="0"/>
                <a:ea typeface="Calibri" panose="020F0502020204030204" pitchFamily="34" charset="0"/>
              </a:rPr>
              <a:t>G</a:t>
            </a:r>
            <a:r>
              <a:rPr lang="en-IE" sz="1800" dirty="0">
                <a:effectLst/>
                <a:latin typeface="Calibri" panose="020F0502020204030204" pitchFamily="34" charset="0"/>
                <a:ea typeface="Calibri" panose="020F0502020204030204" pitchFamily="34" charset="0"/>
              </a:rPr>
              <a:t>iven the statutory 12 month duration of the Plan making process, as set out in Section 16 of the Climate (Amendment) Act 2021, a Material Amendment public consultation phase, is not provided for under the legislation. </a:t>
            </a:r>
          </a:p>
          <a:p>
            <a:pPr marL="342900" lvl="2" indent="-342900">
              <a:spcAft>
                <a:spcPts val="900"/>
              </a:spcAft>
              <a:buFont typeface="Arial" panose="020B0604020202020204" pitchFamily="34" charset="0"/>
              <a:buChar char="•"/>
            </a:pPr>
            <a:r>
              <a:rPr lang="en-IE" sz="1800" dirty="0">
                <a:effectLst/>
                <a:latin typeface="Calibri" panose="020F0502020204030204" pitchFamily="34" charset="0"/>
                <a:ea typeface="Calibri" panose="020F0502020204030204" pitchFamily="34" charset="0"/>
              </a:rPr>
              <a:t>As such, all local authorities are required to make and approve their Climate Action Plan, by 23</a:t>
            </a:r>
            <a:r>
              <a:rPr lang="en-IE" sz="1800" baseline="30000" dirty="0">
                <a:effectLst/>
                <a:latin typeface="Calibri" panose="020F0502020204030204" pitchFamily="34" charset="0"/>
                <a:ea typeface="Calibri" panose="020F0502020204030204" pitchFamily="34" charset="0"/>
              </a:rPr>
              <a:t>rd</a:t>
            </a:r>
            <a:r>
              <a:rPr lang="en-IE" sz="1800" dirty="0">
                <a:effectLst/>
                <a:latin typeface="Calibri" panose="020F0502020204030204" pitchFamily="34" charset="0"/>
                <a:ea typeface="Calibri" panose="020F0502020204030204" pitchFamily="34" charset="0"/>
              </a:rPr>
              <a:t> February 2024.</a:t>
            </a:r>
          </a:p>
        </p:txBody>
      </p:sp>
    </p:spTree>
    <p:extLst>
      <p:ext uri="{BB962C8B-B14F-4D97-AF65-F5344CB8AC3E}">
        <p14:creationId xmlns:p14="http://schemas.microsoft.com/office/powerpoint/2010/main" val="41105366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Training</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480692" y="1519224"/>
            <a:ext cx="10750118" cy="954107"/>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sz="2800" dirty="0">
                <a:effectLst/>
                <a:latin typeface="Calibri" panose="020F0502020204030204" pitchFamily="34" charset="0"/>
                <a:ea typeface="Calibri" panose="020F0502020204030204" pitchFamily="34" charset="0"/>
              </a:rPr>
              <a:t>LASTNG aiming to provide training on the LACAPs – likely </a:t>
            </a:r>
            <a:r>
              <a:rPr lang="en-GB" sz="2800" dirty="0">
                <a:latin typeface="Calibri" panose="020F0502020204030204" pitchFamily="34" charset="0"/>
                <a:ea typeface="Calibri" panose="020F0502020204030204" pitchFamily="34" charset="0"/>
              </a:rPr>
              <a:t>before the</a:t>
            </a:r>
            <a:r>
              <a:rPr lang="en-GB" sz="2800" dirty="0">
                <a:effectLst/>
                <a:latin typeface="Calibri" panose="020F0502020204030204" pitchFamily="34" charset="0"/>
                <a:ea typeface="Calibri" panose="020F0502020204030204" pitchFamily="34" charset="0"/>
              </a:rPr>
              <a:t> end of 2023.</a:t>
            </a:r>
            <a:endParaRPr lang="en-IE"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7639767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sky, sheep, outdoor&#10;&#10;Description automatically generated">
            <a:extLst>
              <a:ext uri="{FF2B5EF4-FFF2-40B4-BE49-F238E27FC236}">
                <a16:creationId xmlns:a16="http://schemas.microsoft.com/office/drawing/2014/main" id="{9DC54033-0407-25EC-610F-A11D979C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465"/>
            <a:ext cx="12192000" cy="7084613"/>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a:p>
          <a:p>
            <a:pPr marL="0" indent="0" algn="ctr">
              <a:buNone/>
            </a:pPr>
            <a:endParaRPr lang="en-GB" sz="4000"/>
          </a:p>
        </p:txBody>
      </p:sp>
      <p:sp>
        <p:nvSpPr>
          <p:cNvPr id="7" name="TextBox 6">
            <a:extLst>
              <a:ext uri="{FF2B5EF4-FFF2-40B4-BE49-F238E27FC236}">
                <a16:creationId xmlns:a16="http://schemas.microsoft.com/office/drawing/2014/main" id="{142C0AAA-DA9F-FBE1-2E8B-30DFF0B1E910}"/>
              </a:ext>
            </a:extLst>
          </p:cNvPr>
          <p:cNvSpPr txBox="1"/>
          <p:nvPr/>
        </p:nvSpPr>
        <p:spPr>
          <a:xfrm>
            <a:off x="1669451" y="614081"/>
            <a:ext cx="6150334" cy="721736"/>
          </a:xfrm>
          <a:prstGeom prst="rect">
            <a:avLst/>
          </a:prstGeom>
          <a:noFill/>
        </p:spPr>
        <p:txBody>
          <a:bodyPr wrap="square">
            <a:spAutoFit/>
          </a:bodyPr>
          <a:lstStyle/>
          <a:p>
            <a:pPr>
              <a:lnSpc>
                <a:spcPct val="107000"/>
              </a:lnSpc>
              <a:spcAft>
                <a:spcPts val="800"/>
              </a:spcAft>
            </a:pPr>
            <a:r>
              <a:rPr lang="en-GB" sz="4000" dirty="0">
                <a:solidFill>
                  <a:schemeClr val="accent6">
                    <a:lumMod val="75000"/>
                  </a:schemeClr>
                </a:solidFill>
                <a:effectLst>
                  <a:reflection blurRad="6350" stA="96000" dist="1092200" dir="5400000" sy="-100000" algn="bl"/>
                </a:effectLst>
                <a:latin typeface="Calibri" panose="020F0502020204030204" pitchFamily="34" charset="0"/>
                <a:ea typeface="Calibri" panose="020F0502020204030204" pitchFamily="34" charset="0"/>
                <a:cs typeface="Times New Roman" panose="02020603050405020304" pitchFamily="18" charset="0"/>
              </a:rPr>
              <a:t>Thank You </a:t>
            </a:r>
            <a:endParaRPr lang="en-IE" sz="40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64501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3"/>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4269510861"/>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a:p>
            <a:pPr>
              <a:lnSpc>
                <a:spcPct val="120000"/>
              </a:lnSpc>
              <a:spcBef>
                <a:spcPts val="600"/>
              </a:spcBef>
            </a:pPr>
            <a:r>
              <a:rPr lang="en-GB" sz="2400" dirty="0"/>
              <a:t>The Draft Plan is accompanied by the Draft Strategic Environmental Assessment (SEA) and the Natura Impact Report (NIR).</a:t>
            </a:r>
          </a:p>
          <a:p>
            <a:pPr>
              <a:lnSpc>
                <a:spcPct val="120000"/>
              </a:lnSpc>
              <a:spcBef>
                <a:spcPts val="600"/>
              </a:spcBef>
            </a:pPr>
            <a:r>
              <a:rPr lang="en-GB" sz="2400" dirty="0"/>
              <a:t>It is an evidenced-based approach, building on a Baseline Emissions Inventory, a Climate Change Risk Assessment, and the previous CCAP 2019-2024. </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3"/>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2380842164"/>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983825" cy="707886"/>
          </a:xfrm>
          <a:prstGeom prst="rect">
            <a:avLst/>
          </a:prstGeom>
          <a:noFill/>
        </p:spPr>
        <p:txBody>
          <a:bodyPr wrap="square">
            <a:spAutoFit/>
          </a:bodyPr>
          <a:lstStyle/>
          <a:p>
            <a:pPr marL="0" indent="0">
              <a:buNone/>
            </a:pPr>
            <a:r>
              <a:rPr lang="en-GB" sz="4000" b="1" dirty="0"/>
              <a:t>Our Climate Action Targets and Action Areas</a:t>
            </a:r>
          </a:p>
        </p:txBody>
      </p:sp>
      <p:graphicFrame>
        <p:nvGraphicFramePr>
          <p:cNvPr id="9" name="TextBox 6">
            <a:extLst>
              <a:ext uri="{FF2B5EF4-FFF2-40B4-BE49-F238E27FC236}">
                <a16:creationId xmlns:a16="http://schemas.microsoft.com/office/drawing/2014/main" id="{D1BBA770-E47C-F8AE-7146-3E78B94D8B27}"/>
              </a:ext>
            </a:extLst>
          </p:cNvPr>
          <p:cNvGraphicFramePr/>
          <p:nvPr>
            <p:extLst>
              <p:ext uri="{D42A27DB-BD31-4B8C-83A1-F6EECF244321}">
                <p14:modId xmlns:p14="http://schemas.microsoft.com/office/powerpoint/2010/main" val="2233097614"/>
              </p:ext>
            </p:extLst>
          </p:nvPr>
        </p:nvGraphicFramePr>
        <p:xfrm>
          <a:off x="344768" y="905073"/>
          <a:ext cx="6667638"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rrow: Curved Left 7">
            <a:extLst>
              <a:ext uri="{FF2B5EF4-FFF2-40B4-BE49-F238E27FC236}">
                <a16:creationId xmlns:a16="http://schemas.microsoft.com/office/drawing/2014/main" id="{7E2C24F3-6159-30E3-E93F-8DBAF0809686}"/>
              </a:ext>
            </a:extLst>
          </p:cNvPr>
          <p:cNvSpPr/>
          <p:nvPr/>
        </p:nvSpPr>
        <p:spPr>
          <a:xfrm>
            <a:off x="6985744" y="2744374"/>
            <a:ext cx="1182254" cy="199505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7" name="Picture 6">
            <a:extLst>
              <a:ext uri="{FF2B5EF4-FFF2-40B4-BE49-F238E27FC236}">
                <a16:creationId xmlns:a16="http://schemas.microsoft.com/office/drawing/2014/main" id="{AFC12215-1382-810D-7C09-41446015E26C}"/>
              </a:ext>
            </a:extLst>
          </p:cNvPr>
          <p:cNvPicPr>
            <a:picLocks noChangeAspect="1"/>
          </p:cNvPicPr>
          <p:nvPr/>
        </p:nvPicPr>
        <p:blipFill>
          <a:blip r:embed="rId8"/>
          <a:stretch>
            <a:fillRect/>
          </a:stretch>
        </p:blipFill>
        <p:spPr>
          <a:xfrm>
            <a:off x="8481509" y="1471743"/>
            <a:ext cx="3407780" cy="3914514"/>
          </a:xfrm>
          <a:prstGeom prst="rect">
            <a:avLst/>
          </a:prstGeom>
        </p:spPr>
      </p:pic>
      <p:sp>
        <p:nvSpPr>
          <p:cNvPr id="5" name="TextBox 4">
            <a:extLst>
              <a:ext uri="{FF2B5EF4-FFF2-40B4-BE49-F238E27FC236}">
                <a16:creationId xmlns:a16="http://schemas.microsoft.com/office/drawing/2014/main" id="{B81192FD-79C4-31E0-D6E1-302C99A38BEB}"/>
              </a:ext>
            </a:extLst>
          </p:cNvPr>
          <p:cNvSpPr txBox="1"/>
          <p:nvPr/>
        </p:nvSpPr>
        <p:spPr>
          <a:xfrm>
            <a:off x="8481508" y="5491578"/>
            <a:ext cx="3365723" cy="830997"/>
          </a:xfrm>
          <a:prstGeom prst="rect">
            <a:avLst/>
          </a:prstGeom>
          <a:noFill/>
        </p:spPr>
        <p:txBody>
          <a:bodyPr wrap="square" rtlCol="0">
            <a:spAutoFit/>
          </a:bodyPr>
          <a:lstStyle/>
          <a:p>
            <a:r>
              <a:rPr lang="en-GB" sz="2400" b="1" dirty="0"/>
              <a:t>121 proposed Actions across the 6 Action Areas</a:t>
            </a:r>
            <a:endParaRPr lang="en-IE" sz="2400" b="1" dirty="0"/>
          </a:p>
        </p:txBody>
      </p:sp>
    </p:spTree>
    <p:extLst>
      <p:ext uri="{BB962C8B-B14F-4D97-AF65-F5344CB8AC3E}">
        <p14:creationId xmlns:p14="http://schemas.microsoft.com/office/powerpoint/2010/main" val="300735177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501823" cy="646331"/>
          </a:xfrm>
          <a:prstGeom prst="rect">
            <a:avLst/>
          </a:prstGeom>
          <a:noFill/>
        </p:spPr>
        <p:txBody>
          <a:bodyPr wrap="square">
            <a:spAutoFit/>
          </a:bodyPr>
          <a:lstStyle/>
          <a:p>
            <a:pPr lvl="0"/>
            <a:r>
              <a:rPr lang="en-IE" sz="3600" b="1" dirty="0"/>
              <a:t>Energy &amp; Buildings 2024-2029 – Action Areas</a:t>
            </a:r>
            <a:endParaRPr lang="en-US" sz="3600" b="1" dirty="0"/>
          </a:p>
        </p:txBody>
      </p:sp>
      <p:pic>
        <p:nvPicPr>
          <p:cNvPr id="6" name="Picture 5">
            <a:extLst>
              <a:ext uri="{FF2B5EF4-FFF2-40B4-BE49-F238E27FC236}">
                <a16:creationId xmlns:a16="http://schemas.microsoft.com/office/drawing/2014/main" id="{DF784CDE-D189-BF4B-DAE5-ECBE8E2ABC8F}"/>
              </a:ext>
            </a:extLst>
          </p:cNvPr>
          <p:cNvPicPr>
            <a:picLocks noChangeAspect="1"/>
          </p:cNvPicPr>
          <p:nvPr/>
        </p:nvPicPr>
        <p:blipFill rotWithShape="1">
          <a:blip r:embed="rId3"/>
          <a:srcRect t="16975" r="146"/>
          <a:stretch/>
        </p:blipFill>
        <p:spPr>
          <a:xfrm>
            <a:off x="1472519" y="1378514"/>
            <a:ext cx="7649966" cy="4835662"/>
          </a:xfrm>
          <a:prstGeom prst="rect">
            <a:avLst/>
          </a:prstGeom>
        </p:spPr>
      </p:pic>
    </p:spTree>
    <p:extLst>
      <p:ext uri="{BB962C8B-B14F-4D97-AF65-F5344CB8AC3E}">
        <p14:creationId xmlns:p14="http://schemas.microsoft.com/office/powerpoint/2010/main" val="2621571230"/>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5" y="195552"/>
            <a:ext cx="8856364" cy="646331"/>
          </a:xfrm>
          <a:prstGeom prst="rect">
            <a:avLst/>
          </a:prstGeom>
          <a:noFill/>
        </p:spPr>
        <p:txBody>
          <a:bodyPr wrap="square">
            <a:spAutoFit/>
          </a:bodyPr>
          <a:lstStyle/>
          <a:p>
            <a:pPr lvl="0"/>
            <a:r>
              <a:rPr lang="en-IE" sz="3600" b="1" dirty="0"/>
              <a:t>Transport 2024-2029 – Action Areas</a:t>
            </a:r>
            <a:endParaRPr lang="en-US" sz="3600" b="1" dirty="0"/>
          </a:p>
        </p:txBody>
      </p:sp>
      <p:pic>
        <p:nvPicPr>
          <p:cNvPr id="7" name="Picture 6">
            <a:extLst>
              <a:ext uri="{FF2B5EF4-FFF2-40B4-BE49-F238E27FC236}">
                <a16:creationId xmlns:a16="http://schemas.microsoft.com/office/drawing/2014/main" id="{CE6CAB39-24EC-BA7D-572C-55190AF17BFD}"/>
              </a:ext>
            </a:extLst>
          </p:cNvPr>
          <p:cNvPicPr>
            <a:picLocks noChangeAspect="1"/>
          </p:cNvPicPr>
          <p:nvPr/>
        </p:nvPicPr>
        <p:blipFill rotWithShape="1">
          <a:blip r:embed="rId3"/>
          <a:srcRect t="14695" r="231"/>
          <a:stretch/>
        </p:blipFill>
        <p:spPr>
          <a:xfrm>
            <a:off x="2054831" y="903438"/>
            <a:ext cx="6251913" cy="5657684"/>
          </a:xfrm>
          <a:prstGeom prst="rect">
            <a:avLst/>
          </a:prstGeom>
        </p:spPr>
      </p:pic>
    </p:spTree>
    <p:extLst>
      <p:ext uri="{BB962C8B-B14F-4D97-AF65-F5344CB8AC3E}">
        <p14:creationId xmlns:p14="http://schemas.microsoft.com/office/powerpoint/2010/main" val="9575793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646331"/>
          </a:xfrm>
          <a:prstGeom prst="rect">
            <a:avLst/>
          </a:prstGeom>
          <a:noFill/>
        </p:spPr>
        <p:txBody>
          <a:bodyPr wrap="square">
            <a:spAutoFit/>
          </a:bodyPr>
          <a:lstStyle/>
          <a:p>
            <a:pPr lvl="0"/>
            <a:r>
              <a:rPr lang="en-IE" sz="3600" b="1" dirty="0"/>
              <a:t>Flood Resilience 2024-2029 – Action Areas</a:t>
            </a:r>
            <a:endParaRPr lang="en-US" sz="3600" b="1" dirty="0"/>
          </a:p>
        </p:txBody>
      </p:sp>
      <p:pic>
        <p:nvPicPr>
          <p:cNvPr id="6" name="Picture 5">
            <a:extLst>
              <a:ext uri="{FF2B5EF4-FFF2-40B4-BE49-F238E27FC236}">
                <a16:creationId xmlns:a16="http://schemas.microsoft.com/office/drawing/2014/main" id="{086AD6B0-7E99-AF4D-A6C8-74877FFBA0BE}"/>
              </a:ext>
            </a:extLst>
          </p:cNvPr>
          <p:cNvPicPr>
            <a:picLocks noChangeAspect="1"/>
          </p:cNvPicPr>
          <p:nvPr/>
        </p:nvPicPr>
        <p:blipFill>
          <a:blip r:embed="rId3"/>
          <a:stretch>
            <a:fillRect/>
          </a:stretch>
        </p:blipFill>
        <p:spPr>
          <a:xfrm>
            <a:off x="1127269" y="1247603"/>
            <a:ext cx="8191576" cy="4939769"/>
          </a:xfrm>
          <a:prstGeom prst="rect">
            <a:avLst/>
          </a:prstGeom>
        </p:spPr>
      </p:pic>
    </p:spTree>
    <p:extLst>
      <p:ext uri="{BB962C8B-B14F-4D97-AF65-F5344CB8AC3E}">
        <p14:creationId xmlns:p14="http://schemas.microsoft.com/office/powerpoint/2010/main" val="426441597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10480769" cy="646331"/>
          </a:xfrm>
          <a:prstGeom prst="rect">
            <a:avLst/>
          </a:prstGeom>
          <a:noFill/>
        </p:spPr>
        <p:txBody>
          <a:bodyPr wrap="square">
            <a:spAutoFit/>
          </a:bodyPr>
          <a:lstStyle/>
          <a:p>
            <a:pPr lvl="0"/>
            <a:r>
              <a:rPr lang="en-IE" sz="3600" b="1" dirty="0"/>
              <a:t>Nature Based Solutions 2024-2029 – Action Areas</a:t>
            </a:r>
            <a:endParaRPr lang="en-US" sz="3600" b="1" dirty="0"/>
          </a:p>
        </p:txBody>
      </p:sp>
      <p:pic>
        <p:nvPicPr>
          <p:cNvPr id="6" name="Picture 5">
            <a:extLst>
              <a:ext uri="{FF2B5EF4-FFF2-40B4-BE49-F238E27FC236}">
                <a16:creationId xmlns:a16="http://schemas.microsoft.com/office/drawing/2014/main" id="{05C05CCA-8990-420B-7371-549FF2BE7710}"/>
              </a:ext>
            </a:extLst>
          </p:cNvPr>
          <p:cNvPicPr>
            <a:picLocks noChangeAspect="1"/>
          </p:cNvPicPr>
          <p:nvPr/>
        </p:nvPicPr>
        <p:blipFill rotWithShape="1">
          <a:blip r:embed="rId3"/>
          <a:srcRect l="-1" t="15449" r="153"/>
          <a:stretch/>
        </p:blipFill>
        <p:spPr>
          <a:xfrm>
            <a:off x="1729950" y="1075441"/>
            <a:ext cx="7564656" cy="5289642"/>
          </a:xfrm>
          <a:prstGeom prst="rect">
            <a:avLst/>
          </a:prstGeom>
        </p:spPr>
      </p:pic>
    </p:spTree>
    <p:extLst>
      <p:ext uri="{BB962C8B-B14F-4D97-AF65-F5344CB8AC3E}">
        <p14:creationId xmlns:p14="http://schemas.microsoft.com/office/powerpoint/2010/main" val="293435555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1077218"/>
          </a:xfrm>
          <a:prstGeom prst="rect">
            <a:avLst/>
          </a:prstGeom>
          <a:noFill/>
        </p:spPr>
        <p:txBody>
          <a:bodyPr wrap="square">
            <a:spAutoFit/>
          </a:bodyPr>
          <a:lstStyle/>
          <a:p>
            <a:pPr lvl="0"/>
            <a:r>
              <a:rPr lang="en-IE" sz="3200" b="1" dirty="0"/>
              <a:t>Circular Economy and Resource Management 2024-2029 – Action Areas</a:t>
            </a:r>
            <a:endParaRPr lang="en-US" sz="3200" b="1" dirty="0"/>
          </a:p>
        </p:txBody>
      </p:sp>
      <p:pic>
        <p:nvPicPr>
          <p:cNvPr id="6" name="Picture 5">
            <a:extLst>
              <a:ext uri="{FF2B5EF4-FFF2-40B4-BE49-F238E27FC236}">
                <a16:creationId xmlns:a16="http://schemas.microsoft.com/office/drawing/2014/main" id="{8D48E275-5647-8C9A-7B0B-F2ACBA492D63}"/>
              </a:ext>
            </a:extLst>
          </p:cNvPr>
          <p:cNvPicPr>
            <a:picLocks noChangeAspect="1"/>
          </p:cNvPicPr>
          <p:nvPr/>
        </p:nvPicPr>
        <p:blipFill>
          <a:blip r:embed="rId3"/>
          <a:stretch>
            <a:fillRect/>
          </a:stretch>
        </p:blipFill>
        <p:spPr>
          <a:xfrm>
            <a:off x="1341520" y="1591416"/>
            <a:ext cx="7931572" cy="4761918"/>
          </a:xfrm>
          <a:prstGeom prst="rect">
            <a:avLst/>
          </a:prstGeom>
        </p:spPr>
      </p:pic>
    </p:spTree>
    <p:extLst>
      <p:ext uri="{BB962C8B-B14F-4D97-AF65-F5344CB8AC3E}">
        <p14:creationId xmlns:p14="http://schemas.microsoft.com/office/powerpoint/2010/main" val="241477510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1764</TotalTime>
  <Words>1148</Words>
  <Application>Microsoft Office PowerPoint</Application>
  <PresentationFormat>Widescreen</PresentationFormat>
  <Paragraphs>107</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Roboto</vt:lpstr>
      <vt:lpstr>Symbol</vt:lpstr>
      <vt:lpstr>Office Theme</vt:lpstr>
      <vt:lpstr>South Dublin County Council  Draft Climate Action Plan 2024-2029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Darby Mullen</dc:creator>
  <cp:lastModifiedBy>Juliene Helbert</cp:lastModifiedBy>
  <cp:revision>61</cp:revision>
  <dcterms:created xsi:type="dcterms:W3CDTF">2022-08-26T12:49:14Z</dcterms:created>
  <dcterms:modified xsi:type="dcterms:W3CDTF">2023-10-03T09:21:25Z</dcterms:modified>
</cp:coreProperties>
</file>