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84" r:id="rId3"/>
    <p:sldId id="274" r:id="rId4"/>
    <p:sldId id="257" r:id="rId5"/>
    <p:sldId id="271" r:id="rId6"/>
    <p:sldId id="302" r:id="rId7"/>
    <p:sldId id="305" r:id="rId8"/>
    <p:sldId id="306" r:id="rId9"/>
    <p:sldId id="307" r:id="rId10"/>
    <p:sldId id="310" r:id="rId11"/>
    <p:sldId id="311" r:id="rId12"/>
    <p:sldId id="308" r:id="rId13"/>
    <p:sldId id="309" r:id="rId14"/>
  </p:sldIdLst>
  <p:sldSz cx="12192000" cy="6858000"/>
  <p:notesSz cx="6808788" cy="99409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548" autoAdjust="0"/>
    <p:restoredTop sz="94660"/>
  </p:normalViewPr>
  <p:slideViewPr>
    <p:cSldViewPr snapToGrid="0">
      <p:cViewPr varScale="1">
        <p:scale>
          <a:sx n="78" d="100"/>
          <a:sy n="78" d="100"/>
        </p:scale>
        <p:origin x="80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FD1BA42-28FB-4B3D-8C38-0E4ED3CE6A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951" cy="498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69DBF9-C395-4225-8869-B09EAFAF299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6249" y="0"/>
            <a:ext cx="2950951" cy="498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71F650A-FDC8-4A1D-815A-F6BF05088D3B}" type="datetimeFigureOut">
              <a:rPr lang="en-IE"/>
              <a:pPr>
                <a:defRPr/>
              </a:pPr>
              <a:t>05/10/2023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6A3BC4-C3F8-4A4F-AFBE-D93C6E47FD3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442610"/>
            <a:ext cx="2950951" cy="498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1FAB62-9CC5-4F5F-98A9-2D2CCC6920D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6249" y="9442610"/>
            <a:ext cx="2950951" cy="498316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1C836CC-2581-41AB-A2D5-155F2F0AF8B6}" type="slidenum">
              <a:rPr lang="en-IE" altLang="en-US"/>
              <a:pPr>
                <a:defRPr/>
              </a:pPr>
              <a:t>‹#›</a:t>
            </a:fld>
            <a:endParaRPr lang="en-IE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4B31F32-4CD4-4D16-B8DF-763C7DB146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951" cy="498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F8CF45-A800-4C2E-9F9C-1AA29E5B77C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6249" y="0"/>
            <a:ext cx="2950951" cy="498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6607935-C4BC-4BEB-939E-6B5BF0B95900}" type="datetimeFigureOut">
              <a:rPr lang="en-IE"/>
              <a:pPr>
                <a:defRPr/>
              </a:pPr>
              <a:t>05/10/2023</a:t>
            </a:fld>
            <a:endParaRPr lang="en-IE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FDEC6228-109F-4920-8C0A-4E24F81F8D4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423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IE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5892520-8F4C-4E17-ACB6-2CCEF3682A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1356" y="4784785"/>
            <a:ext cx="5446077" cy="3913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IE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8847F4-ABE4-4B74-AB97-2B0EC6FE771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1" y="9442610"/>
            <a:ext cx="2950951" cy="498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399382-2C19-4858-AC58-D280631F4C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6249" y="9442610"/>
            <a:ext cx="2950951" cy="498316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87F92F4-02AB-450F-862E-15D6C241321B}" type="slidenum">
              <a:rPr lang="en-IE" altLang="en-US"/>
              <a:pPr>
                <a:defRPr/>
              </a:pPr>
              <a:t>‹#›</a:t>
            </a:fld>
            <a:endParaRPr lang="en-IE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DE0152A0-A9A3-40FB-A2BA-E503B6FE20B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78EA1146-C343-4B0F-8DB6-9BB3D19785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E" altLang="en-US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F5DC1165-D35E-4541-887B-EF9B85B857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8260BC3E-ECD9-4F6A-AE85-08224DBDAEB0}" type="slidenum">
              <a:rPr lang="en-IE" altLang="en-US" smtClean="0"/>
              <a:pPr/>
              <a:t>1</a:t>
            </a:fld>
            <a:endParaRPr lang="en-IE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04A692DF-D13C-4556-BB06-D9189F1401D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AEBC7A0F-3C52-4281-9AC4-92383076E3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E" altLang="en-US"/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71693BD7-9C6F-4832-B98F-3F0E98EBFC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BBEC8E9C-1A20-49CD-8E19-7A6FDC57519F}" type="slidenum">
              <a:rPr lang="en-IE" altLang="en-US" smtClean="0"/>
              <a:pPr/>
              <a:t>2</a:t>
            </a:fld>
            <a:endParaRPr lang="en-IE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8746FC9C-7390-4D05-A513-087B0F912F7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7D8725C8-978C-484A-BFA3-89830AA0D6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E" altLang="en-US"/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32F8A4CC-BFFB-48C7-9422-2377F9B555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5B7E8EB-7030-409E-8D58-370F5F4CED93}" type="slidenum">
              <a:rPr lang="en-IE" altLang="en-US" smtClean="0"/>
              <a:pPr/>
              <a:t>3</a:t>
            </a:fld>
            <a:endParaRPr lang="en-IE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ADCA263F-B8D4-4CA9-9E35-EAE8EFD335D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1D00EFFF-BCA1-4140-90AA-578CD26705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E" altLang="en-US"/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EAF4D4BB-00A2-4E74-8678-49097F94C6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CE400611-AB3C-4A77-B800-8612D2F110CD}" type="slidenum">
              <a:rPr lang="en-IE" altLang="en-US" smtClean="0"/>
              <a:pPr/>
              <a:t>4</a:t>
            </a:fld>
            <a:endParaRPr lang="en-IE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16E92DFA-5173-4ABE-83BE-28559C66D9E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4330D638-6DC0-440E-9C6E-96128958AD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E" altLang="en-US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A2F78A30-00A2-4E00-8524-783A643DDC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C98F4EC-EA8D-49A1-82CC-4ACC134B7FBF}" type="slidenum">
              <a:rPr lang="en-IE" altLang="en-US" smtClean="0"/>
              <a:pPr/>
              <a:t>5</a:t>
            </a:fld>
            <a:endParaRPr lang="en-IE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1BBF0F68-A92E-49CD-AEE1-85597104321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C554771D-8912-492F-B383-285ACF286D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E" altLang="en-US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41A24D90-785C-4ED4-B54E-BCF6AD7E7A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F6D5D604-F29F-4BC0-BB7D-53F53F3C432C}" type="slidenum">
              <a:rPr lang="en-IE" altLang="en-US" smtClean="0"/>
              <a:pPr/>
              <a:t>6</a:t>
            </a:fld>
            <a:endParaRPr lang="en-IE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EC8DEF-5BF7-4E93-ACC2-07D3BE111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10E46-7E84-4331-8711-4C3B6A0A1DA5}" type="datetimeFigureOut">
              <a:rPr lang="en-IE"/>
              <a:pPr>
                <a:defRPr/>
              </a:pPr>
              <a:t>05/10/2023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7EA858-D9C3-4E5C-988C-5A2AA35C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016ABA-B6DF-48C1-A1CA-2B4675638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40D1F-8C7A-4EA5-9119-7AC6A053A51B}" type="slidenum">
              <a:rPr lang="en-IE" altLang="en-US"/>
              <a:pPr>
                <a:defRPr/>
              </a:pPr>
              <a:t>‹#›</a:t>
            </a:fld>
            <a:endParaRPr lang="en-IE" altLang="en-US"/>
          </a:p>
        </p:txBody>
      </p:sp>
    </p:spTree>
    <p:extLst>
      <p:ext uri="{BB962C8B-B14F-4D97-AF65-F5344CB8AC3E}">
        <p14:creationId xmlns:p14="http://schemas.microsoft.com/office/powerpoint/2010/main" val="1148524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89EB22-AC26-45BA-AE95-E52A91231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0122B-A692-4652-A08B-FD40B6B845CE}" type="datetimeFigureOut">
              <a:rPr lang="en-IE"/>
              <a:pPr>
                <a:defRPr/>
              </a:pPr>
              <a:t>05/10/2023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840E5A-3524-4D4F-A0E2-E46CBF58F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314AAB-EE25-4DC9-806A-3A99BBF46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7F5E4-2351-4320-A520-9C6912130D7A}" type="slidenum">
              <a:rPr lang="en-IE" altLang="en-US"/>
              <a:pPr>
                <a:defRPr/>
              </a:pPr>
              <a:t>‹#›</a:t>
            </a:fld>
            <a:endParaRPr lang="en-IE" altLang="en-US"/>
          </a:p>
        </p:txBody>
      </p:sp>
    </p:spTree>
    <p:extLst>
      <p:ext uri="{BB962C8B-B14F-4D97-AF65-F5344CB8AC3E}">
        <p14:creationId xmlns:p14="http://schemas.microsoft.com/office/powerpoint/2010/main" val="1314085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C6FD7B-F602-4CFB-A6A8-461A44DE2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9F22F-BCBD-4507-A554-6012798F78DD}" type="datetimeFigureOut">
              <a:rPr lang="en-IE"/>
              <a:pPr>
                <a:defRPr/>
              </a:pPr>
              <a:t>05/10/2023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E09B5-1E5F-465A-9918-65E8BD2D0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BD5D0D-9395-46D0-96BF-037A734A1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20960-C232-4E42-86B1-C3ED9EE5C969}" type="slidenum">
              <a:rPr lang="en-IE" altLang="en-US"/>
              <a:pPr>
                <a:defRPr/>
              </a:pPr>
              <a:t>‹#›</a:t>
            </a:fld>
            <a:endParaRPr lang="en-IE" altLang="en-US"/>
          </a:p>
        </p:txBody>
      </p:sp>
    </p:spTree>
    <p:extLst>
      <p:ext uri="{BB962C8B-B14F-4D97-AF65-F5344CB8AC3E}">
        <p14:creationId xmlns:p14="http://schemas.microsoft.com/office/powerpoint/2010/main" val="1781828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972A13-1CF6-490F-93C3-AB02EF9F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4460C-A904-425D-AFFC-4D34450D610C}" type="datetimeFigureOut">
              <a:rPr lang="en-IE"/>
              <a:pPr>
                <a:defRPr/>
              </a:pPr>
              <a:t>05/10/2023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B05C6A-A469-416B-802E-50D097CEB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54EE35-4EDC-49DE-8416-F58C2340E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39429-0937-4F86-AB28-859E0589B1E2}" type="slidenum">
              <a:rPr lang="en-IE" altLang="en-US"/>
              <a:pPr>
                <a:defRPr/>
              </a:pPr>
              <a:t>‹#›</a:t>
            </a:fld>
            <a:endParaRPr lang="en-IE" altLang="en-US"/>
          </a:p>
        </p:txBody>
      </p:sp>
    </p:spTree>
    <p:extLst>
      <p:ext uri="{BB962C8B-B14F-4D97-AF65-F5344CB8AC3E}">
        <p14:creationId xmlns:p14="http://schemas.microsoft.com/office/powerpoint/2010/main" val="1587416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40CF11-92FE-4BF7-BA15-564984063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40197-AF75-4D14-89E0-957D4054A57F}" type="datetimeFigureOut">
              <a:rPr lang="en-IE"/>
              <a:pPr>
                <a:defRPr/>
              </a:pPr>
              <a:t>05/10/2023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DC0D84-A70F-4E32-A81D-013425A16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DADFCC-E83C-4C71-A730-80E3E0F43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52B2B-0D93-4E01-96EE-B9621B4D3D93}" type="slidenum">
              <a:rPr lang="en-IE" altLang="en-US"/>
              <a:pPr>
                <a:defRPr/>
              </a:pPr>
              <a:t>‹#›</a:t>
            </a:fld>
            <a:endParaRPr lang="en-IE" altLang="en-US"/>
          </a:p>
        </p:txBody>
      </p:sp>
    </p:spTree>
    <p:extLst>
      <p:ext uri="{BB962C8B-B14F-4D97-AF65-F5344CB8AC3E}">
        <p14:creationId xmlns:p14="http://schemas.microsoft.com/office/powerpoint/2010/main" val="1480398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718FD9C-6FB5-4C28-AF9C-05AF55248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52FE5-05FA-472A-89F9-1C4EFB8E3CB7}" type="datetimeFigureOut">
              <a:rPr lang="en-IE"/>
              <a:pPr>
                <a:defRPr/>
              </a:pPr>
              <a:t>05/10/2023</a:t>
            </a:fld>
            <a:endParaRPr lang="en-IE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E94C0A3-4A42-4417-BA3B-5C374EF31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431EFC7-C96A-4338-9F07-531F25ED2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1C3A0D-93CE-43C6-B607-90A808D13BF8}" type="slidenum">
              <a:rPr lang="en-IE" altLang="en-US"/>
              <a:pPr>
                <a:defRPr/>
              </a:pPr>
              <a:t>‹#›</a:t>
            </a:fld>
            <a:endParaRPr lang="en-IE" altLang="en-US"/>
          </a:p>
        </p:txBody>
      </p:sp>
    </p:spTree>
    <p:extLst>
      <p:ext uri="{BB962C8B-B14F-4D97-AF65-F5344CB8AC3E}">
        <p14:creationId xmlns:p14="http://schemas.microsoft.com/office/powerpoint/2010/main" val="3915331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1A6884A-08D0-4231-8FC9-BC21F50F7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7307D7-44A7-431E-97FE-012D78A73C4C}" type="datetimeFigureOut">
              <a:rPr lang="en-IE"/>
              <a:pPr>
                <a:defRPr/>
              </a:pPr>
              <a:t>05/10/2023</a:t>
            </a:fld>
            <a:endParaRPr lang="en-IE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618DBD4-ACBF-43F3-ABFB-DF4D28A62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09AF248-D8E9-4991-BAD1-8327D1240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0B048-7454-4259-B067-DA80C2413BFF}" type="slidenum">
              <a:rPr lang="en-IE" altLang="en-US"/>
              <a:pPr>
                <a:defRPr/>
              </a:pPr>
              <a:t>‹#›</a:t>
            </a:fld>
            <a:endParaRPr lang="en-IE" altLang="en-US"/>
          </a:p>
        </p:txBody>
      </p:sp>
    </p:spTree>
    <p:extLst>
      <p:ext uri="{BB962C8B-B14F-4D97-AF65-F5344CB8AC3E}">
        <p14:creationId xmlns:p14="http://schemas.microsoft.com/office/powerpoint/2010/main" val="3993182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4E7FBEA-F264-4681-89B3-EAEB07647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D403F8-DB17-4A46-BE1C-D653CE17CA80}" type="datetimeFigureOut">
              <a:rPr lang="en-IE"/>
              <a:pPr>
                <a:defRPr/>
              </a:pPr>
              <a:t>05/10/2023</a:t>
            </a:fld>
            <a:endParaRPr lang="en-IE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86815BA-D971-4EA8-AB53-644B2132C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3826F34-42FC-4564-A4D0-A0B39E5BD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FAA01-875F-4166-9381-9123EAACA8F3}" type="slidenum">
              <a:rPr lang="en-IE" altLang="en-US"/>
              <a:pPr>
                <a:defRPr/>
              </a:pPr>
              <a:t>‹#›</a:t>
            </a:fld>
            <a:endParaRPr lang="en-IE" altLang="en-US"/>
          </a:p>
        </p:txBody>
      </p:sp>
    </p:spTree>
    <p:extLst>
      <p:ext uri="{BB962C8B-B14F-4D97-AF65-F5344CB8AC3E}">
        <p14:creationId xmlns:p14="http://schemas.microsoft.com/office/powerpoint/2010/main" val="637772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BB51F8C-82A2-4260-A99C-C4142C196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BCDEC3-FDB5-4E7C-BE43-4E4C9F47B88B}" type="datetimeFigureOut">
              <a:rPr lang="en-IE"/>
              <a:pPr>
                <a:defRPr/>
              </a:pPr>
              <a:t>05/10/2023</a:t>
            </a:fld>
            <a:endParaRPr lang="en-IE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F5C11AD-695E-4F12-A812-6B4BB4B60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CC91575-6D1B-4339-839F-65F02F00F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7C5E9-E7AC-45D3-92FA-EFDC22937C7D}" type="slidenum">
              <a:rPr lang="en-IE" altLang="en-US"/>
              <a:pPr>
                <a:defRPr/>
              </a:pPr>
              <a:t>‹#›</a:t>
            </a:fld>
            <a:endParaRPr lang="en-IE" altLang="en-US"/>
          </a:p>
        </p:txBody>
      </p:sp>
    </p:spTree>
    <p:extLst>
      <p:ext uri="{BB962C8B-B14F-4D97-AF65-F5344CB8AC3E}">
        <p14:creationId xmlns:p14="http://schemas.microsoft.com/office/powerpoint/2010/main" val="2391951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3FBC9A3-C517-40A5-B15F-BB62B0C24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8A503-0DF0-45D8-A6E5-4C0B1079478D}" type="datetimeFigureOut">
              <a:rPr lang="en-IE"/>
              <a:pPr>
                <a:defRPr/>
              </a:pPr>
              <a:t>05/10/2023</a:t>
            </a:fld>
            <a:endParaRPr lang="en-IE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43E3A45-0A55-4295-9EC8-3AED59399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8C3BCE2-A08B-454E-B6CC-7A19C14A2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61C07-BDAA-482D-808E-44A2CB5AA276}" type="slidenum">
              <a:rPr lang="en-IE" altLang="en-US"/>
              <a:pPr>
                <a:defRPr/>
              </a:pPr>
              <a:t>‹#›</a:t>
            </a:fld>
            <a:endParaRPr lang="en-IE" altLang="en-US"/>
          </a:p>
        </p:txBody>
      </p:sp>
    </p:spTree>
    <p:extLst>
      <p:ext uri="{BB962C8B-B14F-4D97-AF65-F5344CB8AC3E}">
        <p14:creationId xmlns:p14="http://schemas.microsoft.com/office/powerpoint/2010/main" val="994021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04A211F-06F6-4B6C-A00E-A83D6AE9D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A2EC0C-00BD-4EC5-9BCA-2A54EB5C5F82}" type="datetimeFigureOut">
              <a:rPr lang="en-IE"/>
              <a:pPr>
                <a:defRPr/>
              </a:pPr>
              <a:t>05/10/2023</a:t>
            </a:fld>
            <a:endParaRPr lang="en-IE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322AAB2-7D05-4331-B019-00F85EEBA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7063A59-7DFA-4B7C-AF20-3A780BF2E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43CE8-6933-4302-BEA2-A23A35A6FA86}" type="slidenum">
              <a:rPr lang="en-IE" altLang="en-US"/>
              <a:pPr>
                <a:defRPr/>
              </a:pPr>
              <a:t>‹#›</a:t>
            </a:fld>
            <a:endParaRPr lang="en-IE" altLang="en-US"/>
          </a:p>
        </p:txBody>
      </p:sp>
    </p:spTree>
    <p:extLst>
      <p:ext uri="{BB962C8B-B14F-4D97-AF65-F5344CB8AC3E}">
        <p14:creationId xmlns:p14="http://schemas.microsoft.com/office/powerpoint/2010/main" val="1202542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AD91A05D-C21A-43C1-A3E1-A107CF45715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IE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7DA79CD-36C1-4FF6-98A5-ABCF92427FD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IE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C72505-0863-4EEF-8B1B-04BE91DD8D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0EE9F09-4DB4-4705-AC23-0D9779B58C33}" type="datetimeFigureOut">
              <a:rPr lang="en-IE"/>
              <a:pPr>
                <a:defRPr/>
              </a:pPr>
              <a:t>05/10/2023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36F2B2-3CA8-4DA5-927D-ECCE668498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3E4965-B3D0-409C-B1CB-E6187E737A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AD3B6A8-6C96-4A72-AE87-D4B993100344}" type="slidenum">
              <a:rPr lang="en-IE" altLang="en-US"/>
              <a:pPr>
                <a:defRPr/>
              </a:pPr>
              <a:t>‹#›</a:t>
            </a:fld>
            <a:endParaRPr lang="en-IE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0C7618FA-9449-425F-8477-E0A88CEA9B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8691" y="1752600"/>
            <a:ext cx="9144000" cy="3023586"/>
          </a:xfrm>
        </p:spPr>
        <p:txBody>
          <a:bodyPr/>
          <a:lstStyle/>
          <a:p>
            <a:pPr eaLnBrk="1" hangingPunct="1"/>
            <a:br>
              <a:rPr lang="en-IE" altLang="en-US" b="1" dirty="0"/>
            </a:br>
            <a:br>
              <a:rPr lang="en-IE" altLang="en-US" b="1" dirty="0"/>
            </a:br>
            <a:br>
              <a:rPr lang="en-IE" altLang="en-US" b="1" dirty="0"/>
            </a:br>
            <a:br>
              <a:rPr lang="en-IE" altLang="en-US" b="1" dirty="0"/>
            </a:br>
            <a:r>
              <a:rPr lang="en-IE" altLang="en-US" b="1" dirty="0"/>
              <a:t> </a:t>
            </a:r>
            <a:br>
              <a:rPr lang="en-IE" altLang="en-US" b="1" dirty="0"/>
            </a:br>
            <a:r>
              <a:rPr lang="en-IE" altLang="en-US" b="1" dirty="0">
                <a:solidFill>
                  <a:srgbClr val="0000CC"/>
                </a:solidFill>
              </a:rPr>
              <a:t>Local Property Tax</a:t>
            </a:r>
            <a:br>
              <a:rPr lang="en-IE" altLang="en-US" b="1" dirty="0">
                <a:solidFill>
                  <a:srgbClr val="0000CC"/>
                </a:solidFill>
              </a:rPr>
            </a:br>
            <a:r>
              <a:rPr lang="en-IE" altLang="en-US" b="1" dirty="0">
                <a:solidFill>
                  <a:srgbClr val="0000CC"/>
                </a:solidFill>
              </a:rPr>
              <a:t>Local Adjustment Factor</a:t>
            </a:r>
            <a:br>
              <a:rPr lang="en-IE" altLang="en-US" b="1" dirty="0"/>
            </a:br>
            <a:br>
              <a:rPr lang="en-IE" altLang="en-US" b="1" dirty="0"/>
            </a:br>
            <a:r>
              <a:rPr lang="en-IE" altLang="en-US" sz="2400" b="1" dirty="0">
                <a:solidFill>
                  <a:srgbClr val="0000CC"/>
                </a:solidFill>
              </a:rPr>
              <a:t>Monday 9th October 2023</a:t>
            </a:r>
            <a:br>
              <a:rPr lang="en-IE" altLang="en-US" sz="2400" b="1" dirty="0">
                <a:solidFill>
                  <a:srgbClr val="0000CC"/>
                </a:solidFill>
              </a:rPr>
            </a:br>
            <a:r>
              <a:rPr lang="en-IE" altLang="en-US" sz="2400" b="1" dirty="0">
                <a:solidFill>
                  <a:srgbClr val="0000CC"/>
                </a:solidFill>
              </a:rPr>
              <a:t>South Dublin County Council</a:t>
            </a: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C082A-D6D3-7C50-FE77-CB463BD1B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1647"/>
            <a:ext cx="10515600" cy="853982"/>
          </a:xfrm>
        </p:spPr>
        <p:txBody>
          <a:bodyPr/>
          <a:lstStyle/>
          <a:p>
            <a:pPr algn="ctr"/>
            <a:r>
              <a:rPr lang="en-IE" altLang="en-US" b="1" dirty="0"/>
              <a:t>Impact of change in LPT Charge</a:t>
            </a:r>
            <a:endParaRPr lang="en-IE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883D2CF5-9DC0-B3AD-BDE3-1E2A3908A5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96360" y="1026227"/>
            <a:ext cx="8187558" cy="7446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2222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C082A-D6D3-7C50-FE77-CB463BD1B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1647"/>
            <a:ext cx="10515600" cy="853982"/>
          </a:xfrm>
        </p:spPr>
        <p:txBody>
          <a:bodyPr/>
          <a:lstStyle/>
          <a:p>
            <a:pPr algn="ctr"/>
            <a:r>
              <a:rPr lang="en-IE" altLang="en-US" b="1" dirty="0"/>
              <a:t>Band 1 = 18.71% of Properties </a:t>
            </a:r>
            <a:endParaRPr lang="en-IE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A014EE9-9FFC-7BF2-09CF-3D25B922784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06869" y="1080691"/>
            <a:ext cx="6632028" cy="5777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50621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C082A-D6D3-7C50-FE77-CB463BD1B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1647"/>
            <a:ext cx="10515600" cy="853982"/>
          </a:xfrm>
        </p:spPr>
        <p:txBody>
          <a:bodyPr/>
          <a:lstStyle/>
          <a:p>
            <a:pPr algn="ctr"/>
            <a:r>
              <a:rPr lang="en-IE" altLang="en-US" b="1" dirty="0"/>
              <a:t>Band 2 = 14.9% of Properties  (Cum 33.61%)</a:t>
            </a:r>
            <a:endParaRPr lang="en-IE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0E78EFC-25EF-4BC1-D5FC-8521B58631E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84633" y="1018107"/>
            <a:ext cx="5917325" cy="5872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6470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C082A-D6D3-7C50-FE77-CB463BD1B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1647"/>
            <a:ext cx="10515600" cy="853982"/>
          </a:xfrm>
        </p:spPr>
        <p:txBody>
          <a:bodyPr/>
          <a:lstStyle/>
          <a:p>
            <a:pPr algn="ctr"/>
            <a:r>
              <a:rPr lang="en-IE" altLang="en-US" b="1" dirty="0"/>
              <a:t>Band 3 = 26.67% of Properties  (Cum 60.28%)</a:t>
            </a:r>
            <a:endParaRPr lang="en-IE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4812C39-BBC4-CF77-FAAF-F53F790751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74124" y="986815"/>
            <a:ext cx="5959366" cy="5914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029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8280F4A7-1985-40CB-8968-1A24B7FE3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838"/>
            <a:ext cx="10515600" cy="1968500"/>
          </a:xfrm>
        </p:spPr>
        <p:txBody>
          <a:bodyPr/>
          <a:lstStyle/>
          <a:p>
            <a:pPr eaLnBrk="1" hangingPunct="1"/>
            <a:r>
              <a:rPr lang="en-IE" altLang="en-US" sz="3200" b="1"/>
              <a:t>Matters to which a local authority must have regard when considering an LPT Adjustment factor variation in accordance with S20 Finance Local Property Tax Act 2012 (as amended):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ADB63A3C-D2DF-45CA-97B7-67523F71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73288"/>
            <a:ext cx="10515600" cy="4524375"/>
          </a:xfrm>
        </p:spPr>
        <p:txBody>
          <a:bodyPr/>
          <a:lstStyle/>
          <a:p>
            <a:pPr eaLnBrk="1" hangingPunct="1">
              <a:defRPr/>
            </a:pPr>
            <a:r>
              <a:rPr lang="en-IE" altLang="en-US" b="1" dirty="0">
                <a:solidFill>
                  <a:srgbClr val="0000FF"/>
                </a:solidFill>
              </a:rPr>
              <a:t>Estimate of income &amp; expenditure </a:t>
            </a:r>
            <a:r>
              <a:rPr lang="en-IE" altLang="en-US" dirty="0"/>
              <a:t>in the period for which the varied rate will have effect</a:t>
            </a:r>
          </a:p>
          <a:p>
            <a:pPr eaLnBrk="1" hangingPunct="1">
              <a:defRPr/>
            </a:pPr>
            <a:r>
              <a:rPr lang="en-IE" altLang="en-US" b="1" dirty="0">
                <a:solidFill>
                  <a:srgbClr val="0000FF"/>
                </a:solidFill>
              </a:rPr>
              <a:t>Financial position </a:t>
            </a:r>
            <a:r>
              <a:rPr lang="en-IE" altLang="en-US" dirty="0"/>
              <a:t>of the local authority</a:t>
            </a:r>
          </a:p>
          <a:p>
            <a:pPr eaLnBrk="1" hangingPunct="1">
              <a:defRPr/>
            </a:pPr>
            <a:r>
              <a:rPr lang="en-IE" altLang="en-US" b="1" dirty="0">
                <a:solidFill>
                  <a:srgbClr val="0000FF"/>
                </a:solidFill>
              </a:rPr>
              <a:t>Financial effect </a:t>
            </a:r>
            <a:r>
              <a:rPr lang="en-IE" altLang="en-US" dirty="0"/>
              <a:t>of the varied rate</a:t>
            </a:r>
          </a:p>
          <a:p>
            <a:pPr eaLnBrk="1" hangingPunct="1">
              <a:defRPr/>
            </a:pPr>
            <a:r>
              <a:rPr lang="en-IE" altLang="en-US" b="1" dirty="0">
                <a:solidFill>
                  <a:srgbClr val="0000FF"/>
                </a:solidFill>
              </a:rPr>
              <a:t>Feedback</a:t>
            </a:r>
            <a:r>
              <a:rPr lang="en-IE" altLang="en-US" b="1" dirty="0"/>
              <a:t> from </a:t>
            </a:r>
            <a:r>
              <a:rPr lang="en-IE" altLang="en-US" dirty="0"/>
              <a:t>the LPT </a:t>
            </a:r>
            <a:r>
              <a:rPr lang="en-IE" altLang="en-US" b="1" dirty="0"/>
              <a:t>public consultation </a:t>
            </a:r>
            <a:r>
              <a:rPr lang="en-IE" altLang="en-US" dirty="0"/>
              <a:t>process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br>
              <a:rPr lang="en-IE" altLang="en-US" i="1" dirty="0"/>
            </a:br>
            <a:r>
              <a:rPr lang="en-IE" altLang="en-US" i="1" dirty="0"/>
              <a:t>S.20 allows members to vary the basic rate by a maximum of + / - 15%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IE" altLang="en-US" dirty="0"/>
              <a:t>The basic rate is adjusted from the 1st November onward for period determined by members</a:t>
            </a:r>
          </a:p>
          <a:p>
            <a:pPr eaLnBrk="1" hangingPunct="1">
              <a:defRPr/>
            </a:pPr>
            <a:endParaRPr lang="en-IE" altLang="en-US" dirty="0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2B9F89F0-CF8F-4B00-A73C-CE2D0DC99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IE" altLang="en-US" sz="2800" b="1" dirty="0">
                <a:solidFill>
                  <a:srgbClr val="000000"/>
                </a:solidFill>
              </a:rPr>
              <a:t>(1) Estimate of Income &amp; Expenditure - Schedule 1 of Local Property Tax (Local Adjustment Factor) Regulations 2022</a:t>
            </a:r>
            <a:endParaRPr lang="en-IE" alt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61C1133A-35CA-C352-1078-6860859AA0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933903" y="1623265"/>
            <a:ext cx="7924800" cy="5008473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1F74A3A4-FCFF-4000-AE18-1191BBE3B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025" y="-38100"/>
            <a:ext cx="11403013" cy="871538"/>
          </a:xfrm>
        </p:spPr>
        <p:txBody>
          <a:bodyPr/>
          <a:lstStyle/>
          <a:p>
            <a:pPr eaLnBrk="1" hangingPunct="1"/>
            <a:r>
              <a:rPr lang="en-IE" altLang="en-US" sz="2800" b="1"/>
              <a:t>(2) Financial Position - Schedule 2 of Local Property Tax (Local Adjustment Factor) Regulations 2022</a:t>
            </a:r>
            <a:endParaRPr lang="en-IE" altLang="en-US" sz="2800" b="1" dirty="0">
              <a:solidFill>
                <a:srgbClr val="FF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C3AA33D-5AB5-DCEC-B7D4-56BDDCA607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8515" y="996043"/>
            <a:ext cx="6049736" cy="5383198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487" name="Rectangle 20486">
            <a:extLst>
              <a:ext uri="{FF2B5EF4-FFF2-40B4-BE49-F238E27FC236}">
                <a16:creationId xmlns:a16="http://schemas.microsoft.com/office/drawing/2014/main" id="{53F29798-D584-4792-9B62-3F5F5C36D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82" name="Title 12">
            <a:extLst>
              <a:ext uri="{FF2B5EF4-FFF2-40B4-BE49-F238E27FC236}">
                <a16:creationId xmlns:a16="http://schemas.microsoft.com/office/drawing/2014/main" id="{52977AF4-180E-49B9-B4DA-0C0A6569B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805"/>
            <a:ext cx="10515600" cy="150588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eaLnBrk="1" hangingPunct="1"/>
            <a:r>
              <a:rPr lang="en-US" altLang="en-US" sz="4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(3) Impact on Local Funding if 2024 LPT is varied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67C138A-63FF-4643-BD5F-382C86D2EE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3193" y="1809749"/>
            <a:ext cx="9138878" cy="4755947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C42C9B57-FB83-45E2-BFF1-F3726C5E3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275" y="-106363"/>
            <a:ext cx="10515600" cy="1325563"/>
          </a:xfrm>
        </p:spPr>
        <p:txBody>
          <a:bodyPr/>
          <a:lstStyle/>
          <a:p>
            <a:r>
              <a:rPr lang="en-IE" altLang="en-US" b="1"/>
              <a:t>(4) LPT Public Consultation</a:t>
            </a:r>
            <a:r>
              <a:rPr lang="en-IE" altLang="en-US"/>
              <a:t>:</a:t>
            </a:r>
            <a:endParaRPr lang="en-IE" altLang="en-US" dirty="0">
              <a:solidFill>
                <a:srgbClr val="FF00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831CF67-DE23-44EE-9322-0DD019E31932}"/>
              </a:ext>
            </a:extLst>
          </p:cNvPr>
          <p:cNvSpPr/>
          <p:nvPr/>
        </p:nvSpPr>
        <p:spPr>
          <a:xfrm>
            <a:off x="341313" y="854075"/>
            <a:ext cx="11314112" cy="581697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IE" sz="3200" dirty="0">
                <a:solidFill>
                  <a:srgbClr val="000000"/>
                </a:solidFill>
                <a:latin typeface="Arial" panose="020B0604020202020204" pitchFamily="34" charset="0"/>
              </a:rPr>
              <a:t>Public consultation from July 4th to August 11th</a:t>
            </a:r>
          </a:p>
          <a:p>
            <a:pPr>
              <a:defRPr/>
            </a:pPr>
            <a:endParaRPr lang="en-IE" sz="3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r>
              <a:rPr lang="en-IE" sz="3200" u="sng" dirty="0">
                <a:solidFill>
                  <a:srgbClr val="000000"/>
                </a:solidFill>
                <a:latin typeface="Arial" panose="020B0604020202020204" pitchFamily="34" charset="0"/>
              </a:rPr>
              <a:t>Notice placed in: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IE" sz="3200" dirty="0"/>
              <a:t>Irish times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IE" sz="3200" dirty="0"/>
              <a:t>Council website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IE" sz="3200" dirty="0"/>
              <a:t>Members net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IE" sz="3200" dirty="0"/>
          </a:p>
          <a:p>
            <a:pPr>
              <a:defRPr/>
            </a:pPr>
            <a:r>
              <a:rPr lang="en-IE" sz="3200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Alerts were posted on: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IE" sz="3200" dirty="0">
                <a:latin typeface="+mn-lt"/>
              </a:rPr>
              <a:t>Twitter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IE" sz="3200" dirty="0">
                <a:latin typeface="+mn-lt"/>
              </a:rPr>
              <a:t>Facebook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IE" sz="2400" dirty="0">
              <a:latin typeface="+mn-lt"/>
            </a:endParaRPr>
          </a:p>
          <a:p>
            <a:pPr>
              <a:defRPr/>
            </a:pPr>
            <a:endParaRPr lang="en-IE" sz="2800" dirty="0"/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C082A-D6D3-7C50-FE77-CB463BD1B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1646"/>
            <a:ext cx="10515600" cy="1325563"/>
          </a:xfrm>
        </p:spPr>
        <p:txBody>
          <a:bodyPr/>
          <a:lstStyle/>
          <a:p>
            <a:r>
              <a:rPr lang="en-IE" altLang="en-US" b="1" dirty="0"/>
              <a:t>(5) LPT Public Consultation Response</a:t>
            </a:r>
            <a:r>
              <a:rPr lang="en-IE" altLang="en-US" dirty="0"/>
              <a:t>:</a:t>
            </a:r>
            <a:endParaRPr lang="en-IE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427F2215-BC84-A927-CD54-E6523C8DB3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57509" y="2438400"/>
            <a:ext cx="9952117" cy="3026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1115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C082A-D6D3-7C50-FE77-CB463BD1B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1647"/>
            <a:ext cx="10515600" cy="853982"/>
          </a:xfrm>
        </p:spPr>
        <p:txBody>
          <a:bodyPr/>
          <a:lstStyle/>
          <a:p>
            <a:pPr algn="ctr"/>
            <a:r>
              <a:rPr lang="en-IE" altLang="en-US" b="1" dirty="0"/>
              <a:t>Impact </a:t>
            </a:r>
            <a:r>
              <a:rPr lang="en-IE" altLang="en-US" b="1"/>
              <a:t>on LPT </a:t>
            </a:r>
            <a:r>
              <a:rPr lang="en-IE" altLang="en-US" b="1" dirty="0"/>
              <a:t>Funding</a:t>
            </a:r>
            <a:endParaRPr lang="en-IE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40E1EF2-FF17-8F88-C115-DCA788836A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9793" y="1230389"/>
            <a:ext cx="8105337" cy="5268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8079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C082A-D6D3-7C50-FE77-CB463BD1B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1647"/>
            <a:ext cx="10515600" cy="853982"/>
          </a:xfrm>
        </p:spPr>
        <p:txBody>
          <a:bodyPr/>
          <a:lstStyle/>
          <a:p>
            <a:pPr algn="ctr"/>
            <a:r>
              <a:rPr lang="en-IE" altLang="en-US" b="1" dirty="0"/>
              <a:t>Impact of 1% Change LPT Funding</a:t>
            </a:r>
            <a:endParaRPr lang="en-IE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62918C2-C32A-7FA4-E1A4-5EBD1239A38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39917" y="1723697"/>
            <a:ext cx="9156395" cy="4634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5663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3919</TotalTime>
  <Words>269</Words>
  <Application>Microsoft Office PowerPoint</Application>
  <PresentationFormat>Widescreen</PresentationFormat>
  <Paragraphs>35</Paragraphs>
  <Slides>13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      Local Property Tax Local Adjustment Factor  Monday 9th October 2023 South Dublin County Council</vt:lpstr>
      <vt:lpstr>Matters to which a local authority must have regard when considering an LPT Adjustment factor variation in accordance with S20 Finance Local Property Tax Act 2012 (as amended):</vt:lpstr>
      <vt:lpstr>(1) Estimate of Income &amp; Expenditure - Schedule 1 of Local Property Tax (Local Adjustment Factor) Regulations 2022</vt:lpstr>
      <vt:lpstr>(2) Financial Position - Schedule 2 of Local Property Tax (Local Adjustment Factor) Regulations 2022</vt:lpstr>
      <vt:lpstr>(3) Impact on Local Funding if 2024 LPT is varied</vt:lpstr>
      <vt:lpstr>(4) LPT Public Consultation:</vt:lpstr>
      <vt:lpstr>(5) LPT Public Consultation Response:</vt:lpstr>
      <vt:lpstr>Impact on LPT Funding</vt:lpstr>
      <vt:lpstr>Impact of 1% Change LPT Funding</vt:lpstr>
      <vt:lpstr>Impact of change in LPT Charge</vt:lpstr>
      <vt:lpstr>Band 1 = 18.71% of Properties </vt:lpstr>
      <vt:lpstr>Band 2 = 14.9% of Properties  (Cum 33.61%)</vt:lpstr>
      <vt:lpstr>Band 3 = 26.67% of Properties  (Cum 60.28%)</vt:lpstr>
    </vt:vector>
  </TitlesOfParts>
  <Company>South Dublin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Budget 2015</dc:title>
  <dc:creator>Clodagh Henehan</dc:creator>
  <cp:lastModifiedBy>Ronan Fitzgerald</cp:lastModifiedBy>
  <cp:revision>217</cp:revision>
  <cp:lastPrinted>2023-09-29T14:50:56Z</cp:lastPrinted>
  <dcterms:created xsi:type="dcterms:W3CDTF">2014-07-01T11:48:58Z</dcterms:created>
  <dcterms:modified xsi:type="dcterms:W3CDTF">2023-10-05T19:46:47Z</dcterms:modified>
</cp:coreProperties>
</file>