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63" r:id="rId6"/>
    <p:sldId id="278" r:id="rId7"/>
    <p:sldId id="265" r:id="rId8"/>
    <p:sldId id="280" r:id="rId9"/>
    <p:sldId id="279" r:id="rId10"/>
    <p:sldId id="288" r:id="rId11"/>
    <p:sldId id="287" r:id="rId12"/>
    <p:sldId id="286" r:id="rId13"/>
    <p:sldId id="289" r:id="rId14"/>
    <p:sldId id="294" r:id="rId15"/>
    <p:sldId id="290" r:id="rId16"/>
    <p:sldId id="291" r:id="rId17"/>
    <p:sldId id="292" r:id="rId18"/>
    <p:sldId id="293" r:id="rId1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31ED5-5B91-416A-B8BE-6F36D1B9B96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AE4DD-7096-40BD-A2B0-AEE38CC3C3D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b="0" i="0" baseline="0" dirty="0"/>
            <a:t>A refined settlement hierarchy within the MASP area each with a recommended density range. </a:t>
          </a:r>
          <a:endParaRPr lang="en-US" sz="1800" dirty="0"/>
        </a:p>
      </dgm:t>
    </dgm:pt>
    <dgm:pt modelId="{213B99FB-1463-470A-944F-398EC8D14C68}" type="parTrans" cxnId="{1EB7AD1D-F896-4246-B145-B971201945B8}">
      <dgm:prSet/>
      <dgm:spPr/>
      <dgm:t>
        <a:bodyPr/>
        <a:lstStyle/>
        <a:p>
          <a:endParaRPr lang="en-US"/>
        </a:p>
      </dgm:t>
    </dgm:pt>
    <dgm:pt modelId="{9C5781CD-F6F7-4CCF-ACFE-AF144662816C}" type="sibTrans" cxnId="{1EB7AD1D-F896-4246-B145-B971201945B8}">
      <dgm:prSet/>
      <dgm:spPr/>
      <dgm:t>
        <a:bodyPr/>
        <a:lstStyle/>
        <a:p>
          <a:endParaRPr lang="en-US"/>
        </a:p>
      </dgm:t>
    </dgm:pt>
    <dgm:pt modelId="{F85141D1-58DC-4DC6-8E81-936455BDBE4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b="0" i="0" baseline="0" dirty="0"/>
            <a:t>Three area types relevant to SDCC – </a:t>
          </a:r>
          <a:endParaRPr lang="en-US" sz="1800" dirty="0"/>
        </a:p>
      </dgm:t>
    </dgm:pt>
    <dgm:pt modelId="{043F79B7-74E7-4F1E-B002-911AB15057E2}" type="parTrans" cxnId="{AE108E22-DCD9-4FC3-901E-B8E5C0343136}">
      <dgm:prSet/>
      <dgm:spPr/>
      <dgm:t>
        <a:bodyPr/>
        <a:lstStyle/>
        <a:p>
          <a:endParaRPr lang="en-US"/>
        </a:p>
      </dgm:t>
    </dgm:pt>
    <dgm:pt modelId="{EF9063C0-B78D-4479-AABE-418505D988EA}" type="sibTrans" cxnId="{AE108E22-DCD9-4FC3-901E-B8E5C0343136}">
      <dgm:prSet/>
      <dgm:spPr/>
      <dgm:t>
        <a:bodyPr/>
        <a:lstStyle/>
        <a:p>
          <a:endParaRPr lang="en-US"/>
        </a:p>
      </dgm:t>
    </dgm:pt>
    <dgm:pt modelId="{9B8C90E8-AB4F-473F-823F-748D16F7F3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 baseline="0" dirty="0"/>
            <a:t>City Urban Neighbourhood (Urban): </a:t>
          </a:r>
          <a:r>
            <a:rPr lang="en-GB" sz="1800" b="0" i="0" baseline="0" dirty="0"/>
            <a:t>50-250 </a:t>
          </a:r>
          <a:r>
            <a:rPr lang="en-GB" sz="1800" b="0" i="0" baseline="0" dirty="0" err="1"/>
            <a:t>dph</a:t>
          </a:r>
          <a:r>
            <a:rPr lang="en-GB" sz="1800" b="0" i="0" baseline="0" dirty="0"/>
            <a:t>, within city and suburbs, highly accessible to employment, education and institutional uses, public transport</a:t>
          </a:r>
          <a:endParaRPr lang="en-US" sz="1800" dirty="0"/>
        </a:p>
      </dgm:t>
    </dgm:pt>
    <dgm:pt modelId="{C0BF49C6-5D64-4944-9ED1-922009BCC0D4}" type="parTrans" cxnId="{9BEE7CB7-5471-49E6-A1C1-2FAEEF22544C}">
      <dgm:prSet/>
      <dgm:spPr/>
      <dgm:t>
        <a:bodyPr/>
        <a:lstStyle/>
        <a:p>
          <a:endParaRPr lang="en-US"/>
        </a:p>
      </dgm:t>
    </dgm:pt>
    <dgm:pt modelId="{F146B5A0-3E69-4B02-96F3-2CA76D99FB38}" type="sibTrans" cxnId="{9BEE7CB7-5471-49E6-A1C1-2FAEEF22544C}">
      <dgm:prSet/>
      <dgm:spPr/>
      <dgm:t>
        <a:bodyPr/>
        <a:lstStyle/>
        <a:p>
          <a:endParaRPr lang="en-US"/>
        </a:p>
      </dgm:t>
    </dgm:pt>
    <dgm:pt modelId="{70066B0A-6374-41FE-B833-C658260A60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City Suburban/Urban Extension (Suburban/Edge): </a:t>
          </a:r>
          <a:r>
            <a:rPr lang="en-GB" sz="1800" dirty="0"/>
            <a:t>40-80 </a:t>
          </a:r>
          <a:r>
            <a:rPr lang="en-GB" sz="1800" dirty="0" err="1"/>
            <a:t>dph</a:t>
          </a:r>
          <a:r>
            <a:rPr lang="en-GB" sz="1800" dirty="0"/>
            <a:t> but up to 150dph considered for accessible urban locations (defined)</a:t>
          </a:r>
          <a:endParaRPr lang="en-US" sz="1800" dirty="0"/>
        </a:p>
      </dgm:t>
    </dgm:pt>
    <dgm:pt modelId="{C7EC4735-78B8-4D7F-9E3F-80D12EB5328D}" type="parTrans" cxnId="{42A43941-77B6-43C7-B7BD-13C9B6298218}">
      <dgm:prSet/>
      <dgm:spPr/>
      <dgm:t>
        <a:bodyPr/>
        <a:lstStyle/>
        <a:p>
          <a:endParaRPr lang="en-US"/>
        </a:p>
      </dgm:t>
    </dgm:pt>
    <dgm:pt modelId="{15D9DEC6-5C9B-425D-A29D-0A48B29EAA2C}" type="sibTrans" cxnId="{42A43941-77B6-43C7-B7BD-13C9B6298218}">
      <dgm:prSet/>
      <dgm:spPr/>
      <dgm:t>
        <a:bodyPr/>
        <a:lstStyle/>
        <a:p>
          <a:endParaRPr lang="en-US"/>
        </a:p>
      </dgm:t>
    </dgm:pt>
    <dgm:pt modelId="{687B2A0D-4B65-42F7-BE99-74210E02F7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 baseline="0" dirty="0"/>
            <a:t>Medium/Small towns</a:t>
          </a:r>
          <a:r>
            <a:rPr lang="en-GB" sz="1800" b="0" i="0" baseline="0" dirty="0"/>
            <a:t>: Respond to context in town centre, on town edge 25-40dph</a:t>
          </a:r>
          <a:endParaRPr lang="en-US" sz="1800" dirty="0"/>
        </a:p>
      </dgm:t>
    </dgm:pt>
    <dgm:pt modelId="{6A0A5978-7762-4D07-97AA-080F37BB7855}" type="parTrans" cxnId="{96CF5078-676B-48FA-A79D-42F55EBB6136}">
      <dgm:prSet/>
      <dgm:spPr/>
      <dgm:t>
        <a:bodyPr/>
        <a:lstStyle/>
        <a:p>
          <a:endParaRPr lang="en-US"/>
        </a:p>
      </dgm:t>
    </dgm:pt>
    <dgm:pt modelId="{98DDAA44-3474-4D85-A4C9-EB3ED395D6D1}" type="sibTrans" cxnId="{96CF5078-676B-48FA-A79D-42F55EBB6136}">
      <dgm:prSet/>
      <dgm:spPr/>
      <dgm:t>
        <a:bodyPr/>
        <a:lstStyle/>
        <a:p>
          <a:endParaRPr lang="en-US"/>
        </a:p>
      </dgm:t>
    </dgm:pt>
    <dgm:pt modelId="{8CD911B7-BFC7-45B9-BF3C-3034D3E73FA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b="0" dirty="0"/>
            <a:t>Density is refined based on proximity and accessibility to services and to the surrounding built environment and historic settings, amenity or natural environment.</a:t>
          </a:r>
          <a:endParaRPr lang="en-US" sz="1800" b="0" dirty="0"/>
        </a:p>
      </dgm:t>
    </dgm:pt>
    <dgm:pt modelId="{F90C03D1-D70E-4F3B-A2BC-38658C639664}" type="parTrans" cxnId="{C6B3C076-0C94-4AF2-8C93-FEB2E100158B}">
      <dgm:prSet/>
      <dgm:spPr/>
      <dgm:t>
        <a:bodyPr/>
        <a:lstStyle/>
        <a:p>
          <a:endParaRPr lang="en-US"/>
        </a:p>
      </dgm:t>
    </dgm:pt>
    <dgm:pt modelId="{9CA9CACF-8CA2-44A4-8C68-B5E62D9343B6}" type="sibTrans" cxnId="{C6B3C076-0C94-4AF2-8C93-FEB2E100158B}">
      <dgm:prSet/>
      <dgm:spPr/>
      <dgm:t>
        <a:bodyPr/>
        <a:lstStyle/>
        <a:p>
          <a:endParaRPr lang="en-US"/>
        </a:p>
      </dgm:t>
    </dgm:pt>
    <dgm:pt modelId="{C908437B-85FA-4259-A740-10CF27DDFCB6}" type="pres">
      <dgm:prSet presAssocID="{37731ED5-5B91-416A-B8BE-6F36D1B9B966}" presName="root" presStyleCnt="0">
        <dgm:presLayoutVars>
          <dgm:dir/>
          <dgm:resizeHandles val="exact"/>
        </dgm:presLayoutVars>
      </dgm:prSet>
      <dgm:spPr/>
    </dgm:pt>
    <dgm:pt modelId="{BF9C075E-E5AE-4E59-BAE2-1FE33D061F1D}" type="pres">
      <dgm:prSet presAssocID="{3C6AE4DD-7096-40BD-A2B0-AEE38CC3C3D9}" presName="compNode" presStyleCnt="0"/>
      <dgm:spPr/>
    </dgm:pt>
    <dgm:pt modelId="{F26BF8F5-0EF7-41DE-AF03-F1E00F7099B0}" type="pres">
      <dgm:prSet presAssocID="{3C6AE4DD-7096-40BD-A2B0-AEE38CC3C3D9}" presName="iconRect" presStyleLbl="node1" presStyleIdx="0" presStyleCnt="3" custLinFactY="-77594" custLinFactNeighborX="3484" custLinFactNeighborY="-100000"/>
      <dgm:spPr>
        <a:noFill/>
      </dgm:spPr>
    </dgm:pt>
    <dgm:pt modelId="{5A6722E7-7914-489A-B387-167988B4ED04}" type="pres">
      <dgm:prSet presAssocID="{3C6AE4DD-7096-40BD-A2B0-AEE38CC3C3D9}" presName="iconSpace" presStyleCnt="0"/>
      <dgm:spPr/>
    </dgm:pt>
    <dgm:pt modelId="{852970FC-C58C-4788-ACA8-72C5FCB93B17}" type="pres">
      <dgm:prSet presAssocID="{3C6AE4DD-7096-40BD-A2B0-AEE38CC3C3D9}" presName="parTx" presStyleLbl="revTx" presStyleIdx="0" presStyleCnt="6" custScaleY="44140" custLinFactY="-700000" custLinFactNeighborX="5257" custLinFactNeighborY="-733685">
        <dgm:presLayoutVars>
          <dgm:chMax val="0"/>
          <dgm:chPref val="0"/>
        </dgm:presLayoutVars>
      </dgm:prSet>
      <dgm:spPr/>
    </dgm:pt>
    <dgm:pt modelId="{AE4B40CF-0812-4172-9ADF-11D103E808B8}" type="pres">
      <dgm:prSet presAssocID="{3C6AE4DD-7096-40BD-A2B0-AEE38CC3C3D9}" presName="txSpace" presStyleCnt="0"/>
      <dgm:spPr/>
    </dgm:pt>
    <dgm:pt modelId="{D22B6A85-9760-4F60-8D2E-9D2996C799FA}" type="pres">
      <dgm:prSet presAssocID="{3C6AE4DD-7096-40BD-A2B0-AEE38CC3C3D9}" presName="desTx" presStyleLbl="revTx" presStyleIdx="1" presStyleCnt="6">
        <dgm:presLayoutVars/>
      </dgm:prSet>
      <dgm:spPr/>
    </dgm:pt>
    <dgm:pt modelId="{87BAE434-B8CC-41A0-B712-950C6FAFB324}" type="pres">
      <dgm:prSet presAssocID="{9C5781CD-F6F7-4CCF-ACFE-AF144662816C}" presName="sibTrans" presStyleCnt="0"/>
      <dgm:spPr/>
    </dgm:pt>
    <dgm:pt modelId="{AAD2539C-8DE6-4FA7-9C23-633B988A9DA1}" type="pres">
      <dgm:prSet presAssocID="{F85141D1-58DC-4DC6-8E81-936455BDBE44}" presName="compNode" presStyleCnt="0"/>
      <dgm:spPr/>
    </dgm:pt>
    <dgm:pt modelId="{9EBB5A5C-008D-41AA-9A0B-2E115227BE5B}" type="pres">
      <dgm:prSet presAssocID="{F85141D1-58DC-4DC6-8E81-936455BDBE44}" presName="iconRect" presStyleLbl="node1" presStyleIdx="1" presStyleCnt="3" custLinFactY="-64291" custLinFactNeighborX="-12173" custLinFactNeighborY="-100000"/>
      <dgm:spPr>
        <a:noFill/>
      </dgm:spPr>
    </dgm:pt>
    <dgm:pt modelId="{2E2C4A8C-FB24-4858-B057-98FB53F7CB0B}" type="pres">
      <dgm:prSet presAssocID="{F85141D1-58DC-4DC6-8E81-936455BDBE44}" presName="iconSpace" presStyleCnt="0"/>
      <dgm:spPr/>
    </dgm:pt>
    <dgm:pt modelId="{62F12F28-68F8-4F72-9BC6-79324649A9D2}" type="pres">
      <dgm:prSet presAssocID="{F85141D1-58DC-4DC6-8E81-936455BDBE44}" presName="parTx" presStyleLbl="revTx" presStyleIdx="2" presStyleCnt="6" custLinFactY="-800000" custLinFactNeighborX="-1341" custLinFactNeighborY="-850129">
        <dgm:presLayoutVars>
          <dgm:chMax val="0"/>
          <dgm:chPref val="0"/>
        </dgm:presLayoutVars>
      </dgm:prSet>
      <dgm:spPr/>
    </dgm:pt>
    <dgm:pt modelId="{4AD69E15-46F8-487A-8468-1F5DCD420EE3}" type="pres">
      <dgm:prSet presAssocID="{F85141D1-58DC-4DC6-8E81-936455BDBE44}" presName="txSpace" presStyleCnt="0"/>
      <dgm:spPr/>
    </dgm:pt>
    <dgm:pt modelId="{1CF1140E-7525-49AD-93C4-85CBD0D607CB}" type="pres">
      <dgm:prSet presAssocID="{F85141D1-58DC-4DC6-8E81-936455BDBE44}" presName="desTx" presStyleLbl="revTx" presStyleIdx="3" presStyleCnt="6" custScaleX="114751" custScaleY="104551" custLinFactY="-53250" custLinFactNeighborX="5141" custLinFactNeighborY="-100000">
        <dgm:presLayoutVars/>
      </dgm:prSet>
      <dgm:spPr/>
    </dgm:pt>
    <dgm:pt modelId="{F3C121B2-14F1-4A1A-B4A8-DEAD9BB4A249}" type="pres">
      <dgm:prSet presAssocID="{EF9063C0-B78D-4479-AABE-418505D988EA}" presName="sibTrans" presStyleCnt="0"/>
      <dgm:spPr/>
    </dgm:pt>
    <dgm:pt modelId="{1CB722B3-468B-41ED-9E7E-8D76964A838A}" type="pres">
      <dgm:prSet presAssocID="{8CD911B7-BFC7-45B9-BF3C-3034D3E73FA5}" presName="compNode" presStyleCnt="0"/>
      <dgm:spPr/>
    </dgm:pt>
    <dgm:pt modelId="{FA74781A-BB34-4B19-A672-75BDABDF4B89}" type="pres">
      <dgm:prSet presAssocID="{8CD911B7-BFC7-45B9-BF3C-3034D3E73FA5}" presName="iconRect" presStyleLbl="node1" presStyleIdx="2" presStyleCnt="3" custLinFactY="-77594" custLinFactNeighborX="-14801" custLinFactNeighborY="-100000"/>
      <dgm:spPr>
        <a:noFill/>
      </dgm:spPr>
    </dgm:pt>
    <dgm:pt modelId="{9E539844-B615-4020-8745-C8ED53D25F2D}" type="pres">
      <dgm:prSet presAssocID="{8CD911B7-BFC7-45B9-BF3C-3034D3E73FA5}" presName="iconSpace" presStyleCnt="0"/>
      <dgm:spPr/>
    </dgm:pt>
    <dgm:pt modelId="{332C32CF-33F1-4015-89AF-F52F80CA7561}" type="pres">
      <dgm:prSet presAssocID="{8CD911B7-BFC7-45B9-BF3C-3034D3E73FA5}" presName="parTx" presStyleLbl="revTx" presStyleIdx="4" presStyleCnt="6" custScaleY="211016" custLinFactY="-761263" custLinFactNeighborX="-2081" custLinFactNeighborY="-800000">
        <dgm:presLayoutVars>
          <dgm:chMax val="0"/>
          <dgm:chPref val="0"/>
        </dgm:presLayoutVars>
      </dgm:prSet>
      <dgm:spPr/>
    </dgm:pt>
    <dgm:pt modelId="{3FF7B54D-0FE2-4CDB-AD2B-4BCFE73C0C19}" type="pres">
      <dgm:prSet presAssocID="{8CD911B7-BFC7-45B9-BF3C-3034D3E73FA5}" presName="txSpace" presStyleCnt="0"/>
      <dgm:spPr/>
    </dgm:pt>
    <dgm:pt modelId="{426067A5-069E-49A1-A412-F73A833223D9}" type="pres">
      <dgm:prSet presAssocID="{8CD911B7-BFC7-45B9-BF3C-3034D3E73FA5}" presName="desTx" presStyleLbl="revTx" presStyleIdx="5" presStyleCnt="6">
        <dgm:presLayoutVars/>
      </dgm:prSet>
      <dgm:spPr/>
    </dgm:pt>
  </dgm:ptLst>
  <dgm:cxnLst>
    <dgm:cxn modelId="{B5CBA912-1A5B-4197-998F-D392DA6D7E1E}" type="presOf" srcId="{9B8C90E8-AB4F-473F-823F-748D16F7F3A7}" destId="{1CF1140E-7525-49AD-93C4-85CBD0D607CB}" srcOrd="0" destOrd="0" presId="urn:microsoft.com/office/officeart/2018/5/layout/CenteredIconLabelDescriptionList"/>
    <dgm:cxn modelId="{107A541A-B79D-4AF2-B26C-2764C4A954EF}" type="presOf" srcId="{8CD911B7-BFC7-45B9-BF3C-3034D3E73FA5}" destId="{332C32CF-33F1-4015-89AF-F52F80CA7561}" srcOrd="0" destOrd="0" presId="urn:microsoft.com/office/officeart/2018/5/layout/CenteredIconLabelDescriptionList"/>
    <dgm:cxn modelId="{1EB7AD1D-F896-4246-B145-B971201945B8}" srcId="{37731ED5-5B91-416A-B8BE-6F36D1B9B966}" destId="{3C6AE4DD-7096-40BD-A2B0-AEE38CC3C3D9}" srcOrd="0" destOrd="0" parTransId="{213B99FB-1463-470A-944F-398EC8D14C68}" sibTransId="{9C5781CD-F6F7-4CCF-ACFE-AF144662816C}"/>
    <dgm:cxn modelId="{AE108E22-DCD9-4FC3-901E-B8E5C0343136}" srcId="{37731ED5-5B91-416A-B8BE-6F36D1B9B966}" destId="{F85141D1-58DC-4DC6-8E81-936455BDBE44}" srcOrd="1" destOrd="0" parTransId="{043F79B7-74E7-4F1E-B002-911AB15057E2}" sibTransId="{EF9063C0-B78D-4479-AABE-418505D988EA}"/>
    <dgm:cxn modelId="{42A43941-77B6-43C7-B7BD-13C9B6298218}" srcId="{F85141D1-58DC-4DC6-8E81-936455BDBE44}" destId="{70066B0A-6374-41FE-B833-C658260A6063}" srcOrd="1" destOrd="0" parTransId="{C7EC4735-78B8-4D7F-9E3F-80D12EB5328D}" sibTransId="{15D9DEC6-5C9B-425D-A29D-0A48B29EAA2C}"/>
    <dgm:cxn modelId="{1E0FE251-9CD0-491F-B6AE-548EC10BB99C}" type="presOf" srcId="{70066B0A-6374-41FE-B833-C658260A6063}" destId="{1CF1140E-7525-49AD-93C4-85CBD0D607CB}" srcOrd="0" destOrd="1" presId="urn:microsoft.com/office/officeart/2018/5/layout/CenteredIconLabelDescriptionList"/>
    <dgm:cxn modelId="{C6B3C076-0C94-4AF2-8C93-FEB2E100158B}" srcId="{37731ED5-5B91-416A-B8BE-6F36D1B9B966}" destId="{8CD911B7-BFC7-45B9-BF3C-3034D3E73FA5}" srcOrd="2" destOrd="0" parTransId="{F90C03D1-D70E-4F3B-A2BC-38658C639664}" sibTransId="{9CA9CACF-8CA2-44A4-8C68-B5E62D9343B6}"/>
    <dgm:cxn modelId="{96CF5078-676B-48FA-A79D-42F55EBB6136}" srcId="{F85141D1-58DC-4DC6-8E81-936455BDBE44}" destId="{687B2A0D-4B65-42F7-BE99-74210E02F7B4}" srcOrd="2" destOrd="0" parTransId="{6A0A5978-7762-4D07-97AA-080F37BB7855}" sibTransId="{98DDAA44-3474-4D85-A4C9-EB3ED395D6D1}"/>
    <dgm:cxn modelId="{3BC06B8D-C573-473A-86DB-8044A2C3328C}" type="presOf" srcId="{37731ED5-5B91-416A-B8BE-6F36D1B9B966}" destId="{C908437B-85FA-4259-A740-10CF27DDFCB6}" srcOrd="0" destOrd="0" presId="urn:microsoft.com/office/officeart/2018/5/layout/CenteredIconLabelDescriptionList"/>
    <dgm:cxn modelId="{9BEE7CB7-5471-49E6-A1C1-2FAEEF22544C}" srcId="{F85141D1-58DC-4DC6-8E81-936455BDBE44}" destId="{9B8C90E8-AB4F-473F-823F-748D16F7F3A7}" srcOrd="0" destOrd="0" parTransId="{C0BF49C6-5D64-4944-9ED1-922009BCC0D4}" sibTransId="{F146B5A0-3E69-4B02-96F3-2CA76D99FB38}"/>
    <dgm:cxn modelId="{4468FDE2-EB6F-4611-9956-19489DF41CFC}" type="presOf" srcId="{F85141D1-58DC-4DC6-8E81-936455BDBE44}" destId="{62F12F28-68F8-4F72-9BC6-79324649A9D2}" srcOrd="0" destOrd="0" presId="urn:microsoft.com/office/officeart/2018/5/layout/CenteredIconLabelDescriptionList"/>
    <dgm:cxn modelId="{0F124BE7-9DB1-4F8A-BA35-6A4531B76AD6}" type="presOf" srcId="{687B2A0D-4B65-42F7-BE99-74210E02F7B4}" destId="{1CF1140E-7525-49AD-93C4-85CBD0D607CB}" srcOrd="0" destOrd="2" presId="urn:microsoft.com/office/officeart/2018/5/layout/CenteredIconLabelDescriptionList"/>
    <dgm:cxn modelId="{10865CF2-862D-4D4A-BC81-F89BF58AEC41}" type="presOf" srcId="{3C6AE4DD-7096-40BD-A2B0-AEE38CC3C3D9}" destId="{852970FC-C58C-4788-ACA8-72C5FCB93B17}" srcOrd="0" destOrd="0" presId="urn:microsoft.com/office/officeart/2018/5/layout/CenteredIconLabelDescriptionList"/>
    <dgm:cxn modelId="{9FE19426-4EB8-46DE-9960-E4419E1D2B32}" type="presParOf" srcId="{C908437B-85FA-4259-A740-10CF27DDFCB6}" destId="{BF9C075E-E5AE-4E59-BAE2-1FE33D061F1D}" srcOrd="0" destOrd="0" presId="urn:microsoft.com/office/officeart/2018/5/layout/CenteredIconLabelDescriptionList"/>
    <dgm:cxn modelId="{597AE317-762A-41EE-869E-5C7534CC4FA1}" type="presParOf" srcId="{BF9C075E-E5AE-4E59-BAE2-1FE33D061F1D}" destId="{F26BF8F5-0EF7-41DE-AF03-F1E00F7099B0}" srcOrd="0" destOrd="0" presId="urn:microsoft.com/office/officeart/2018/5/layout/CenteredIconLabelDescriptionList"/>
    <dgm:cxn modelId="{476FFB17-687C-4E98-9D1B-42A02DC0FA08}" type="presParOf" srcId="{BF9C075E-E5AE-4E59-BAE2-1FE33D061F1D}" destId="{5A6722E7-7914-489A-B387-167988B4ED04}" srcOrd="1" destOrd="0" presId="urn:microsoft.com/office/officeart/2018/5/layout/CenteredIconLabelDescriptionList"/>
    <dgm:cxn modelId="{7B8CC1CA-813D-4C71-804D-681D04A07831}" type="presParOf" srcId="{BF9C075E-E5AE-4E59-BAE2-1FE33D061F1D}" destId="{852970FC-C58C-4788-ACA8-72C5FCB93B17}" srcOrd="2" destOrd="0" presId="urn:microsoft.com/office/officeart/2018/5/layout/CenteredIconLabelDescriptionList"/>
    <dgm:cxn modelId="{70F09B4E-0EBB-41F6-A289-D54E8136A380}" type="presParOf" srcId="{BF9C075E-E5AE-4E59-BAE2-1FE33D061F1D}" destId="{AE4B40CF-0812-4172-9ADF-11D103E808B8}" srcOrd="3" destOrd="0" presId="urn:microsoft.com/office/officeart/2018/5/layout/CenteredIconLabelDescriptionList"/>
    <dgm:cxn modelId="{53A23B65-9CC1-494D-98CA-D9EEDB9A93CC}" type="presParOf" srcId="{BF9C075E-E5AE-4E59-BAE2-1FE33D061F1D}" destId="{D22B6A85-9760-4F60-8D2E-9D2996C799FA}" srcOrd="4" destOrd="0" presId="urn:microsoft.com/office/officeart/2018/5/layout/CenteredIconLabelDescriptionList"/>
    <dgm:cxn modelId="{1FC1ED4D-1132-4C19-98C1-17E88B5E6441}" type="presParOf" srcId="{C908437B-85FA-4259-A740-10CF27DDFCB6}" destId="{87BAE434-B8CC-41A0-B712-950C6FAFB324}" srcOrd="1" destOrd="0" presId="urn:microsoft.com/office/officeart/2018/5/layout/CenteredIconLabelDescriptionList"/>
    <dgm:cxn modelId="{123190C9-680C-4ED2-A0D6-A7AF5F03AD44}" type="presParOf" srcId="{C908437B-85FA-4259-A740-10CF27DDFCB6}" destId="{AAD2539C-8DE6-4FA7-9C23-633B988A9DA1}" srcOrd="2" destOrd="0" presId="urn:microsoft.com/office/officeart/2018/5/layout/CenteredIconLabelDescriptionList"/>
    <dgm:cxn modelId="{05072961-146F-44AB-9B1E-10134F471727}" type="presParOf" srcId="{AAD2539C-8DE6-4FA7-9C23-633B988A9DA1}" destId="{9EBB5A5C-008D-41AA-9A0B-2E115227BE5B}" srcOrd="0" destOrd="0" presId="urn:microsoft.com/office/officeart/2018/5/layout/CenteredIconLabelDescriptionList"/>
    <dgm:cxn modelId="{E4E6DF4B-8636-4F4D-90F9-AF96D58A903D}" type="presParOf" srcId="{AAD2539C-8DE6-4FA7-9C23-633B988A9DA1}" destId="{2E2C4A8C-FB24-4858-B057-98FB53F7CB0B}" srcOrd="1" destOrd="0" presId="urn:microsoft.com/office/officeart/2018/5/layout/CenteredIconLabelDescriptionList"/>
    <dgm:cxn modelId="{AAEAA72A-8EDE-43D0-A8D2-1D2FA0287E6C}" type="presParOf" srcId="{AAD2539C-8DE6-4FA7-9C23-633B988A9DA1}" destId="{62F12F28-68F8-4F72-9BC6-79324649A9D2}" srcOrd="2" destOrd="0" presId="urn:microsoft.com/office/officeart/2018/5/layout/CenteredIconLabelDescriptionList"/>
    <dgm:cxn modelId="{DAED72D6-716B-4E5C-93E8-57EF28D4338F}" type="presParOf" srcId="{AAD2539C-8DE6-4FA7-9C23-633B988A9DA1}" destId="{4AD69E15-46F8-487A-8468-1F5DCD420EE3}" srcOrd="3" destOrd="0" presId="urn:microsoft.com/office/officeart/2018/5/layout/CenteredIconLabelDescriptionList"/>
    <dgm:cxn modelId="{D8437EF9-B768-4318-90E2-ADB35E6535C0}" type="presParOf" srcId="{AAD2539C-8DE6-4FA7-9C23-633B988A9DA1}" destId="{1CF1140E-7525-49AD-93C4-85CBD0D607CB}" srcOrd="4" destOrd="0" presId="urn:microsoft.com/office/officeart/2018/5/layout/CenteredIconLabelDescriptionList"/>
    <dgm:cxn modelId="{27E0A9E2-CD9A-483B-9D59-87C9C9FCA92C}" type="presParOf" srcId="{C908437B-85FA-4259-A740-10CF27DDFCB6}" destId="{F3C121B2-14F1-4A1A-B4A8-DEAD9BB4A249}" srcOrd="3" destOrd="0" presId="urn:microsoft.com/office/officeart/2018/5/layout/CenteredIconLabelDescriptionList"/>
    <dgm:cxn modelId="{4F997CF2-D291-4782-814A-94CBECBB41A7}" type="presParOf" srcId="{C908437B-85FA-4259-A740-10CF27DDFCB6}" destId="{1CB722B3-468B-41ED-9E7E-8D76964A838A}" srcOrd="4" destOrd="0" presId="urn:microsoft.com/office/officeart/2018/5/layout/CenteredIconLabelDescriptionList"/>
    <dgm:cxn modelId="{0ECF396E-31CF-4FFB-A36D-706A96F5EE6F}" type="presParOf" srcId="{1CB722B3-468B-41ED-9E7E-8D76964A838A}" destId="{FA74781A-BB34-4B19-A672-75BDABDF4B89}" srcOrd="0" destOrd="0" presId="urn:microsoft.com/office/officeart/2018/5/layout/CenteredIconLabelDescriptionList"/>
    <dgm:cxn modelId="{8EFFBA98-2576-4691-A709-BE149D1DBB48}" type="presParOf" srcId="{1CB722B3-468B-41ED-9E7E-8D76964A838A}" destId="{9E539844-B615-4020-8745-C8ED53D25F2D}" srcOrd="1" destOrd="0" presId="urn:microsoft.com/office/officeart/2018/5/layout/CenteredIconLabelDescriptionList"/>
    <dgm:cxn modelId="{A0D9C70E-72AB-4773-8DC5-F595EB811468}" type="presParOf" srcId="{1CB722B3-468B-41ED-9E7E-8D76964A838A}" destId="{332C32CF-33F1-4015-89AF-F52F80CA7561}" srcOrd="2" destOrd="0" presId="urn:microsoft.com/office/officeart/2018/5/layout/CenteredIconLabelDescriptionList"/>
    <dgm:cxn modelId="{979490DD-B667-4056-A74F-9B3100F61380}" type="presParOf" srcId="{1CB722B3-468B-41ED-9E7E-8D76964A838A}" destId="{3FF7B54D-0FE2-4CDB-AD2B-4BCFE73C0C19}" srcOrd="3" destOrd="0" presId="urn:microsoft.com/office/officeart/2018/5/layout/CenteredIconLabelDescriptionList"/>
    <dgm:cxn modelId="{9577E728-7340-458F-A990-EF29F240723B}" type="presParOf" srcId="{1CB722B3-468B-41ED-9E7E-8D76964A838A}" destId="{426067A5-069E-49A1-A412-F73A833223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CE845-1F28-4657-B5E7-8BBECDC35C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47DA3C-E847-4F40-B957-EFB88A1872D5}">
      <dgm:prSet/>
      <dgm:spPr/>
      <dgm:t>
        <a:bodyPr/>
        <a:lstStyle/>
        <a:p>
          <a:r>
            <a:rPr lang="en-US"/>
            <a:t>Class 1 Open Space – Regional, settlement, district, local level parks (sic) – no reference on how these are to be delivered</a:t>
          </a:r>
        </a:p>
      </dgm:t>
    </dgm:pt>
    <dgm:pt modelId="{1267E9AD-C705-4923-A511-ADAF3430A089}" type="parTrans" cxnId="{BD9B7813-5EE6-4FD0-8D34-916827E1FFBA}">
      <dgm:prSet/>
      <dgm:spPr/>
      <dgm:t>
        <a:bodyPr/>
        <a:lstStyle/>
        <a:p>
          <a:endParaRPr lang="en-US"/>
        </a:p>
      </dgm:t>
    </dgm:pt>
    <dgm:pt modelId="{D57EDA3F-453E-483E-9679-F0B78F48B02E}" type="sibTrans" cxnId="{BD9B7813-5EE6-4FD0-8D34-916827E1FFBA}">
      <dgm:prSet/>
      <dgm:spPr/>
      <dgm:t>
        <a:bodyPr/>
        <a:lstStyle/>
        <a:p>
          <a:endParaRPr lang="en-US"/>
        </a:p>
      </dgm:t>
    </dgm:pt>
    <dgm:pt modelId="{BA41ADB4-8125-469C-9566-472A16DD92A5}">
      <dgm:prSet/>
      <dgm:spPr/>
      <dgm:t>
        <a:bodyPr/>
        <a:lstStyle/>
        <a:p>
          <a:r>
            <a:rPr lang="en-US"/>
            <a:t>SPPR3: Class 2 Open Space –Minimum requirements of 10% based on net site area for development the only clearly required open space.</a:t>
          </a:r>
        </a:p>
      </dgm:t>
    </dgm:pt>
    <dgm:pt modelId="{D6AC95E5-3A9A-452A-B7D2-E967541EBD68}" type="parTrans" cxnId="{344D9A89-8CE4-4958-B1FE-A5020D32617C}">
      <dgm:prSet/>
      <dgm:spPr/>
      <dgm:t>
        <a:bodyPr/>
        <a:lstStyle/>
        <a:p>
          <a:endParaRPr lang="en-US"/>
        </a:p>
      </dgm:t>
    </dgm:pt>
    <dgm:pt modelId="{4C22AC11-CC91-49FE-A909-7193E95CBD1C}" type="sibTrans" cxnId="{344D9A89-8CE4-4958-B1FE-A5020D32617C}">
      <dgm:prSet/>
      <dgm:spPr/>
      <dgm:t>
        <a:bodyPr/>
        <a:lstStyle/>
        <a:p>
          <a:endParaRPr lang="en-US"/>
        </a:p>
      </dgm:t>
    </dgm:pt>
    <dgm:pt modelId="{93ED13B5-08B8-442A-9246-658FA7FD7263}">
      <dgm:prSet/>
      <dgm:spPr/>
      <dgm:t>
        <a:bodyPr/>
        <a:lstStyle/>
        <a:p>
          <a:r>
            <a:rPr lang="en-US" dirty="0"/>
            <a:t>Implications for </a:t>
          </a:r>
          <a:r>
            <a:rPr lang="en-US" dirty="0" err="1"/>
            <a:t>CityEdge</a:t>
          </a:r>
          <a:r>
            <a:rPr lang="en-US" dirty="0"/>
            <a:t>, Tallaght, Development Plan standards and amenity of growing populations</a:t>
          </a:r>
        </a:p>
      </dgm:t>
    </dgm:pt>
    <dgm:pt modelId="{0A6931E3-28B4-44C3-AB07-5E810F71F014}" type="parTrans" cxnId="{5C57CC8D-43B2-4FD4-BE47-EEC76380F714}">
      <dgm:prSet/>
      <dgm:spPr/>
      <dgm:t>
        <a:bodyPr/>
        <a:lstStyle/>
        <a:p>
          <a:endParaRPr lang="en-US"/>
        </a:p>
      </dgm:t>
    </dgm:pt>
    <dgm:pt modelId="{27585FD4-DF88-41A3-BB5A-89635B066133}" type="sibTrans" cxnId="{5C57CC8D-43B2-4FD4-BE47-EEC76380F714}">
      <dgm:prSet/>
      <dgm:spPr/>
      <dgm:t>
        <a:bodyPr/>
        <a:lstStyle/>
        <a:p>
          <a:endParaRPr lang="en-US"/>
        </a:p>
      </dgm:t>
    </dgm:pt>
    <dgm:pt modelId="{A6EF15A3-4340-47AC-A912-6D0C33292867}">
      <dgm:prSet/>
      <dgm:spPr/>
      <dgm:t>
        <a:bodyPr/>
        <a:lstStyle/>
        <a:p>
          <a:r>
            <a:rPr lang="en-US"/>
            <a:t>Development Contributions – provided for but no mechanisms for delivery of open space outside the development site area</a:t>
          </a:r>
        </a:p>
      </dgm:t>
    </dgm:pt>
    <dgm:pt modelId="{36B81587-F6D2-46D8-A9A2-9E5CC63CC893}" type="parTrans" cxnId="{20041538-AF64-4A40-88BD-5070A910B38A}">
      <dgm:prSet/>
      <dgm:spPr/>
      <dgm:t>
        <a:bodyPr/>
        <a:lstStyle/>
        <a:p>
          <a:endParaRPr lang="en-US"/>
        </a:p>
      </dgm:t>
    </dgm:pt>
    <dgm:pt modelId="{8B15D10F-4763-4383-9426-7108F950F7B9}" type="sibTrans" cxnId="{20041538-AF64-4A40-88BD-5070A910B38A}">
      <dgm:prSet/>
      <dgm:spPr/>
      <dgm:t>
        <a:bodyPr/>
        <a:lstStyle/>
        <a:p>
          <a:endParaRPr lang="en-US"/>
        </a:p>
      </dgm:t>
    </dgm:pt>
    <dgm:pt modelId="{5416D6CD-84A2-4B78-AF5F-6658F5F5C94F}">
      <dgm:prSet/>
      <dgm:spPr/>
      <dgm:t>
        <a:bodyPr/>
        <a:lstStyle/>
        <a:p>
          <a:r>
            <a:rPr lang="en-US"/>
            <a:t>How are larger parks to be provided and funded?</a:t>
          </a:r>
        </a:p>
      </dgm:t>
    </dgm:pt>
    <dgm:pt modelId="{B9D163D4-9411-4A46-86B4-9AF364E64653}" type="parTrans" cxnId="{9BBDD739-7843-498C-8908-08451AED14FC}">
      <dgm:prSet/>
      <dgm:spPr/>
      <dgm:t>
        <a:bodyPr/>
        <a:lstStyle/>
        <a:p>
          <a:endParaRPr lang="en-US"/>
        </a:p>
      </dgm:t>
    </dgm:pt>
    <dgm:pt modelId="{279968CF-9E65-486E-A476-5ED1908F2432}" type="sibTrans" cxnId="{9BBDD739-7843-498C-8908-08451AED14FC}">
      <dgm:prSet/>
      <dgm:spPr/>
      <dgm:t>
        <a:bodyPr/>
        <a:lstStyle/>
        <a:p>
          <a:endParaRPr lang="en-US"/>
        </a:p>
      </dgm:t>
    </dgm:pt>
    <dgm:pt modelId="{CDE213E6-4853-46D8-8BC1-4F3CBB4A727F}" type="pres">
      <dgm:prSet presAssocID="{5D2CE845-1F28-4657-B5E7-8BBECDC35C48}" presName="vert0" presStyleCnt="0">
        <dgm:presLayoutVars>
          <dgm:dir/>
          <dgm:animOne val="branch"/>
          <dgm:animLvl val="lvl"/>
        </dgm:presLayoutVars>
      </dgm:prSet>
      <dgm:spPr/>
    </dgm:pt>
    <dgm:pt modelId="{B35F2954-1E67-4254-B513-7AC10C161BFD}" type="pres">
      <dgm:prSet presAssocID="{5B47DA3C-E847-4F40-B957-EFB88A1872D5}" presName="thickLine" presStyleLbl="alignNode1" presStyleIdx="0" presStyleCnt="5"/>
      <dgm:spPr/>
    </dgm:pt>
    <dgm:pt modelId="{C1038454-C8A5-4BA6-80B5-2ABA4218E5A8}" type="pres">
      <dgm:prSet presAssocID="{5B47DA3C-E847-4F40-B957-EFB88A1872D5}" presName="horz1" presStyleCnt="0"/>
      <dgm:spPr/>
    </dgm:pt>
    <dgm:pt modelId="{17EDDFF0-1A7B-497D-BF8D-E4E572637A0C}" type="pres">
      <dgm:prSet presAssocID="{5B47DA3C-E847-4F40-B957-EFB88A1872D5}" presName="tx1" presStyleLbl="revTx" presStyleIdx="0" presStyleCnt="5"/>
      <dgm:spPr/>
    </dgm:pt>
    <dgm:pt modelId="{922F98C8-F363-4499-845A-91C34298F40A}" type="pres">
      <dgm:prSet presAssocID="{5B47DA3C-E847-4F40-B957-EFB88A1872D5}" presName="vert1" presStyleCnt="0"/>
      <dgm:spPr/>
    </dgm:pt>
    <dgm:pt modelId="{72268F83-6914-4161-86D2-489AC38DA5EA}" type="pres">
      <dgm:prSet presAssocID="{BA41ADB4-8125-469C-9566-472A16DD92A5}" presName="thickLine" presStyleLbl="alignNode1" presStyleIdx="1" presStyleCnt="5"/>
      <dgm:spPr/>
    </dgm:pt>
    <dgm:pt modelId="{FFFFB6FE-82C5-4BF1-A6FC-265D45B165EF}" type="pres">
      <dgm:prSet presAssocID="{BA41ADB4-8125-469C-9566-472A16DD92A5}" presName="horz1" presStyleCnt="0"/>
      <dgm:spPr/>
    </dgm:pt>
    <dgm:pt modelId="{DC2979D7-69CE-4DB8-A161-46CE7DCE3C80}" type="pres">
      <dgm:prSet presAssocID="{BA41ADB4-8125-469C-9566-472A16DD92A5}" presName="tx1" presStyleLbl="revTx" presStyleIdx="1" presStyleCnt="5"/>
      <dgm:spPr/>
    </dgm:pt>
    <dgm:pt modelId="{94240C4F-A02A-4EBF-9D1C-FC41E360ACA0}" type="pres">
      <dgm:prSet presAssocID="{BA41ADB4-8125-469C-9566-472A16DD92A5}" presName="vert1" presStyleCnt="0"/>
      <dgm:spPr/>
    </dgm:pt>
    <dgm:pt modelId="{BC17FBB4-6207-43A1-87DA-2073763B2CC6}" type="pres">
      <dgm:prSet presAssocID="{93ED13B5-08B8-442A-9246-658FA7FD7263}" presName="thickLine" presStyleLbl="alignNode1" presStyleIdx="2" presStyleCnt="5"/>
      <dgm:spPr/>
    </dgm:pt>
    <dgm:pt modelId="{6F8AC056-86B5-45B3-BF01-D53F3B5E61EE}" type="pres">
      <dgm:prSet presAssocID="{93ED13B5-08B8-442A-9246-658FA7FD7263}" presName="horz1" presStyleCnt="0"/>
      <dgm:spPr/>
    </dgm:pt>
    <dgm:pt modelId="{42667906-E51C-47DE-8342-E300C035084C}" type="pres">
      <dgm:prSet presAssocID="{93ED13B5-08B8-442A-9246-658FA7FD7263}" presName="tx1" presStyleLbl="revTx" presStyleIdx="2" presStyleCnt="5"/>
      <dgm:spPr/>
    </dgm:pt>
    <dgm:pt modelId="{647B10CB-5D9A-468F-8291-8BEC9385685F}" type="pres">
      <dgm:prSet presAssocID="{93ED13B5-08B8-442A-9246-658FA7FD7263}" presName="vert1" presStyleCnt="0"/>
      <dgm:spPr/>
    </dgm:pt>
    <dgm:pt modelId="{835E7531-EFC9-498E-84FF-104F597174DA}" type="pres">
      <dgm:prSet presAssocID="{A6EF15A3-4340-47AC-A912-6D0C33292867}" presName="thickLine" presStyleLbl="alignNode1" presStyleIdx="3" presStyleCnt="5"/>
      <dgm:spPr/>
    </dgm:pt>
    <dgm:pt modelId="{17DE5E34-3D38-4CAF-AD17-955B867C8FCF}" type="pres">
      <dgm:prSet presAssocID="{A6EF15A3-4340-47AC-A912-6D0C33292867}" presName="horz1" presStyleCnt="0"/>
      <dgm:spPr/>
    </dgm:pt>
    <dgm:pt modelId="{B354DBD7-FE4D-4168-9896-B96112360F5D}" type="pres">
      <dgm:prSet presAssocID="{A6EF15A3-4340-47AC-A912-6D0C33292867}" presName="tx1" presStyleLbl="revTx" presStyleIdx="3" presStyleCnt="5"/>
      <dgm:spPr/>
    </dgm:pt>
    <dgm:pt modelId="{E2BEB6CC-AB20-4B5C-8C39-381874080869}" type="pres">
      <dgm:prSet presAssocID="{A6EF15A3-4340-47AC-A912-6D0C33292867}" presName="vert1" presStyleCnt="0"/>
      <dgm:spPr/>
    </dgm:pt>
    <dgm:pt modelId="{3464BABA-C7C9-4B71-91D8-64E218DBD918}" type="pres">
      <dgm:prSet presAssocID="{5416D6CD-84A2-4B78-AF5F-6658F5F5C94F}" presName="thickLine" presStyleLbl="alignNode1" presStyleIdx="4" presStyleCnt="5"/>
      <dgm:spPr/>
    </dgm:pt>
    <dgm:pt modelId="{6E0E5BB1-6103-4C13-986F-8C36050DC53A}" type="pres">
      <dgm:prSet presAssocID="{5416D6CD-84A2-4B78-AF5F-6658F5F5C94F}" presName="horz1" presStyleCnt="0"/>
      <dgm:spPr/>
    </dgm:pt>
    <dgm:pt modelId="{FABA31F0-EDE1-46CC-83F6-3E9E797A7506}" type="pres">
      <dgm:prSet presAssocID="{5416D6CD-84A2-4B78-AF5F-6658F5F5C94F}" presName="tx1" presStyleLbl="revTx" presStyleIdx="4" presStyleCnt="5"/>
      <dgm:spPr/>
    </dgm:pt>
    <dgm:pt modelId="{B5211FDB-E68C-4983-BC4B-00DF1FD44CED}" type="pres">
      <dgm:prSet presAssocID="{5416D6CD-84A2-4B78-AF5F-6658F5F5C94F}" presName="vert1" presStyleCnt="0"/>
      <dgm:spPr/>
    </dgm:pt>
  </dgm:ptLst>
  <dgm:cxnLst>
    <dgm:cxn modelId="{BD9B7813-5EE6-4FD0-8D34-916827E1FFBA}" srcId="{5D2CE845-1F28-4657-B5E7-8BBECDC35C48}" destId="{5B47DA3C-E847-4F40-B957-EFB88A1872D5}" srcOrd="0" destOrd="0" parTransId="{1267E9AD-C705-4923-A511-ADAF3430A089}" sibTransId="{D57EDA3F-453E-483E-9679-F0B78F48B02E}"/>
    <dgm:cxn modelId="{94EEDA1F-A794-4026-991C-933A1A5D6664}" type="presOf" srcId="{5D2CE845-1F28-4657-B5E7-8BBECDC35C48}" destId="{CDE213E6-4853-46D8-8BC1-4F3CBB4A727F}" srcOrd="0" destOrd="0" presId="urn:microsoft.com/office/officeart/2008/layout/LinedList"/>
    <dgm:cxn modelId="{20041538-AF64-4A40-88BD-5070A910B38A}" srcId="{5D2CE845-1F28-4657-B5E7-8BBECDC35C48}" destId="{A6EF15A3-4340-47AC-A912-6D0C33292867}" srcOrd="3" destOrd="0" parTransId="{36B81587-F6D2-46D8-A9A2-9E5CC63CC893}" sibTransId="{8B15D10F-4763-4383-9426-7108F950F7B9}"/>
    <dgm:cxn modelId="{9BBDD739-7843-498C-8908-08451AED14FC}" srcId="{5D2CE845-1F28-4657-B5E7-8BBECDC35C48}" destId="{5416D6CD-84A2-4B78-AF5F-6658F5F5C94F}" srcOrd="4" destOrd="0" parTransId="{B9D163D4-9411-4A46-86B4-9AF364E64653}" sibTransId="{279968CF-9E65-486E-A476-5ED1908F2432}"/>
    <dgm:cxn modelId="{009FB83E-7922-4444-AFBD-6BA2F44D8E35}" type="presOf" srcId="{5B47DA3C-E847-4F40-B957-EFB88A1872D5}" destId="{17EDDFF0-1A7B-497D-BF8D-E4E572637A0C}" srcOrd="0" destOrd="0" presId="urn:microsoft.com/office/officeart/2008/layout/LinedList"/>
    <dgm:cxn modelId="{7F64E444-2B58-40DC-9B62-2F740F0B1A62}" type="presOf" srcId="{A6EF15A3-4340-47AC-A912-6D0C33292867}" destId="{B354DBD7-FE4D-4168-9896-B96112360F5D}" srcOrd="0" destOrd="0" presId="urn:microsoft.com/office/officeart/2008/layout/LinedList"/>
    <dgm:cxn modelId="{344D9A89-8CE4-4958-B1FE-A5020D32617C}" srcId="{5D2CE845-1F28-4657-B5E7-8BBECDC35C48}" destId="{BA41ADB4-8125-469C-9566-472A16DD92A5}" srcOrd="1" destOrd="0" parTransId="{D6AC95E5-3A9A-452A-B7D2-E967541EBD68}" sibTransId="{4C22AC11-CC91-49FE-A909-7193E95CBD1C}"/>
    <dgm:cxn modelId="{5C57CC8D-43B2-4FD4-BE47-EEC76380F714}" srcId="{5D2CE845-1F28-4657-B5E7-8BBECDC35C48}" destId="{93ED13B5-08B8-442A-9246-658FA7FD7263}" srcOrd="2" destOrd="0" parTransId="{0A6931E3-28B4-44C3-AB07-5E810F71F014}" sibTransId="{27585FD4-DF88-41A3-BB5A-89635B066133}"/>
    <dgm:cxn modelId="{F7520798-1447-45D7-B2E7-92787E59F4D3}" type="presOf" srcId="{BA41ADB4-8125-469C-9566-472A16DD92A5}" destId="{DC2979D7-69CE-4DB8-A161-46CE7DCE3C80}" srcOrd="0" destOrd="0" presId="urn:microsoft.com/office/officeart/2008/layout/LinedList"/>
    <dgm:cxn modelId="{E9B713E4-4C29-4968-B8B5-C4FEBB9F4969}" type="presOf" srcId="{5416D6CD-84A2-4B78-AF5F-6658F5F5C94F}" destId="{FABA31F0-EDE1-46CC-83F6-3E9E797A7506}" srcOrd="0" destOrd="0" presId="urn:microsoft.com/office/officeart/2008/layout/LinedList"/>
    <dgm:cxn modelId="{158D17ED-5163-4CED-917C-3CF4A52E20DA}" type="presOf" srcId="{93ED13B5-08B8-442A-9246-658FA7FD7263}" destId="{42667906-E51C-47DE-8342-E300C035084C}" srcOrd="0" destOrd="0" presId="urn:microsoft.com/office/officeart/2008/layout/LinedList"/>
    <dgm:cxn modelId="{1D867923-1AA5-4514-AF48-80625AD96EEF}" type="presParOf" srcId="{CDE213E6-4853-46D8-8BC1-4F3CBB4A727F}" destId="{B35F2954-1E67-4254-B513-7AC10C161BFD}" srcOrd="0" destOrd="0" presId="urn:microsoft.com/office/officeart/2008/layout/LinedList"/>
    <dgm:cxn modelId="{03E419FD-4796-46D6-B74E-182CEE771F4E}" type="presParOf" srcId="{CDE213E6-4853-46D8-8BC1-4F3CBB4A727F}" destId="{C1038454-C8A5-4BA6-80B5-2ABA4218E5A8}" srcOrd="1" destOrd="0" presId="urn:microsoft.com/office/officeart/2008/layout/LinedList"/>
    <dgm:cxn modelId="{F55AF9B7-1D49-463D-880D-896535ABE35F}" type="presParOf" srcId="{C1038454-C8A5-4BA6-80B5-2ABA4218E5A8}" destId="{17EDDFF0-1A7B-497D-BF8D-E4E572637A0C}" srcOrd="0" destOrd="0" presId="urn:microsoft.com/office/officeart/2008/layout/LinedList"/>
    <dgm:cxn modelId="{05052CEC-EC91-4849-A122-C4FC6476913E}" type="presParOf" srcId="{C1038454-C8A5-4BA6-80B5-2ABA4218E5A8}" destId="{922F98C8-F363-4499-845A-91C34298F40A}" srcOrd="1" destOrd="0" presId="urn:microsoft.com/office/officeart/2008/layout/LinedList"/>
    <dgm:cxn modelId="{781A4D9F-913E-42AB-932F-05E30893C56B}" type="presParOf" srcId="{CDE213E6-4853-46D8-8BC1-4F3CBB4A727F}" destId="{72268F83-6914-4161-86D2-489AC38DA5EA}" srcOrd="2" destOrd="0" presId="urn:microsoft.com/office/officeart/2008/layout/LinedList"/>
    <dgm:cxn modelId="{67A0AB0C-210D-4BCB-848C-A8C772857025}" type="presParOf" srcId="{CDE213E6-4853-46D8-8BC1-4F3CBB4A727F}" destId="{FFFFB6FE-82C5-4BF1-A6FC-265D45B165EF}" srcOrd="3" destOrd="0" presId="urn:microsoft.com/office/officeart/2008/layout/LinedList"/>
    <dgm:cxn modelId="{3598129F-9064-474F-B34A-9D6066724201}" type="presParOf" srcId="{FFFFB6FE-82C5-4BF1-A6FC-265D45B165EF}" destId="{DC2979D7-69CE-4DB8-A161-46CE7DCE3C80}" srcOrd="0" destOrd="0" presId="urn:microsoft.com/office/officeart/2008/layout/LinedList"/>
    <dgm:cxn modelId="{10B63E30-2C5F-491B-B381-F5B521462F12}" type="presParOf" srcId="{FFFFB6FE-82C5-4BF1-A6FC-265D45B165EF}" destId="{94240C4F-A02A-4EBF-9D1C-FC41E360ACA0}" srcOrd="1" destOrd="0" presId="urn:microsoft.com/office/officeart/2008/layout/LinedList"/>
    <dgm:cxn modelId="{13C98AF3-D49E-4771-B9FD-04213AED981D}" type="presParOf" srcId="{CDE213E6-4853-46D8-8BC1-4F3CBB4A727F}" destId="{BC17FBB4-6207-43A1-87DA-2073763B2CC6}" srcOrd="4" destOrd="0" presId="urn:microsoft.com/office/officeart/2008/layout/LinedList"/>
    <dgm:cxn modelId="{83DF51BD-88F4-47D7-9130-93E6D1EE7516}" type="presParOf" srcId="{CDE213E6-4853-46D8-8BC1-4F3CBB4A727F}" destId="{6F8AC056-86B5-45B3-BF01-D53F3B5E61EE}" srcOrd="5" destOrd="0" presId="urn:microsoft.com/office/officeart/2008/layout/LinedList"/>
    <dgm:cxn modelId="{2A143C92-BE56-4537-9ECD-54909A20F2D1}" type="presParOf" srcId="{6F8AC056-86B5-45B3-BF01-D53F3B5E61EE}" destId="{42667906-E51C-47DE-8342-E300C035084C}" srcOrd="0" destOrd="0" presId="urn:microsoft.com/office/officeart/2008/layout/LinedList"/>
    <dgm:cxn modelId="{64B9451C-A459-48D6-861C-FCACD7FAC5D0}" type="presParOf" srcId="{6F8AC056-86B5-45B3-BF01-D53F3B5E61EE}" destId="{647B10CB-5D9A-468F-8291-8BEC9385685F}" srcOrd="1" destOrd="0" presId="urn:microsoft.com/office/officeart/2008/layout/LinedList"/>
    <dgm:cxn modelId="{96947E1E-167B-4ADA-9346-85E1459844E5}" type="presParOf" srcId="{CDE213E6-4853-46D8-8BC1-4F3CBB4A727F}" destId="{835E7531-EFC9-498E-84FF-104F597174DA}" srcOrd="6" destOrd="0" presId="urn:microsoft.com/office/officeart/2008/layout/LinedList"/>
    <dgm:cxn modelId="{812C08E4-519A-46B9-A97E-F02CFC0A5D71}" type="presParOf" srcId="{CDE213E6-4853-46D8-8BC1-4F3CBB4A727F}" destId="{17DE5E34-3D38-4CAF-AD17-955B867C8FCF}" srcOrd="7" destOrd="0" presId="urn:microsoft.com/office/officeart/2008/layout/LinedList"/>
    <dgm:cxn modelId="{253A2A6B-993F-459C-B9A7-4B8D49B10527}" type="presParOf" srcId="{17DE5E34-3D38-4CAF-AD17-955B867C8FCF}" destId="{B354DBD7-FE4D-4168-9896-B96112360F5D}" srcOrd="0" destOrd="0" presId="urn:microsoft.com/office/officeart/2008/layout/LinedList"/>
    <dgm:cxn modelId="{6AFD8C4F-6C97-4493-B290-7392F26CB834}" type="presParOf" srcId="{17DE5E34-3D38-4CAF-AD17-955B867C8FCF}" destId="{E2BEB6CC-AB20-4B5C-8C39-381874080869}" srcOrd="1" destOrd="0" presId="urn:microsoft.com/office/officeart/2008/layout/LinedList"/>
    <dgm:cxn modelId="{BA7F1B3F-C14B-4589-8909-7F1FFF91462E}" type="presParOf" srcId="{CDE213E6-4853-46D8-8BC1-4F3CBB4A727F}" destId="{3464BABA-C7C9-4B71-91D8-64E218DBD918}" srcOrd="8" destOrd="0" presId="urn:microsoft.com/office/officeart/2008/layout/LinedList"/>
    <dgm:cxn modelId="{C3C30A9A-43A0-47C2-B738-110F6CF743D4}" type="presParOf" srcId="{CDE213E6-4853-46D8-8BC1-4F3CBB4A727F}" destId="{6E0E5BB1-6103-4C13-986F-8C36050DC53A}" srcOrd="9" destOrd="0" presId="urn:microsoft.com/office/officeart/2008/layout/LinedList"/>
    <dgm:cxn modelId="{7ACB3EDB-3759-4E7E-847E-3BA186B2D5D3}" type="presParOf" srcId="{6E0E5BB1-6103-4C13-986F-8C36050DC53A}" destId="{FABA31F0-EDE1-46CC-83F6-3E9E797A7506}" srcOrd="0" destOrd="0" presId="urn:microsoft.com/office/officeart/2008/layout/LinedList"/>
    <dgm:cxn modelId="{97A501B8-20E8-45E8-BAD9-662204B8EBF1}" type="presParOf" srcId="{6E0E5BB1-6103-4C13-986F-8C36050DC53A}" destId="{B5211FDB-E68C-4983-BC4B-00DF1FD44C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BF8F5-0EF7-41DE-AF03-F1E00F7099B0}">
      <dsp:nvSpPr>
        <dsp:cNvPr id="0" name=""/>
        <dsp:cNvSpPr/>
      </dsp:nvSpPr>
      <dsp:spPr>
        <a:xfrm>
          <a:off x="1128354" y="0"/>
          <a:ext cx="1156838" cy="115683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970FC-C58C-4788-ACA8-72C5FCB93B17}">
      <dsp:nvSpPr>
        <dsp:cNvPr id="0" name=""/>
        <dsp:cNvSpPr/>
      </dsp:nvSpPr>
      <dsp:spPr>
        <a:xfrm>
          <a:off x="187600" y="1378257"/>
          <a:ext cx="3305253" cy="4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i="0" kern="1200" baseline="0" dirty="0"/>
            <a:t>A refined settlement hierarchy within the MASP area each with a recommended density range. </a:t>
          </a:r>
          <a:endParaRPr lang="en-US" sz="1800" kern="1200" dirty="0"/>
        </a:p>
      </dsp:txBody>
      <dsp:txXfrm>
        <a:off x="187600" y="1378257"/>
        <a:ext cx="3305253" cy="46928"/>
      </dsp:txXfrm>
    </dsp:sp>
    <dsp:sp modelId="{D22B6A85-9760-4F60-8D2E-9D2996C799FA}">
      <dsp:nvSpPr>
        <dsp:cNvPr id="0" name=""/>
        <dsp:cNvSpPr/>
      </dsp:nvSpPr>
      <dsp:spPr>
        <a:xfrm>
          <a:off x="13843" y="3029694"/>
          <a:ext cx="3305253" cy="97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B5A5C-008D-41AA-9A0B-2E115227BE5B}">
      <dsp:nvSpPr>
        <dsp:cNvPr id="0" name=""/>
        <dsp:cNvSpPr/>
      </dsp:nvSpPr>
      <dsp:spPr>
        <a:xfrm>
          <a:off x="5074680" y="0"/>
          <a:ext cx="1156838" cy="115683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12F28-68F8-4F72-9BC6-79324649A9D2}">
      <dsp:nvSpPr>
        <dsp:cNvPr id="0" name=""/>
        <dsp:cNvSpPr/>
      </dsp:nvSpPr>
      <dsp:spPr>
        <a:xfrm>
          <a:off x="4096971" y="1107295"/>
          <a:ext cx="3305253" cy="10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i="0" kern="1200" baseline="0" dirty="0"/>
            <a:t>Three area types relevant to SDCC – </a:t>
          </a:r>
          <a:endParaRPr lang="en-US" sz="1800" kern="1200" dirty="0"/>
        </a:p>
      </dsp:txBody>
      <dsp:txXfrm>
        <a:off x="4096971" y="1107295"/>
        <a:ext cx="3305253" cy="106317"/>
      </dsp:txXfrm>
    </dsp:sp>
    <dsp:sp modelId="{1CF1140E-7525-49AD-93C4-85CBD0D607CB}">
      <dsp:nvSpPr>
        <dsp:cNvPr id="0" name=""/>
        <dsp:cNvSpPr/>
      </dsp:nvSpPr>
      <dsp:spPr>
        <a:xfrm>
          <a:off x="4067439" y="1494506"/>
          <a:ext cx="3792811" cy="102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baseline="0" dirty="0"/>
            <a:t>City Urban Neighbourhood (Urban): </a:t>
          </a:r>
          <a:r>
            <a:rPr lang="en-GB" sz="1800" b="0" i="0" kern="1200" baseline="0" dirty="0"/>
            <a:t>50-250 </a:t>
          </a:r>
          <a:r>
            <a:rPr lang="en-GB" sz="1800" b="0" i="0" kern="1200" baseline="0" dirty="0" err="1"/>
            <a:t>dph</a:t>
          </a:r>
          <a:r>
            <a:rPr lang="en-GB" sz="1800" b="0" i="0" kern="1200" baseline="0" dirty="0"/>
            <a:t>, within city and suburbs, highly accessible to employment, education and institutional uses, public transport</a:t>
          </a:r>
          <a:endParaRPr lang="en-US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City Suburban/Urban Extension (Suburban/Edge): </a:t>
          </a:r>
          <a:r>
            <a:rPr lang="en-GB" sz="1800" kern="1200" dirty="0"/>
            <a:t>40-80 </a:t>
          </a:r>
          <a:r>
            <a:rPr lang="en-GB" sz="1800" kern="1200" dirty="0" err="1"/>
            <a:t>dph</a:t>
          </a:r>
          <a:r>
            <a:rPr lang="en-GB" sz="1800" kern="1200" dirty="0"/>
            <a:t> but up to 150dph considered for accessible urban locations (defined)</a:t>
          </a:r>
          <a:endParaRPr lang="en-US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baseline="0" dirty="0"/>
            <a:t>Medium/Small towns</a:t>
          </a:r>
          <a:r>
            <a:rPr lang="en-GB" sz="1800" b="0" i="0" kern="1200" baseline="0" dirty="0"/>
            <a:t>: Respond to context in town centre, on town edge 25-40dph</a:t>
          </a:r>
          <a:endParaRPr lang="en-US" sz="1800" kern="1200" dirty="0"/>
        </a:p>
      </dsp:txBody>
      <dsp:txXfrm>
        <a:off x="4067439" y="1494506"/>
        <a:ext cx="3792811" cy="1024525"/>
      </dsp:txXfrm>
    </dsp:sp>
    <dsp:sp modelId="{FA74781A-BB34-4B19-A672-75BDABDF4B89}">
      <dsp:nvSpPr>
        <dsp:cNvPr id="0" name=""/>
        <dsp:cNvSpPr/>
      </dsp:nvSpPr>
      <dsp:spPr>
        <a:xfrm>
          <a:off x="9171730" y="0"/>
          <a:ext cx="1156838" cy="115683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C32CF-33F1-4015-89AF-F52F80CA7561}">
      <dsp:nvSpPr>
        <dsp:cNvPr id="0" name=""/>
        <dsp:cNvSpPr/>
      </dsp:nvSpPr>
      <dsp:spPr>
        <a:xfrm>
          <a:off x="8199964" y="1153910"/>
          <a:ext cx="3305253" cy="22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dirty="0"/>
            <a:t>Density is refined based on proximity and accessibility to services and to the surrounding built environment and historic settings, amenity or natural environment.</a:t>
          </a:r>
          <a:endParaRPr lang="en-US" sz="1800" b="0" kern="1200" dirty="0"/>
        </a:p>
      </dsp:txBody>
      <dsp:txXfrm>
        <a:off x="8199964" y="1153910"/>
        <a:ext cx="3305253" cy="224347"/>
      </dsp:txXfrm>
    </dsp:sp>
    <dsp:sp modelId="{426067A5-069E-49A1-A412-F73A833223D9}">
      <dsp:nvSpPr>
        <dsp:cNvPr id="0" name=""/>
        <dsp:cNvSpPr/>
      </dsp:nvSpPr>
      <dsp:spPr>
        <a:xfrm>
          <a:off x="8268747" y="3029694"/>
          <a:ext cx="3305253" cy="97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2954-1E67-4254-B513-7AC10C161BFD}">
      <dsp:nvSpPr>
        <dsp:cNvPr id="0" name=""/>
        <dsp:cNvSpPr/>
      </dsp:nvSpPr>
      <dsp:spPr>
        <a:xfrm>
          <a:off x="0" y="676"/>
          <a:ext cx="4101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DDFF0-1A7B-497D-BF8D-E4E572637A0C}">
      <dsp:nvSpPr>
        <dsp:cNvPr id="0" name=""/>
        <dsp:cNvSpPr/>
      </dsp:nvSpPr>
      <dsp:spPr>
        <a:xfrm>
          <a:off x="0" y="676"/>
          <a:ext cx="4101651" cy="1108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Class 1 Open Space – Regional, settlement, district, local level parks (sic) – no reference on how these are to be delivered</a:t>
          </a:r>
        </a:p>
      </dsp:txBody>
      <dsp:txXfrm>
        <a:off x="0" y="676"/>
        <a:ext cx="4101651" cy="1108705"/>
      </dsp:txXfrm>
    </dsp:sp>
    <dsp:sp modelId="{72268F83-6914-4161-86D2-489AC38DA5EA}">
      <dsp:nvSpPr>
        <dsp:cNvPr id="0" name=""/>
        <dsp:cNvSpPr/>
      </dsp:nvSpPr>
      <dsp:spPr>
        <a:xfrm>
          <a:off x="0" y="1109382"/>
          <a:ext cx="4101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979D7-69CE-4DB8-A161-46CE7DCE3C80}">
      <dsp:nvSpPr>
        <dsp:cNvPr id="0" name=""/>
        <dsp:cNvSpPr/>
      </dsp:nvSpPr>
      <dsp:spPr>
        <a:xfrm>
          <a:off x="0" y="1109382"/>
          <a:ext cx="4101651" cy="1108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SPPR3: Class 2 Open Space –Minimum requirements of 10% based on net site area for development the only clearly required open space.</a:t>
          </a:r>
        </a:p>
      </dsp:txBody>
      <dsp:txXfrm>
        <a:off x="0" y="1109382"/>
        <a:ext cx="4101651" cy="1108705"/>
      </dsp:txXfrm>
    </dsp:sp>
    <dsp:sp modelId="{BC17FBB4-6207-43A1-87DA-2073763B2CC6}">
      <dsp:nvSpPr>
        <dsp:cNvPr id="0" name=""/>
        <dsp:cNvSpPr/>
      </dsp:nvSpPr>
      <dsp:spPr>
        <a:xfrm>
          <a:off x="0" y="2218087"/>
          <a:ext cx="4101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67906-E51C-47DE-8342-E300C035084C}">
      <dsp:nvSpPr>
        <dsp:cNvPr id="0" name=""/>
        <dsp:cNvSpPr/>
      </dsp:nvSpPr>
      <dsp:spPr>
        <a:xfrm>
          <a:off x="0" y="2218087"/>
          <a:ext cx="4101651" cy="1108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Implications for </a:t>
          </a:r>
          <a:r>
            <a:rPr lang="en-US" sz="1700" kern="1200" dirty="0" err="1"/>
            <a:t>CityEdge</a:t>
          </a:r>
          <a:r>
            <a:rPr lang="en-US" sz="1700" kern="1200" dirty="0"/>
            <a:t>, Tallaght, Development Plan standards and amenity of growing populations</a:t>
          </a:r>
        </a:p>
      </dsp:txBody>
      <dsp:txXfrm>
        <a:off x="0" y="2218087"/>
        <a:ext cx="4101651" cy="1108705"/>
      </dsp:txXfrm>
    </dsp:sp>
    <dsp:sp modelId="{835E7531-EFC9-498E-84FF-104F597174DA}">
      <dsp:nvSpPr>
        <dsp:cNvPr id="0" name=""/>
        <dsp:cNvSpPr/>
      </dsp:nvSpPr>
      <dsp:spPr>
        <a:xfrm>
          <a:off x="0" y="3326793"/>
          <a:ext cx="4101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4DBD7-FE4D-4168-9896-B96112360F5D}">
      <dsp:nvSpPr>
        <dsp:cNvPr id="0" name=""/>
        <dsp:cNvSpPr/>
      </dsp:nvSpPr>
      <dsp:spPr>
        <a:xfrm>
          <a:off x="0" y="3326793"/>
          <a:ext cx="4101651" cy="1108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Development Contributions – provided for but no mechanisms for delivery of open space outside the development site area</a:t>
          </a:r>
        </a:p>
      </dsp:txBody>
      <dsp:txXfrm>
        <a:off x="0" y="3326793"/>
        <a:ext cx="4101651" cy="1108705"/>
      </dsp:txXfrm>
    </dsp:sp>
    <dsp:sp modelId="{3464BABA-C7C9-4B71-91D8-64E218DBD918}">
      <dsp:nvSpPr>
        <dsp:cNvPr id="0" name=""/>
        <dsp:cNvSpPr/>
      </dsp:nvSpPr>
      <dsp:spPr>
        <a:xfrm>
          <a:off x="0" y="4435498"/>
          <a:ext cx="4101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A31F0-EDE1-46CC-83F6-3E9E797A7506}">
      <dsp:nvSpPr>
        <dsp:cNvPr id="0" name=""/>
        <dsp:cNvSpPr/>
      </dsp:nvSpPr>
      <dsp:spPr>
        <a:xfrm>
          <a:off x="0" y="4435498"/>
          <a:ext cx="4101651" cy="1108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are larger parks to be provided and funded?</a:t>
          </a:r>
        </a:p>
      </dsp:txBody>
      <dsp:txXfrm>
        <a:off x="0" y="4435498"/>
        <a:ext cx="4101651" cy="1108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5E63-30C5-4BD8-B8AD-4FB4967624BD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873D5-4DE9-4EB2-AE7D-EFB07D3A01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740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039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106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Small/medium sized towns – Edge 20-40dph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305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Urban – medium density res neighbourhoods that have evolved to include a range of land uses/zoned town centres/high capacity public transport node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Suburban – low density car oriented res areas at the edge of cities latter half of 20</a:t>
            </a:r>
            <a:r>
              <a:rPr lang="en-IE" sz="1200" baseline="30000" dirty="0"/>
              <a:t>th</a:t>
            </a:r>
            <a:r>
              <a:rPr lang="en-IE" sz="1200" dirty="0"/>
              <a:t> c early 21</a:t>
            </a:r>
            <a:r>
              <a:rPr lang="en-IE" sz="1200" baseline="30000" dirty="0"/>
              <a:t>st</a:t>
            </a:r>
            <a:r>
              <a:rPr lang="en-IE" sz="1200" dirty="0"/>
              <a:t>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Urban Extension – greenfield lands at the edge of built up areas zoned for res or mixed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Interim position where SPPRs differ from adopted Development Plans – further clarity required on this in relation to Material Contravention.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8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120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904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70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90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990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73D5-4DE9-4EB2-AE7D-EFB07D3A01B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316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D405-8F52-405C-9DE1-C15F44385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750E8-9722-4266-9461-E31A6F2F5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6EC0-6F16-41BF-BCB2-CE226B56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CB79-C3A9-4FE8-A20A-0118894C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98AD2-086D-4212-A74D-9D6805D3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976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3069-E489-44CE-ABE7-1ABD9647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61FA6-4985-49E9-9647-7765BD46F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F2989-BD87-44A2-B2C7-32DDDA9A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5BA2-EC32-43F3-A04B-CAD5FDB1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50EFA-207F-4AF8-85F4-FCC254E7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31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71907-B4AD-4AA1-A5FF-9D3648699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FB562-9ED6-4681-9FA6-4FD8EDBEF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982AB-04F7-47F1-BC66-1EC5DBD6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80D3-A922-4A33-86FE-352CEA8C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85B6-B5B7-42B4-BD65-FEBE5838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891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092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43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31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886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09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60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505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02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81EA-90A5-485C-8DB2-FED5521F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F198-8DF1-4FDF-BC57-3130D111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DAF71-7F02-45DA-9638-9325BFEC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C247-A52F-4943-BC63-89F4959C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F7B2-04D7-4D6D-931B-53A1F079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0631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02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983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69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FC58-7F52-45B6-84D5-08C8CAE0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210E5-A49A-4F88-99D6-091B0E15E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4BAA-D932-473E-A20A-660D66A6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E0FC-2CF0-47B0-B3E6-FCF7BF91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798E-BB59-414E-BAA5-6AB242DF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92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872C-06DB-4814-8641-5C7D4DC4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D73FC-F76D-441B-8CB9-319D29FCA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D3279-F316-4A5E-9CCB-0261AF4C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1D83F-2246-4493-A351-9BC21C94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E9B14-AC82-4745-ACAE-51152CA6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8F763-5628-4620-BEE0-E3F22DA5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871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F617-A3C7-4A79-ACF8-18732E93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4F917-0CB2-4091-B4EB-AF76CB11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AD4C8-3F17-4508-80C8-9E88AE4C3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53D63-C5E1-480C-A474-7D1CC5436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7950B-1FE4-4DBE-86DA-24CE6224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7B060-4000-459D-B174-1C716A73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15CDA-60FC-48FD-BFDB-2C2E7627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68D43-227E-40D1-92B2-7FF9316E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73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EE14-AAB2-4C99-B3DA-A49406FD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3A83E-5E20-4221-9ECA-87D90A0A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484C9-FF7A-4C4E-B41C-8F5F8F1D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47FC8-CEEC-4688-A142-DF711DAF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533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CF676-9E2A-4169-A7BF-6AA40573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8E64F-96EE-4DDA-A9A2-5507F57B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8161-6D92-40C0-B535-9C064CA8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804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D500-4FAC-4131-8455-3D68DE30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4F1A-508F-4F4C-91D6-C0D3512C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8646A-2C1C-4A98-8A03-619FE90D1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E6A8F-9A3A-40DF-9EB3-F78D48AF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743FA-00A9-4C70-99D0-31F6D64F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548C1-53BB-4997-B913-8E8549E4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572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34BA-2985-4C7E-B279-2E548690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38FAD-311A-4724-85C2-2E02E6CD2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3416C-E2BE-416D-A6FB-468722F60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C7D99-3B88-4376-8C12-4D4651A0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0BA15-1A53-4B9F-BC2F-FA2C8C9C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A2726-996A-4CA9-BE3C-79BD4CF0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45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96DD9-65CD-4C58-9645-85504C2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49B3-6A63-471D-9BBE-5B2F58EFF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C100-B17A-4234-8087-6D8DFA836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8D06-E2EE-4FE0-A8A1-FF96E488BBA7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770F0-A14E-4D12-9806-8F2AD5108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482B-F30A-4531-9B87-44980B243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AA80-B632-4BA9-88C1-AE7904C3DC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22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3116-68B9-43D7-966C-A59A003224DB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C441-BD30-4445-8B83-0C766F74DE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5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B79446-DC78-4B42-92A2-3C622C51AAB8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" y="5868757"/>
            <a:ext cx="3060596" cy="8606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28"/>
            <a:ext cx="2939143" cy="126531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/>
        </p:nvSpPr>
        <p:spPr>
          <a:xfrm>
            <a:off x="1357905" y="1925735"/>
            <a:ext cx="8961752" cy="18519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GT Walsheim Light"/>
                <a:ea typeface="+mn-ea"/>
                <a:cs typeface="GT Walsheim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GT Walsheim Regular"/>
                <a:ea typeface="+mn-ea"/>
                <a:cs typeface="GT Walsheim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T Walsheim Regular"/>
                <a:ea typeface="+mn-ea"/>
                <a:cs typeface="GT Walsheim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T Walsheim Light"/>
                <a:ea typeface="+mn-ea"/>
                <a:cs typeface="GT Walsheim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T Walsheim Light"/>
                <a:ea typeface="+mn-ea"/>
                <a:cs typeface="GT Walsheim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Sustainable and Compact Settlements</a:t>
            </a:r>
          </a:p>
          <a:p>
            <a:pPr algn="ctr"/>
            <a:r>
              <a:rPr lang="en-IE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Guidelines for Planning Authorities</a:t>
            </a:r>
          </a:p>
          <a:p>
            <a:pPr algn="ctr"/>
            <a:r>
              <a:rPr lang="en-IE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Draft for Consultation August 2023</a:t>
            </a:r>
          </a:p>
          <a:p>
            <a:pPr algn="ctr"/>
            <a:endParaRPr lang="en-IE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/>
        </p:nvSpPr>
        <p:spPr>
          <a:xfrm>
            <a:off x="1357905" y="1480128"/>
            <a:ext cx="3343765" cy="65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GT Walsheim Light"/>
                <a:ea typeface="+mn-ea"/>
                <a:cs typeface="GT Walsheim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GT Walsheim Regular"/>
                <a:ea typeface="+mn-ea"/>
                <a:cs typeface="GT Walsheim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T Walsheim Regular"/>
                <a:ea typeface="+mn-ea"/>
                <a:cs typeface="GT Walsheim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T Walsheim Light"/>
                <a:ea typeface="+mn-ea"/>
                <a:cs typeface="GT Walsheim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GT Walsheim Light"/>
                <a:ea typeface="+mn-ea"/>
                <a:cs typeface="GT Walsheim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5F4C2-B4A1-4158-B40E-B6BC954EA93A}"/>
              </a:ext>
            </a:extLst>
          </p:cNvPr>
          <p:cNvSpPr txBox="1"/>
          <p:nvPr/>
        </p:nvSpPr>
        <p:spPr>
          <a:xfrm>
            <a:off x="3475840" y="5004680"/>
            <a:ext cx="505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LUPT SPC 5</a:t>
            </a:r>
            <a:r>
              <a:rPr lang="en-IE" sz="2400" b="1" baseline="30000" dirty="0"/>
              <a:t>th</a:t>
            </a:r>
            <a:r>
              <a:rPr lang="en-IE" sz="2400" b="1" dirty="0"/>
              <a:t> October 2023 (Sept SPC)</a:t>
            </a:r>
          </a:p>
        </p:txBody>
      </p:sp>
    </p:spTree>
    <p:extLst>
      <p:ext uri="{BB962C8B-B14F-4D97-AF65-F5344CB8AC3E}">
        <p14:creationId xmlns:p14="http://schemas.microsoft.com/office/powerpoint/2010/main" val="156853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2283019" y="1"/>
            <a:ext cx="9492343" cy="77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Open Space – Implications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0F38F-A435-7D23-EE60-7371D6D37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438" y="2471384"/>
            <a:ext cx="6091498" cy="284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6AA76-92E7-22E6-9624-7B83C9649991}"/>
              </a:ext>
            </a:extLst>
          </p:cNvPr>
          <p:cNvSpPr txBox="1"/>
          <p:nvPr/>
        </p:nvSpPr>
        <p:spPr>
          <a:xfrm>
            <a:off x="6538564" y="1731219"/>
            <a:ext cx="47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Adopted Development Plan Standards</a:t>
            </a:r>
          </a:p>
        </p:txBody>
      </p:sp>
      <p:graphicFrame>
        <p:nvGraphicFramePr>
          <p:cNvPr id="51" name="TextBox 1">
            <a:extLst>
              <a:ext uri="{FF2B5EF4-FFF2-40B4-BE49-F238E27FC236}">
                <a16:creationId xmlns:a16="http://schemas.microsoft.com/office/drawing/2014/main" id="{4EEDF259-F68D-5E86-FC71-DE93EE972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862269"/>
              </p:ext>
            </p:extLst>
          </p:nvPr>
        </p:nvGraphicFramePr>
        <p:xfrm>
          <a:off x="328835" y="1040976"/>
          <a:ext cx="4101651" cy="554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114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Development Standards for Housing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Compact growth: guidelines seek innovation and greater flexibility in standards and their application.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Outline need for change from suburban housing standards to low rise medium density, ‘own door’ (3-4 </a:t>
            </a:r>
            <a:r>
              <a:rPr lang="en-US" sz="2400" dirty="0" err="1"/>
              <a:t>storey</a:t>
            </a:r>
            <a:r>
              <a:rPr lang="en-US" sz="2400" dirty="0"/>
              <a:t>, 40-100dph)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= tighter arrangement of housing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= narrower streets and smaller street setbacks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= reduced car parking ratios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= reduced/different private open space types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Development Standards for Housing - SPPRs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4447308" y="319088"/>
            <a:ext cx="6906491" cy="653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5 SPPRs (Specific Planning Policy Requirements), focused on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SPPR1 – Separation distances </a:t>
            </a:r>
            <a:r>
              <a:rPr lang="en-US" sz="2000" dirty="0"/>
              <a:t>not to exceed 16m (reduced from 22m min)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SPPR2 – Minimum Private Open Space </a:t>
            </a:r>
            <a:r>
              <a:rPr lang="en-US" sz="2000" dirty="0"/>
              <a:t>– set by no. of bedspaces, significantly reduced  (3 bed now 40 sq m, previously 60 sq m; 1 bed 20 sq m)</a:t>
            </a:r>
          </a:p>
          <a:p>
            <a:pPr marL="358775"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Facilitates further reduction if high quality semi-private is  provided in lieu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SPPR3 – Public open space </a:t>
            </a:r>
            <a:r>
              <a:rPr lang="en-US" sz="2000" dirty="0"/>
              <a:t>– collectively minimum 10% of net site area, greater can be required in historic settings, no blanket requirements for historic settings</a:t>
            </a:r>
          </a:p>
          <a:p>
            <a:pPr marL="133350"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Provision in part or whole to seek a financial contribution in lieu of provision within application site. Examples of circumstances where this might be appropriate is given. 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4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Development Standards for Housing - SPPRs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SPPR4 – Car parking</a:t>
            </a:r>
            <a:r>
              <a:rPr lang="en-US" sz="2400" dirty="0"/>
              <a:t> – </a:t>
            </a:r>
            <a:r>
              <a:rPr lang="en-US" sz="2400" u="sng" dirty="0"/>
              <a:t>Maximum</a:t>
            </a:r>
            <a:r>
              <a:rPr lang="en-US" sz="2400" dirty="0"/>
              <a:t> for cities &amp; urban neighbourhoods settlement tier is 1 space per dwelling</a:t>
            </a:r>
            <a:endParaRPr lang="en-US" sz="2400" b="1" dirty="0"/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SPPR5 – Cycle Parking and Storage</a:t>
            </a:r>
            <a:r>
              <a:rPr lang="en-US" sz="2400" dirty="0"/>
              <a:t>– required in all new housing schemes including mixed use. </a:t>
            </a:r>
          </a:p>
          <a:p>
            <a:pPr marL="114300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Quantity: Generally, 1 cycle storage space per bedroom. Deviation at discretion of PA and justified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   Quality: dedicated permanent construction, safe and secure</a:t>
            </a:r>
          </a:p>
        </p:txBody>
      </p:sp>
    </p:spTree>
    <p:extLst>
      <p:ext uri="{BB962C8B-B14F-4D97-AF65-F5344CB8AC3E}">
        <p14:creationId xmlns:p14="http://schemas.microsoft.com/office/powerpoint/2010/main" val="414317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ea typeface="+mj-ea"/>
                <a:cs typeface="+mj-cs"/>
              </a:rPr>
              <a:t>Guideline Implications</a:t>
            </a:r>
            <a:endParaRPr lang="en-US" sz="42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623751" y="2055813"/>
            <a:ext cx="1085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C925A-0FEB-9F04-C975-CE155119CB2F}"/>
              </a:ext>
            </a:extLst>
          </p:cNvPr>
          <p:cNvSpPr txBox="1"/>
          <p:nvPr/>
        </p:nvSpPr>
        <p:spPr>
          <a:xfrm>
            <a:off x="1045029" y="2503714"/>
            <a:ext cx="10101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E" sz="2400" dirty="0"/>
              <a:t>Provides for more compact growth in the form of more dense development but guidelines clear on the need to assess density against local context</a:t>
            </a:r>
          </a:p>
          <a:p>
            <a:pPr marL="457200" indent="-457200">
              <a:buAutoNum type="arabicPeriod"/>
            </a:pPr>
            <a:r>
              <a:rPr lang="en-IE" sz="2400" dirty="0"/>
              <a:t>Planning Department will identify the relevant density for the area types in the guidelines and assess against the current core strategy capacity</a:t>
            </a:r>
          </a:p>
          <a:p>
            <a:pPr marL="457200" indent="-457200">
              <a:buAutoNum type="arabicPeriod"/>
            </a:pPr>
            <a:r>
              <a:rPr lang="en-IE" sz="2400" dirty="0"/>
              <a:t>Implementation – not clear what the transitional arrangements are if a SPPR conflicts with the Development Plan</a:t>
            </a:r>
          </a:p>
          <a:p>
            <a:pPr marL="457200" indent="-457200">
              <a:buAutoNum type="arabicPeriod"/>
            </a:pPr>
            <a:r>
              <a:rPr lang="en-IE" sz="2400" dirty="0"/>
              <a:t>Public Open Space – Clearer understanding of delivery mechanisms for larger parks needs to be provided</a:t>
            </a:r>
          </a:p>
          <a:p>
            <a:pPr marL="457200" indent="-457200">
              <a:buAutoNum type="arabicPeriod"/>
            </a:pPr>
            <a:r>
              <a:rPr lang="en-IE" sz="2400" dirty="0"/>
              <a:t>Private Open Space – If guidelines are approved the implications of reduced open space should be reflected in revised exempt development regulations</a:t>
            </a:r>
          </a:p>
        </p:txBody>
      </p:sp>
    </p:spTree>
    <p:extLst>
      <p:ext uri="{BB962C8B-B14F-4D97-AF65-F5344CB8AC3E}">
        <p14:creationId xmlns:p14="http://schemas.microsoft.com/office/powerpoint/2010/main" val="1659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A6FA0-A6FD-7DCA-8D63-19BCC6380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6F497-612A-41F8-89A8-4967BFFBBED3}"/>
              </a:ext>
            </a:extLst>
          </p:cNvPr>
          <p:cNvSpPr txBox="1"/>
          <p:nvPr/>
        </p:nvSpPr>
        <p:spPr>
          <a:xfrm>
            <a:off x="5827048" y="1868487"/>
            <a:ext cx="5721484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/>
              <a:t>Presentation Overview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Public Consultation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Themes covered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Main changes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19549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1251677" y="662399"/>
            <a:ext cx="4357499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Consultation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1248629" y="1763485"/>
            <a:ext cx="4477257" cy="420188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  <a:p>
            <a:pPr marL="342900" marR="0" lvl="1" indent="-228600" defTabSz="914400" fontAlgn="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March 2023 consultation on initial summary draft</a:t>
            </a:r>
          </a:p>
          <a:p>
            <a:pPr marL="342900" marR="0" lvl="1" indent="-228600" defTabSz="914400" fontAlgn="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31</a:t>
            </a:r>
            <a:r>
              <a:rPr lang="en-US" sz="2400" baseline="30000" dirty="0">
                <a:solidFill>
                  <a:schemeClr val="tx1">
                    <a:alpha val="6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August - 5</a:t>
            </a:r>
            <a:r>
              <a:rPr lang="en-US" sz="2400" baseline="30000" dirty="0">
                <a:solidFill>
                  <a:schemeClr val="tx1">
                    <a:alpha val="6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October 2023 Public consultation on draft Guidelines</a:t>
            </a:r>
          </a:p>
          <a:p>
            <a:pPr marL="342900" marR="0" lvl="1" indent="-228600" defTabSz="914400" fontAlgn="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SDCC made submission in March and will make a further submission in October.</a:t>
            </a:r>
          </a:p>
          <a:p>
            <a:pPr marL="342900" marR="0" lvl="1" indent="-228600" defTabSz="914400" fontAlgn="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Guidelines being introduced under Housing for All</a:t>
            </a:r>
          </a:p>
          <a:p>
            <a:pPr marL="342900" marR="0" lvl="1" indent="-228600" defTabSz="914400" fontAlgn="t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0C0B2-F386-CFD3-1E49-19A585D37D57}"/>
              </a:ext>
            </a:extLst>
          </p:cNvPr>
          <p:cNvSpPr txBox="1"/>
          <p:nvPr/>
        </p:nvSpPr>
        <p:spPr>
          <a:xfrm>
            <a:off x="7445827" y="731231"/>
            <a:ext cx="41694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Issues Raised by SDCC in March</a:t>
            </a:r>
            <a:r>
              <a:rPr lang="en-IE" dirty="0"/>
              <a:t>:</a:t>
            </a:r>
          </a:p>
          <a:p>
            <a:r>
              <a:rPr lang="en-IE" b="1" dirty="0"/>
              <a:t>Density</a:t>
            </a:r>
            <a:r>
              <a:rPr lang="en-IE" dirty="0"/>
              <a:t> – higher densities plan-led. Clearer understanding of how to differentiate the different area types listed.</a:t>
            </a:r>
          </a:p>
          <a:p>
            <a:endParaRPr lang="en-IE" dirty="0"/>
          </a:p>
          <a:p>
            <a:r>
              <a:rPr lang="en-IE" b="1" dirty="0"/>
              <a:t>Housing Standards </a:t>
            </a:r>
            <a:r>
              <a:rPr lang="en-IE" dirty="0"/>
              <a:t>– the range of housing options must be able to meet people’s needs if compact growth is to achieved.</a:t>
            </a:r>
          </a:p>
          <a:p>
            <a:endParaRPr lang="en-IE" dirty="0"/>
          </a:p>
          <a:p>
            <a:r>
              <a:rPr lang="en-IE" b="1" dirty="0"/>
              <a:t>Open Space - </a:t>
            </a:r>
            <a:r>
              <a:rPr lang="en-IE" dirty="0"/>
              <a:t>Changes to private open space need to be further considered.  Public open space standards need to recognise the drive to increased densities and meet recognised minimum open space standards.</a:t>
            </a:r>
          </a:p>
          <a:p>
            <a:endParaRPr lang="en-IE" dirty="0"/>
          </a:p>
          <a:p>
            <a:r>
              <a:rPr lang="en-IE" b="1" dirty="0"/>
              <a:t>Placemaking</a:t>
            </a:r>
            <a:r>
              <a:rPr lang="en-IE" dirty="0"/>
              <a:t> - Indicators of quality would be welcomed. Greater consideration of GI in the context of higher residential densities.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88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Stated Purpose of the Guidelines</a:t>
            </a: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838199" y="2296886"/>
            <a:ext cx="104241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dirty="0"/>
          </a:p>
          <a:p>
            <a:r>
              <a:rPr lang="en-IE" sz="2800" dirty="0"/>
              <a:t>The Guidelines will replace the current 2009 Guidelines, ‘</a:t>
            </a:r>
            <a:r>
              <a:rPr lang="en-IE" sz="2800" b="1" dirty="0"/>
              <a:t>with a renewed focus on the renewal of existing settlements and ‘the interaction between residential density, housing standards and quality design and placemaking to support sustainable and compact growth’.</a:t>
            </a:r>
          </a:p>
          <a:p>
            <a:pPr marL="342900" indent="-342900"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891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1251677" y="662399"/>
            <a:ext cx="4357499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Contents of Guidelines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1251678" y="1763487"/>
            <a:ext cx="4363595" cy="4963884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2286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601B0E4-C847-6242-13F4-6A5163FE915C}"/>
              </a:ext>
            </a:extLst>
          </p:cNvPr>
          <p:cNvSpPr/>
          <p:nvPr/>
        </p:nvSpPr>
        <p:spPr>
          <a:xfrm>
            <a:off x="4188459" y="2818798"/>
            <a:ext cx="683491" cy="2955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51B37-1A6C-917C-628E-05756619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76" y="1414590"/>
            <a:ext cx="5116240" cy="4692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9FBD1-DF5D-94C0-A92D-FBC1A0769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70" y="1517031"/>
            <a:ext cx="5673425" cy="4459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3C00DD-FA92-2120-8373-1C3F57E329D2}"/>
              </a:ext>
            </a:extLst>
          </p:cNvPr>
          <p:cNvSpPr txBox="1"/>
          <p:nvPr/>
        </p:nvSpPr>
        <p:spPr>
          <a:xfrm>
            <a:off x="3076972" y="6232462"/>
            <a:ext cx="699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Extract from Draft Sustainable and Compact Settlement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369964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CCC6192D-AB42-AE18-D587-96BA73E7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88" y="1310844"/>
            <a:ext cx="3444841" cy="49036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text&#10;&#10;Description automatically generated">
            <a:extLst>
              <a:ext uri="{FF2B5EF4-FFF2-40B4-BE49-F238E27FC236}">
                <a16:creationId xmlns:a16="http://schemas.microsoft.com/office/drawing/2014/main" id="{62BEB4EB-E6EF-05D9-63D5-C2AA36D9A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27" y="1034143"/>
            <a:ext cx="3531377" cy="5180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F2B100-D5F8-4D74-F4F9-93F7C662A679}"/>
              </a:ext>
            </a:extLst>
          </p:cNvPr>
          <p:cNvSpPr/>
          <p:nvPr/>
        </p:nvSpPr>
        <p:spPr>
          <a:xfrm>
            <a:off x="6905625" y="1771650"/>
            <a:ext cx="3952387" cy="267652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61FB7-0BB6-F9F7-6B06-50A147567174}"/>
              </a:ext>
            </a:extLst>
          </p:cNvPr>
          <p:cNvSpPr txBox="1"/>
          <p:nvPr/>
        </p:nvSpPr>
        <p:spPr>
          <a:xfrm>
            <a:off x="2982686" y="620486"/>
            <a:ext cx="696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Density Ranges for Dublin Extracts – Discussion to Follow</a:t>
            </a:r>
          </a:p>
        </p:txBody>
      </p:sp>
    </p:spTree>
    <p:extLst>
      <p:ext uri="{BB962C8B-B14F-4D97-AF65-F5344CB8AC3E}">
        <p14:creationId xmlns:p14="http://schemas.microsoft.com/office/powerpoint/2010/main" val="54699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Density – Defined Areas and Ranges</a:t>
            </a: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extBox 1">
            <a:extLst>
              <a:ext uri="{FF2B5EF4-FFF2-40B4-BE49-F238E27FC236}">
                <a16:creationId xmlns:a16="http://schemas.microsoft.com/office/drawing/2014/main" id="{4F9B2F9C-FBD3-EECF-CC66-8095A70FE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232760"/>
              </p:ext>
            </p:extLst>
          </p:nvPr>
        </p:nvGraphicFramePr>
        <p:xfrm>
          <a:off x="0" y="2050743"/>
          <a:ext cx="11587844" cy="561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3021398-8A19-0EDE-B888-6DA8F63F21AB}"/>
              </a:ext>
            </a:extLst>
          </p:cNvPr>
          <p:cNvSpPr txBox="1"/>
          <p:nvPr/>
        </p:nvSpPr>
        <p:spPr>
          <a:xfrm>
            <a:off x="468086" y="2481943"/>
            <a:ext cx="283028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Settlement Hierarchy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7FF4B-803E-6B66-6C55-DE2FE07AA9FC}"/>
              </a:ext>
            </a:extLst>
          </p:cNvPr>
          <p:cNvSpPr txBox="1"/>
          <p:nvPr/>
        </p:nvSpPr>
        <p:spPr>
          <a:xfrm>
            <a:off x="4256314" y="2481943"/>
            <a:ext cx="30697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Density Areas and Ranges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33AAD-FB33-F253-A416-729D3333E555}"/>
              </a:ext>
            </a:extLst>
          </p:cNvPr>
          <p:cNvSpPr txBox="1"/>
          <p:nvPr/>
        </p:nvSpPr>
        <p:spPr>
          <a:xfrm>
            <a:off x="8588829" y="2481943"/>
            <a:ext cx="254725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Refining Density</a:t>
            </a:r>
          </a:p>
        </p:txBody>
      </p:sp>
    </p:spTree>
    <p:extLst>
      <p:ext uri="{BB962C8B-B14F-4D97-AF65-F5344CB8AC3E}">
        <p14:creationId xmlns:p14="http://schemas.microsoft.com/office/powerpoint/2010/main" val="33619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6260760" y="182469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Placemaking – Indicators of Quality </a:t>
            </a:r>
          </a:p>
        </p:txBody>
      </p:sp>
      <p:pic>
        <p:nvPicPr>
          <p:cNvPr id="19" name="Graphic 18" descr="Street">
            <a:extLst>
              <a:ext uri="{FF2B5EF4-FFF2-40B4-BE49-F238E27FC236}">
                <a16:creationId xmlns:a16="http://schemas.microsoft.com/office/drawing/2014/main" id="{56D38E13-8FD3-9065-4CE0-92E055AF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6090573" y="2177143"/>
            <a:ext cx="5928607" cy="468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Sustainable and Efficient Movement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Active travel and permeability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Public Transport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Car park reduction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tx2"/>
                </a:solidFill>
              </a:rPr>
              <a:t>Mix and Distribution of Uses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tx2"/>
                </a:solidFill>
              </a:rPr>
              <a:t>Promotion of mixed use neighbourhoods around a hierarchy of </a:t>
            </a:r>
            <a:r>
              <a:rPr lang="en-US" sz="1600" b="0" i="0" u="none" strike="noStrike" baseline="0" dirty="0" err="1">
                <a:solidFill>
                  <a:schemeClr val="tx2"/>
                </a:solidFill>
              </a:rPr>
              <a:t>centres</a:t>
            </a:r>
            <a:r>
              <a:rPr lang="en-US" sz="1600" b="0" i="0" u="none" strike="noStrike" baseline="0" dirty="0">
                <a:solidFill>
                  <a:schemeClr val="tx2"/>
                </a:solidFill>
              </a:rPr>
              <a:t> and a move away from </a:t>
            </a:r>
            <a:r>
              <a:rPr lang="en-US" sz="1600" b="0" i="0" u="none" strike="noStrike" baseline="0" dirty="0" err="1">
                <a:solidFill>
                  <a:schemeClr val="tx2"/>
                </a:solidFill>
              </a:rPr>
              <a:t>segregrated</a:t>
            </a:r>
            <a:r>
              <a:rPr lang="en-US" sz="1600" b="0" i="0" u="none" strike="noStrike" baseline="0" dirty="0">
                <a:solidFill>
                  <a:schemeClr val="tx2"/>
                </a:solidFill>
              </a:rPr>
              <a:t> land use areas</a:t>
            </a:r>
            <a:endParaRPr lang="en-US" sz="1600" dirty="0">
              <a:solidFill>
                <a:schemeClr val="tx2"/>
              </a:solidFill>
            </a:endParaRP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Activation of public spaces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Promotion of intensification e.g. adaption of existing buildings, under-used land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Diverse mix of housing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Green Infrastructure and urban greening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Public open space as part of a wider GI network </a:t>
            </a:r>
            <a:endParaRPr lang="en-US" sz="1600" dirty="0">
              <a:solidFill>
                <a:schemeClr val="tx2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Responsive built form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Legible and coherent urban structure, responding to established pattern of development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2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E624-EB0F-4A3D-A80E-2B6B3A2E53D5}"/>
              </a:ext>
            </a:extLst>
          </p:cNvPr>
          <p:cNvSpPr txBox="1"/>
          <p:nvPr/>
        </p:nvSpPr>
        <p:spPr>
          <a:xfrm>
            <a:off x="6260760" y="140317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 Open Space – Guidelines Provision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BB207-7DFA-EFD6-A938-ED4DFA03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6" y="2387370"/>
            <a:ext cx="3661831" cy="2432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B5C93-1BD3-FDFA-89EF-740371050073}"/>
              </a:ext>
            </a:extLst>
          </p:cNvPr>
          <p:cNvSpPr txBox="1"/>
          <p:nvPr/>
        </p:nvSpPr>
        <p:spPr>
          <a:xfrm>
            <a:off x="6096000" y="1536008"/>
            <a:ext cx="5742197" cy="5302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Placemaking – a ‘benchmark’ of 2.5ha / 1000 population is </a:t>
            </a:r>
            <a:r>
              <a:rPr lang="en-US" sz="2000" dirty="0" err="1">
                <a:solidFill>
                  <a:schemeClr val="tx2"/>
                </a:solidFill>
              </a:rPr>
              <a:t>recognised</a:t>
            </a:r>
            <a:r>
              <a:rPr lang="en-US" sz="2000" dirty="0">
                <a:solidFill>
                  <a:schemeClr val="tx2"/>
                </a:solidFill>
              </a:rPr>
              <a:t> as international standard, but no mechanism provided for delivery beyond local parks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POS is to be multi-functional – catering for active and passive recreational needs, and to conserve and restore nature and biodiversity. No understanding of how this is to be achieved.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Class 2 Open Space – Local parks, squares, plazas. Minimum requirements of 10% based on net site area for development is the only clearly required open space – SPPR3.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 blanket minimum requirements allowed for other than the 10%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51" name="Freeform: Shape 58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9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60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69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2dba65-ce37-429f-a117-7f24c49db6c2">
      <Terms xmlns="http://schemas.microsoft.com/office/infopath/2007/PartnerControls"/>
    </lcf76f155ced4ddcb4097134ff3c332f>
    <TaxCatchAll xmlns="a9db395a-a00d-4010-a439-827135e5ab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E9ECFC91C1C4C8E339D4756C214BD" ma:contentTypeVersion="12" ma:contentTypeDescription="Create a new document." ma:contentTypeScope="" ma:versionID="ce65b2a78dd799fc04ea6e6790b02bf4">
  <xsd:schema xmlns:xsd="http://www.w3.org/2001/XMLSchema" xmlns:xs="http://www.w3.org/2001/XMLSchema" xmlns:p="http://schemas.microsoft.com/office/2006/metadata/properties" xmlns:ns2="ed2dba65-ce37-429f-a117-7f24c49db6c2" xmlns:ns3="a9db395a-a00d-4010-a439-827135e5abb4" targetNamespace="http://schemas.microsoft.com/office/2006/metadata/properties" ma:root="true" ma:fieldsID="56d0c21685c7959b77b84e4b6166beda" ns2:_="" ns3:_="">
    <xsd:import namespace="ed2dba65-ce37-429f-a117-7f24c49db6c2"/>
    <xsd:import namespace="a9db395a-a00d-4010-a439-827135e5a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dba65-ce37-429f-a117-7f24c49db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8ffc308-2e47-430b-9a89-74385420e9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b395a-a00d-4010-a439-827135e5ab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66a371-daf9-49df-ad20-2bdea7e3e4ab}" ma:internalName="TaxCatchAll" ma:showField="CatchAllData" ma:web="a9db395a-a00d-4010-a439-827135e5a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08F15-2F23-46DC-B1D3-38C3ED109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09F64-8D3B-4DB2-A07E-25611EDA57B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ed2dba65-ce37-429f-a117-7f24c49db6c2"/>
    <ds:schemaRef ds:uri="http://www.w3.org/XML/1998/namespace"/>
    <ds:schemaRef ds:uri="http://schemas.microsoft.com/office/infopath/2007/PartnerControls"/>
    <ds:schemaRef ds:uri="a9db395a-a00d-4010-a439-827135e5abb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584437A-4D90-4758-A07C-E422DC1D5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dba65-ce37-429f-a117-7f24c49db6c2"/>
    <ds:schemaRef ds:uri="a9db395a-a00d-4010-a439-827135e5a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1155</Words>
  <Application>Microsoft Office PowerPoint</Application>
  <PresentationFormat>Widescreen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PLANNING</dc:title>
  <dc:creator>Stephen Willoughby</dc:creator>
  <cp:lastModifiedBy>Hazel Craigie</cp:lastModifiedBy>
  <cp:revision>117</cp:revision>
  <cp:lastPrinted>2020-02-20T09:42:22Z</cp:lastPrinted>
  <dcterms:created xsi:type="dcterms:W3CDTF">2020-02-19T12:49:07Z</dcterms:created>
  <dcterms:modified xsi:type="dcterms:W3CDTF">2023-10-02T16:32:10Z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0x010100D93E9ECFC91C1C4C8E339D4756C214BD</vt:lpwstr>
  </property>
</Properties>
</file>