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9" r:id="rId3"/>
    <p:sldId id="303" r:id="rId4"/>
    <p:sldId id="306" r:id="rId5"/>
    <p:sldId id="30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1A07D-93E3-4B76-A8AD-E60E11ECA0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647D84-7AF8-4A82-837D-26AE8F754C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21FB24-37D8-49C1-A1C6-A3BB76EB6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18B5-F284-419F-918A-88689E196703}" type="datetimeFigureOut">
              <a:rPr lang="en-IE" smtClean="0"/>
              <a:t>02/10/2023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4C01D-CC12-4D0E-B0C0-50CFEAEC0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D09385-7656-4C6F-B3A6-864D82517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403B-164B-4353-9CBD-D3BA0FF453F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79546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9E1CF-0F0B-48B5-8AA1-A42BF9B42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9B6871-7EB6-43D0-9260-E716595652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5CBF2-75E5-4F8B-AF0B-C8CBAAF59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18B5-F284-419F-918A-88689E196703}" type="datetimeFigureOut">
              <a:rPr lang="en-IE" smtClean="0"/>
              <a:t>02/10/2023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811C86-D5B8-4C84-806B-D4AED87BE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CDD891-EAA3-4232-9074-FB5A789BE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403B-164B-4353-9CBD-D3BA0FF453F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57962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D3DC33-6F4E-4799-ABEE-E1090942C3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CAD728-260F-4CBC-9211-BF6A7A042A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AC7A86-26D8-4219-9EA3-2E5F7AB01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18B5-F284-419F-918A-88689E196703}" type="datetimeFigureOut">
              <a:rPr lang="en-IE" smtClean="0"/>
              <a:t>02/10/2023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CF4484-2E29-4E9E-9CF7-793F33CBA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A05303-D766-46CB-9EA4-BB12D1C3B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403B-164B-4353-9CBD-D3BA0FF453F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31668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0E11F-662B-483B-B65A-920DA3DDA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5D260-4419-412E-911E-AE9ADE9F6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BFBDA-B8FB-4D50-9105-7D0602393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18B5-F284-419F-918A-88689E196703}" type="datetimeFigureOut">
              <a:rPr lang="en-IE" smtClean="0"/>
              <a:t>02/10/2023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6A4D10-4F72-4B62-AAFD-8DD4D3FE5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874933-8E7C-4A81-94D0-EE3D41B73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403B-164B-4353-9CBD-D3BA0FF453F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21891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2A269-7DA1-48AC-B960-E67FB50FD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1FFED0-68F5-4B8F-AFD1-C41F65190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5E350E-DAA6-489C-B9AA-4282050AD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18B5-F284-419F-918A-88689E196703}" type="datetimeFigureOut">
              <a:rPr lang="en-IE" smtClean="0"/>
              <a:t>02/10/2023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01C00-A8DD-45AF-AA75-B3F1ECBC6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CBB83B-4ED6-4D20-8342-D34467538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403B-164B-4353-9CBD-D3BA0FF453F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41420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CB4C2-147F-4028-9414-64EFAE3D6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1C5E7-DA02-41BB-86BB-EBFCBAFEA5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D278BB-F0B2-4D59-A84A-6707D6C7E6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1D00C6-8587-4B1F-8132-E974D7C89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18B5-F284-419F-918A-88689E196703}" type="datetimeFigureOut">
              <a:rPr lang="en-IE" smtClean="0"/>
              <a:t>02/10/2023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0F6BA9-EE62-466B-A6B4-F04311D38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9E7146-86F3-4E13-9E85-9F90F9ED9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403B-164B-4353-9CBD-D3BA0FF453F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8180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3A371-8E27-48BF-B065-BACFBE47F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38FA16-6FB1-4F1D-A0AA-FB502FF300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6A9742-0D29-4E54-BD9D-C04E66DA06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C12EDE-919A-4DF9-8404-1089B1FC49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E1C343-89B2-4FFD-A74D-F4628DD603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C12994-73CC-417D-9B55-52EBC1AE5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18B5-F284-419F-918A-88689E196703}" type="datetimeFigureOut">
              <a:rPr lang="en-IE" smtClean="0"/>
              <a:t>02/10/2023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5F1B3B-721C-466B-8BA1-F2D2B0AD4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D35221-894A-4A6A-BDD7-FCEDBA860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403B-164B-4353-9CBD-D3BA0FF453F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62292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32D39-7B11-4589-92EE-236E0F0DA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273AA5-08F1-49A4-8CB0-17F760ABD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18B5-F284-419F-918A-88689E196703}" type="datetimeFigureOut">
              <a:rPr lang="en-IE" smtClean="0"/>
              <a:t>02/10/2023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2F1CFE-46AB-45EB-A276-D43007E4C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95818B-091A-4C33-95FD-0CB4B5070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403B-164B-4353-9CBD-D3BA0FF453F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29333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74AE47-DA35-4FFE-89B3-059093805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18B5-F284-419F-918A-88689E196703}" type="datetimeFigureOut">
              <a:rPr lang="en-IE" smtClean="0"/>
              <a:t>02/10/2023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149763-B064-4072-B8FD-A76E1AEC7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9A6FBB-2324-4A9A-8A47-9B020274C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403B-164B-4353-9CBD-D3BA0FF453F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15282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02BFE-232B-404D-8722-1944EAE01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B3E87-B9FA-4709-8EBF-FC01F0A006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31DD90-78A0-48F6-839B-828EA891C3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018492-2CD2-4569-9093-E07158F2A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18B5-F284-419F-918A-88689E196703}" type="datetimeFigureOut">
              <a:rPr lang="en-IE" smtClean="0"/>
              <a:t>02/10/2023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3AA2A1-9C1F-4AFE-8949-DC6F74807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BBE812-EAB5-4168-B94A-5E4E29B34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403B-164B-4353-9CBD-D3BA0FF453F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20962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9D5B2-553E-43A4-B74C-33A25CFEC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D97741-FECC-4692-95A4-81DD9BE86F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FBE195-42E7-4694-9135-F099126090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DC2314-4278-4B85-8BC3-431B5D20E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18B5-F284-419F-918A-88689E196703}" type="datetimeFigureOut">
              <a:rPr lang="en-IE" smtClean="0"/>
              <a:t>02/10/2023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D0260F-4337-4C45-BFFF-5B3D0D480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7FBA3D-7D29-458B-BC96-18AADF04A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403B-164B-4353-9CBD-D3BA0FF453F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85301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F7C249-ED52-497C-B3F0-5D835196D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B2124F-2D86-4EAA-BE42-C395DD266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3E72B5-943D-4AE6-A8A1-87BE8870BE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318B5-F284-419F-918A-88689E196703}" type="datetimeFigureOut">
              <a:rPr lang="en-IE" smtClean="0"/>
              <a:t>02/10/2023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67658A-9C9A-4DFF-8EDC-066D6A06DD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078558-96D8-4E23-9033-124192A215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2403B-164B-4353-9CBD-D3BA0FF453F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18359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rishstatutebook.ie/eli/isbc/2023_16.html#commencemen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A7895A40-19A4-42D6-9D30-DBC1E8002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2F429C4-ABC9-46FC-818A-B5429CDE4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270325" y="3369273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CEF98E4-3709-4952-8F42-2305CCE3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74475" y="1040470"/>
            <a:ext cx="6858003" cy="47770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10BCCF5-D685-47FF-B675-647EAEB72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7914" y="857786"/>
            <a:ext cx="11067024" cy="5208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896125-0D01-4BF9-959E-904EE93D4D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7689" y="2558144"/>
            <a:ext cx="9201340" cy="1513114"/>
          </a:xfrm>
        </p:spPr>
        <p:txBody>
          <a:bodyPr anchor="t">
            <a:normAutofit fontScale="90000"/>
          </a:bodyPr>
          <a:lstStyle/>
          <a:p>
            <a:br>
              <a:rPr lang="en-IE" sz="44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IE" sz="4400" b="1" dirty="0">
                <a:solidFill>
                  <a:schemeClr val="accent1">
                    <a:lumMod val="75000"/>
                  </a:schemeClr>
                </a:solidFill>
              </a:rPr>
              <a:t>Road Traffic &amp; Roads Act 2023</a:t>
            </a:r>
            <a:br>
              <a:rPr lang="en-IE" sz="44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n-IE" sz="44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en-IE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3BB060-6C41-4572-87A1-9BDF53D1C3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7690" y="857156"/>
            <a:ext cx="9910295" cy="1281733"/>
          </a:xfrm>
        </p:spPr>
        <p:txBody>
          <a:bodyPr anchor="b">
            <a:normAutofit/>
          </a:bodyPr>
          <a:lstStyle/>
          <a:p>
            <a:pPr algn="l"/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LUPT SPC, 5</a:t>
            </a:r>
            <a:r>
              <a:rPr lang="en-GB" b="1" baseline="30000" dirty="0">
                <a:solidFill>
                  <a:schemeClr val="accent1">
                    <a:lumMod val="75000"/>
                  </a:schemeClr>
                </a:solidFill>
              </a:rPr>
              <a:t>th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 October 2023</a:t>
            </a:r>
            <a:endParaRPr lang="en-I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0EE8A42-107A-4D4C-8D56-BBAE95C7F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524009" y="3366125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480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25">
            <a:extLst>
              <a:ext uri="{FF2B5EF4-FFF2-40B4-BE49-F238E27FC236}">
                <a16:creationId xmlns:a16="http://schemas.microsoft.com/office/drawing/2014/main" id="{4DA718D0-4865-4629-8134-44F68D41D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27">
            <a:extLst>
              <a:ext uri="{FF2B5EF4-FFF2-40B4-BE49-F238E27FC236}">
                <a16:creationId xmlns:a16="http://schemas.microsoft.com/office/drawing/2014/main" id="{65167ED7-6315-43AB-B1B6-C326D5FD8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39" name="Rectangle 28">
              <a:extLst>
                <a:ext uri="{FF2B5EF4-FFF2-40B4-BE49-F238E27FC236}">
                  <a16:creationId xmlns:a16="http://schemas.microsoft.com/office/drawing/2014/main" id="{EF4D8839-FB03-487D-ACC8-8BFEDD4FE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29">
              <a:extLst>
                <a:ext uri="{FF2B5EF4-FFF2-40B4-BE49-F238E27FC236}">
                  <a16:creationId xmlns:a16="http://schemas.microsoft.com/office/drawing/2014/main" id="{0EF75023-9A3B-42FC-B704-61A8F7BE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922919"/>
            <a:ext cx="11111729" cy="54612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C9949-D60C-4EC0-94CA-CB4818012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6599" y="908464"/>
            <a:ext cx="2725172" cy="5153342"/>
          </a:xfrm>
        </p:spPr>
        <p:txBody>
          <a:bodyPr anchor="ctr">
            <a:normAutofit/>
          </a:bodyPr>
          <a:lstStyle/>
          <a:p>
            <a:pPr marL="457200" lvl="1" indent="0">
              <a:buNone/>
            </a:pPr>
            <a:r>
              <a:rPr lang="en-IE" sz="36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Act to provide for several measures to improve safety on our roads</a:t>
            </a:r>
            <a:endParaRPr lang="en-IE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346848-07AB-4BE9-840D-B6643F6AEA51}"/>
              </a:ext>
            </a:extLst>
          </p:cNvPr>
          <p:cNvSpPr txBox="1"/>
          <p:nvPr/>
        </p:nvSpPr>
        <p:spPr>
          <a:xfrm>
            <a:off x="4474029" y="614161"/>
            <a:ext cx="6927329" cy="5632311"/>
          </a:xfrm>
          <a:prstGeom prst="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/>
            <a:endParaRPr lang="en-IE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IE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This Act will have implications for all </a:t>
            </a:r>
            <a:r>
              <a:rPr lang="en-IE" sz="1800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</a:rPr>
              <a:t>drivers.</a:t>
            </a:r>
          </a:p>
          <a:p>
            <a:endParaRPr lang="en-IE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Measures to enable linkage of driver licence records and vehicle records;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Measures to enable completion of Motor Third Party Liability (MTPL) database;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Transport Infrastructure Ireland will be empowered to set variable speed limits and use gantry displays for signage in order to manage traffic on motorways;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Legislation on medical fitness to drive revised to align better with EU law;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Measures to provide for the legal use of powered personal transporters, including </a:t>
            </a:r>
            <a:r>
              <a:rPr lang="en-IE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escooters</a:t>
            </a:r>
            <a:r>
              <a:rPr lang="en-IE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Amendments to legal definitions to provide for </a:t>
            </a:r>
            <a:r>
              <a:rPr lang="en-IE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ebikes</a:t>
            </a:r>
            <a:r>
              <a:rPr lang="en-IE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Measures to address the anti-social use of scramblers;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The legislative basis for fixed charge notices issued by traffic wardens will be amended to allow for a ‘third payment option’ on the same lines as that for notices issued by the Garda;</a:t>
            </a:r>
          </a:p>
          <a:p>
            <a:endParaRPr lang="en-IE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453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25">
            <a:extLst>
              <a:ext uri="{FF2B5EF4-FFF2-40B4-BE49-F238E27FC236}">
                <a16:creationId xmlns:a16="http://schemas.microsoft.com/office/drawing/2014/main" id="{4DA718D0-4865-4629-8134-44F68D41D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27">
            <a:extLst>
              <a:ext uri="{FF2B5EF4-FFF2-40B4-BE49-F238E27FC236}">
                <a16:creationId xmlns:a16="http://schemas.microsoft.com/office/drawing/2014/main" id="{65167ED7-6315-43AB-B1B6-C326D5FD8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39" name="Rectangle 28">
              <a:extLst>
                <a:ext uri="{FF2B5EF4-FFF2-40B4-BE49-F238E27FC236}">
                  <a16:creationId xmlns:a16="http://schemas.microsoft.com/office/drawing/2014/main" id="{EF4D8839-FB03-487D-ACC8-8BFEDD4FE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29">
              <a:extLst>
                <a:ext uri="{FF2B5EF4-FFF2-40B4-BE49-F238E27FC236}">
                  <a16:creationId xmlns:a16="http://schemas.microsoft.com/office/drawing/2014/main" id="{0EF75023-9A3B-42FC-B704-61A8F7BE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922919"/>
            <a:ext cx="11111729" cy="54612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C9949-D60C-4EC0-94CA-CB4818012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6599" y="908464"/>
            <a:ext cx="2779601" cy="5153342"/>
          </a:xfrm>
        </p:spPr>
        <p:txBody>
          <a:bodyPr anchor="ctr">
            <a:normAutofit/>
          </a:bodyPr>
          <a:lstStyle/>
          <a:p>
            <a:pPr marL="457200" lvl="1" indent="0">
              <a:buNone/>
            </a:pPr>
            <a:r>
              <a:rPr lang="en-IE" sz="36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Act to provide for several measures to improve safety on our roads</a:t>
            </a:r>
            <a:endParaRPr lang="en-IE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346848-07AB-4BE9-840D-B6643F6AEA51}"/>
              </a:ext>
            </a:extLst>
          </p:cNvPr>
          <p:cNvSpPr txBox="1"/>
          <p:nvPr/>
        </p:nvSpPr>
        <p:spPr>
          <a:xfrm>
            <a:off x="4741519" y="530480"/>
            <a:ext cx="5407982" cy="5909310"/>
          </a:xfrm>
          <a:prstGeom prst="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The Minister will be empowered to extend emergency driver provisions to cover those giving training to emergency drivers;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The Minister will be empowered to add national codes to driving licences in addition to the EU codes already permitted;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Motor insurers’ access to penalty point records will be extended to cover disqualifications, and to allow access when a policy is being changed and not only when it is being issued/renewed;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A new offence will be introduced of making false declarations in application for certain kinds of permits under the Road Traffic Act 1994 – this is intended to address false applications for disabled parking permits in particular;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Amendments will be made to the regulation of driving instruction to provide criteria for a ‘fit and proper person’ to be an Approved Driving Instructor (ADI).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>
                <a:solidFill>
                  <a:srgbClr val="000000"/>
                </a:solidFill>
                <a:latin typeface="Times New Roman" panose="02020603050405020304" pitchFamily="18" charset="0"/>
              </a:rPr>
              <a:t>A </a:t>
            </a:r>
            <a:r>
              <a:rPr lang="en-IE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number of minor and technical amendments.</a:t>
            </a:r>
          </a:p>
          <a:p>
            <a:endParaRPr lang="en-IE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244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9">
            <a:extLst>
              <a:ext uri="{FF2B5EF4-FFF2-40B4-BE49-F238E27FC236}">
                <a16:creationId xmlns:a16="http://schemas.microsoft.com/office/drawing/2014/main" id="{92399565-C6D9-62C0-A20A-4964FD5A82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H="1" flipV="1">
            <a:off x="10667999" y="5257799"/>
            <a:ext cx="47625" cy="47625"/>
          </a:xfrm>
        </p:spPr>
        <p:txBody>
          <a:bodyPr>
            <a:normAutofit fontScale="25000" lnSpcReduction="20000"/>
          </a:bodyPr>
          <a:lstStyle/>
          <a:p>
            <a:endParaRPr lang="en-IE" dirty="0"/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A7895A40-19A4-42D6-9D30-DBC1E8002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2F429C4-ABC9-46FC-818A-B5429CDE4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270325" y="3369273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CEF98E4-3709-4952-8F42-2305CCE3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74475" y="1040470"/>
            <a:ext cx="6858003" cy="47770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10BCCF5-D685-47FF-B675-647EAEB72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7914" y="857786"/>
            <a:ext cx="11067024" cy="5208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896125-0D01-4BF9-959E-904EE93D4D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7689" y="2558144"/>
            <a:ext cx="9201340" cy="1513114"/>
          </a:xfrm>
        </p:spPr>
        <p:txBody>
          <a:bodyPr anchor="t">
            <a:normAutofit fontScale="90000"/>
          </a:bodyPr>
          <a:lstStyle/>
          <a:p>
            <a:br>
              <a:rPr lang="en-IE" sz="44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n-IE" sz="44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n-IE" sz="44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en-IE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0EE8A42-107A-4D4C-8D56-BBAE95C7F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524009" y="3366125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BF0CFC6-7F3B-0CBA-C641-57D79CCEB3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045" y="-630"/>
            <a:ext cx="10169295" cy="6425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284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25">
            <a:extLst>
              <a:ext uri="{FF2B5EF4-FFF2-40B4-BE49-F238E27FC236}">
                <a16:creationId xmlns:a16="http://schemas.microsoft.com/office/drawing/2014/main" id="{4DA718D0-4865-4629-8134-44F68D41D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27">
            <a:extLst>
              <a:ext uri="{FF2B5EF4-FFF2-40B4-BE49-F238E27FC236}">
                <a16:creationId xmlns:a16="http://schemas.microsoft.com/office/drawing/2014/main" id="{65167ED7-6315-43AB-B1B6-C326D5FD8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39" name="Rectangle 28">
              <a:extLst>
                <a:ext uri="{FF2B5EF4-FFF2-40B4-BE49-F238E27FC236}">
                  <a16:creationId xmlns:a16="http://schemas.microsoft.com/office/drawing/2014/main" id="{EF4D8839-FB03-487D-ACC8-8BFEDD4FE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29">
              <a:extLst>
                <a:ext uri="{FF2B5EF4-FFF2-40B4-BE49-F238E27FC236}">
                  <a16:creationId xmlns:a16="http://schemas.microsoft.com/office/drawing/2014/main" id="{0EF75023-9A3B-42FC-B704-61A8F7BE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922919"/>
            <a:ext cx="11111729" cy="54612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C9949-D60C-4EC0-94CA-CB4818012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6599" y="908464"/>
            <a:ext cx="2779601" cy="5153342"/>
          </a:xfrm>
        </p:spPr>
        <p:txBody>
          <a:bodyPr anchor="ctr">
            <a:normAutofit/>
          </a:bodyPr>
          <a:lstStyle/>
          <a:p>
            <a:pPr marL="457200" lvl="1" indent="0">
              <a:buNone/>
            </a:pPr>
            <a:r>
              <a:rPr lang="en-IE" sz="36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Act to provide for </a:t>
            </a:r>
            <a:r>
              <a:rPr lang="en-IE" sz="36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severl</a:t>
            </a:r>
            <a:r>
              <a:rPr lang="en-IE" sz="36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measures to improve safety on our roads</a:t>
            </a:r>
            <a:endParaRPr lang="en-IE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346848-07AB-4BE9-840D-B6643F6AEA51}"/>
              </a:ext>
            </a:extLst>
          </p:cNvPr>
          <p:cNvSpPr txBox="1"/>
          <p:nvPr/>
        </p:nvSpPr>
        <p:spPr>
          <a:xfrm>
            <a:off x="4741519" y="530480"/>
            <a:ext cx="6949738" cy="5909310"/>
          </a:xfrm>
          <a:prstGeom prst="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IE" sz="18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IE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IE" sz="18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IE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IE" sz="18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IE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IE" sz="18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IE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IE" sz="18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IE" sz="3600" dirty="0">
                <a:solidFill>
                  <a:schemeClr val="accent1">
                    <a:lumMod val="75000"/>
                  </a:schemeClr>
                </a:solidFill>
              </a:rPr>
              <a:t>Signed into law on 23</a:t>
            </a:r>
            <a:r>
              <a:rPr lang="en-IE" sz="3600" baseline="30000" dirty="0">
                <a:solidFill>
                  <a:schemeClr val="accent1">
                    <a:lumMod val="75000"/>
                  </a:schemeClr>
                </a:solidFill>
              </a:rPr>
              <a:t>rd</a:t>
            </a:r>
            <a:r>
              <a:rPr lang="en-IE" sz="3600" dirty="0">
                <a:solidFill>
                  <a:schemeClr val="accent1">
                    <a:lumMod val="75000"/>
                  </a:schemeClr>
                </a:solidFill>
              </a:rPr>
              <a:t> June 2023</a:t>
            </a:r>
            <a:br>
              <a:rPr lang="en-IE" sz="3600" dirty="0">
                <a:solidFill>
                  <a:schemeClr val="accent1">
                    <a:lumMod val="75000"/>
                  </a:schemeClr>
                </a:solidFill>
              </a:rPr>
            </a:br>
            <a:endParaRPr lang="en-IE" sz="36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IE" sz="3600" dirty="0">
                <a:solidFill>
                  <a:schemeClr val="accent1">
                    <a:lumMod val="75000"/>
                  </a:schemeClr>
                </a:solidFill>
              </a:rPr>
              <a:t>Not all sections commenced</a:t>
            </a:r>
          </a:p>
          <a:p>
            <a:pPr algn="ctr"/>
            <a:r>
              <a:rPr lang="en-IE" sz="36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hlinkClick r:id="rId2"/>
              </a:rPr>
              <a:t>https://www.irishstatutebook.ie/eli/isbc/2023_16.html#commencement</a:t>
            </a:r>
            <a:endParaRPr lang="en-IE" sz="360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endParaRPr lang="en-IE" sz="360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534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3119</TotalTime>
  <Words>378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 Road Traffic &amp; Roads Act 2023  </vt:lpstr>
      <vt:lpstr>PowerPoint Presentation</vt:lpstr>
      <vt:lpstr>PowerPoint Presentation</vt:lpstr>
      <vt:lpstr> 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Heritage Plan Report</dc:title>
  <dc:creator>Rosaleen Dwyer</dc:creator>
  <cp:lastModifiedBy>Eimear O Sullivan</cp:lastModifiedBy>
  <cp:revision>86</cp:revision>
  <dcterms:created xsi:type="dcterms:W3CDTF">2020-11-25T09:58:36Z</dcterms:created>
  <dcterms:modified xsi:type="dcterms:W3CDTF">2023-10-02T13:48:47Z</dcterms:modified>
</cp:coreProperties>
</file>