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0"/>
  </p:notesMasterIdLst>
  <p:sldIdLst>
    <p:sldId id="301" r:id="rId2"/>
    <p:sldId id="312" r:id="rId3"/>
    <p:sldId id="289" r:id="rId4"/>
    <p:sldId id="307" r:id="rId5"/>
    <p:sldId id="30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72134" autoAdjust="0"/>
  </p:normalViewPr>
  <p:slideViewPr>
    <p:cSldViewPr snapToGrid="0">
      <p:cViewPr varScale="1">
        <p:scale>
          <a:sx n="48" d="100"/>
          <a:sy n="48" d="100"/>
        </p:scale>
        <p:origin x="12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443A-182B-4C29-B438-023C1A074197}" type="datetimeFigureOut">
              <a:rPr lang="en-IE" smtClean="0"/>
              <a:t>19/09/2023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6ED03-A955-4B3A-8E52-DFADD0314D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89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DB5C9-A23C-4AD4-9EC9-AE71294F77E2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/>
              <a:t>Sign</a:t>
            </a:r>
            <a:r>
              <a:rPr lang="en-GB" altLang="en-US" baseline="0" dirty="0"/>
              <a:t> in sheet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42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2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52262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3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6675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222276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354639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108717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13463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65AD4A-577E-4AAE-A5EA-33CC50B97D9B}" type="slidenum">
              <a:rPr lang="en-US" altLang="en-US" sz="1200" smtClean="0"/>
              <a:pPr/>
              <a:t>8</a:t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dirty="0"/>
          </a:p>
        </p:txBody>
      </p:sp>
    </p:spTree>
    <p:extLst>
      <p:ext uri="{BB962C8B-B14F-4D97-AF65-F5344CB8AC3E}">
        <p14:creationId xmlns:p14="http://schemas.microsoft.com/office/powerpoint/2010/main" val="68337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4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8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7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6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2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906588" y="2687638"/>
            <a:ext cx="8305800" cy="17526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400" dirty="0" err="1">
                <a:solidFill>
                  <a:schemeClr val="bg1"/>
                </a:solidFill>
              </a:rPr>
              <a:t>Dodsboro</a:t>
            </a:r>
            <a:r>
              <a:rPr lang="en-US" altLang="en-US" sz="4400" dirty="0">
                <a:solidFill>
                  <a:schemeClr val="bg1"/>
                </a:solidFill>
              </a:rPr>
              <a:t> District Centre Enhancement Scheme</a:t>
            </a:r>
          </a:p>
        </p:txBody>
      </p:sp>
      <p:sp>
        <p:nvSpPr>
          <p:cNvPr id="43012" name="Rectangle 33"/>
          <p:cNvSpPr>
            <a:spLocks noChangeArrowheads="1"/>
          </p:cNvSpPr>
          <p:nvPr/>
        </p:nvSpPr>
        <p:spPr bwMode="auto">
          <a:xfrm>
            <a:off x="1905000" y="4941889"/>
            <a:ext cx="830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26</a:t>
            </a:r>
            <a:r>
              <a:rPr lang="en-US" altLang="en-US" sz="2400" baseline="30000" dirty="0">
                <a:solidFill>
                  <a:schemeClr val="bg1"/>
                </a:solidFill>
              </a:rPr>
              <a:t>th</a:t>
            </a:r>
            <a:r>
              <a:rPr lang="en-US" altLang="en-US" sz="2400" dirty="0">
                <a:solidFill>
                  <a:schemeClr val="bg1"/>
                </a:solidFill>
              </a:rPr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515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DA777-59D3-569B-0EB4-3C85945A2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548" y="1498336"/>
            <a:ext cx="8351104" cy="5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Site Location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13637-5A2C-6DC4-32E4-9A917089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23" y="1439193"/>
            <a:ext cx="8481015" cy="5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72838" y="770394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Background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February 2023 – Tender issued for Consultancy Services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April 2023 - CIVIC Engineers Ltd. appointed to lead the design of District Centre Schemes at Rosemount, </a:t>
            </a:r>
            <a:r>
              <a:rPr lang="en-US" sz="2000" dirty="0" err="1">
                <a:cs typeface="Arial" panose="020B0604020202020204" pitchFamily="34" charset="0"/>
              </a:rPr>
              <a:t>Bawnogue</a:t>
            </a:r>
            <a:r>
              <a:rPr lang="en-US" sz="2000" dirty="0">
                <a:cs typeface="Arial" panose="020B0604020202020204" pitchFamily="34" charset="0"/>
              </a:rPr>
              <a:t> and </a:t>
            </a:r>
            <a:r>
              <a:rPr lang="en-US" sz="2000" dirty="0" err="1">
                <a:cs typeface="Arial" panose="020B0604020202020204" pitchFamily="34" charset="0"/>
              </a:rPr>
              <a:t>Dodsboro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4</a:t>
            </a:r>
            <a:r>
              <a:rPr lang="en-US" sz="2000" baseline="30000" dirty="0">
                <a:cs typeface="Arial" panose="020B0604020202020204" pitchFamily="34" charset="0"/>
              </a:rPr>
              <a:t>th</a:t>
            </a:r>
            <a:r>
              <a:rPr lang="en-US" sz="2000" dirty="0">
                <a:cs typeface="Arial" panose="020B0604020202020204" pitchFamily="34" charset="0"/>
              </a:rPr>
              <a:t> May 2023 – Internal Workshop held with SDCC staff from various departments.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June – 2 on site stakeholder workshops held.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1st June - </a:t>
            </a:r>
            <a:r>
              <a:rPr lang="en-GB" sz="1800" dirty="0">
                <a:cs typeface="Arial" panose="020B0604020202020204" pitchFamily="34" charset="0"/>
              </a:rPr>
              <a:t>Aimed to identify the problems and challenges locally.</a:t>
            </a:r>
          </a:p>
          <a:p>
            <a:pPr lvl="1"/>
            <a:r>
              <a:rPr lang="en-GB" sz="1800" dirty="0">
                <a:cs typeface="Arial" panose="020B0604020202020204" pitchFamily="34" charset="0"/>
              </a:rPr>
              <a:t>Attended by a number of traders and residents</a:t>
            </a:r>
            <a:endParaRPr lang="en-US" sz="1800" dirty="0"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30</a:t>
            </a:r>
            <a:r>
              <a:rPr lang="en-US" sz="1800" baseline="30000" dirty="0">
                <a:cs typeface="Arial" panose="020B0604020202020204" pitchFamily="34" charset="0"/>
              </a:rPr>
              <a:t>th</a:t>
            </a:r>
            <a:r>
              <a:rPr lang="en-US" sz="1800" dirty="0">
                <a:cs typeface="Arial" panose="020B0604020202020204" pitchFamily="34" charset="0"/>
              </a:rPr>
              <a:t> June – 2 Scheme Options presented.</a:t>
            </a:r>
          </a:p>
          <a:p>
            <a:pPr marL="457200" lvl="1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July/August – Detailed Design</a:t>
            </a:r>
            <a:br>
              <a:rPr lang="en-IE" sz="2000" dirty="0">
                <a:cs typeface="Arial" panose="020B0604020202020204" pitchFamily="34" charset="0"/>
              </a:rPr>
            </a:br>
            <a:endParaRPr lang="en-IE" sz="2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Stakeholder Engagement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cs typeface="Arial" panose="020B0604020202020204" pitchFamily="34" charset="0"/>
              </a:rPr>
              <a:t>st</a:t>
            </a:r>
            <a:r>
              <a:rPr lang="en-US" sz="2000" dirty="0">
                <a:cs typeface="Arial" panose="020B0604020202020204" pitchFamily="34" charset="0"/>
              </a:rPr>
              <a:t> June - Initial Workshop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Aimed to identify the problems and challenges locally.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Attended by a number of traders and residents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Problems – parking arrangement, rat running, speed, connectivity, litter, deliveries</a:t>
            </a:r>
          </a:p>
          <a:p>
            <a:pPr marL="457200" lvl="1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30</a:t>
            </a:r>
            <a:r>
              <a:rPr lang="en-US" sz="2000" baseline="30000" dirty="0">
                <a:cs typeface="Arial" panose="020B0604020202020204" pitchFamily="34" charset="0"/>
              </a:rPr>
              <a:t>th</a:t>
            </a:r>
            <a:r>
              <a:rPr lang="en-US" sz="2000" dirty="0">
                <a:cs typeface="Arial" panose="020B0604020202020204" pitchFamily="34" charset="0"/>
              </a:rPr>
              <a:t> June – Second Workshop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2 No. Scheme Options Presented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Convergence on one preferred option.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Removal of throttle gate following discussion </a:t>
            </a:r>
            <a:r>
              <a:rPr lang="en-US" sz="1600">
                <a:cs typeface="Arial" panose="020B0604020202020204" pitchFamily="34" charset="0"/>
              </a:rPr>
              <a:t>with resident.</a:t>
            </a:r>
            <a:br>
              <a:rPr lang="en-IE" sz="1600" dirty="0">
                <a:cs typeface="Arial" panose="020B0604020202020204" pitchFamily="34" charset="0"/>
              </a:rPr>
            </a:br>
            <a:endParaRPr lang="en-IE" sz="16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Ongoing Engagement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As the scheme will impact the local shops mostly there has been ongoing informal discussions with them throughout.</a:t>
            </a: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0020" y="785018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D95E00"/>
                </a:solidFill>
              </a:rPr>
              <a:t>Preferred Option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91D23-4A25-D76F-C2F6-40B58679A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331" y="1327923"/>
            <a:ext cx="7545710" cy="53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4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D95E00"/>
                </a:solidFill>
                <a:cs typeface="Arial" panose="020B0604020202020204" pitchFamily="34" charset="0"/>
              </a:rPr>
              <a:t>Proposed Scheme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51626F"/>
                </a:solidFill>
              </a:rPr>
              <a:t>The proposed scheme will: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r>
              <a:rPr lang="en-US" altLang="en-US" sz="2000" dirty="0">
                <a:solidFill>
                  <a:srgbClr val="51626F"/>
                </a:solidFill>
              </a:rPr>
              <a:t>Provide a direct pedestrian link from the </a:t>
            </a:r>
            <a:r>
              <a:rPr lang="en-US" altLang="en-US" sz="2000" dirty="0" err="1">
                <a:solidFill>
                  <a:srgbClr val="51626F"/>
                </a:solidFill>
              </a:rPr>
              <a:t>signalised</a:t>
            </a:r>
            <a:r>
              <a:rPr lang="en-US" altLang="en-US" sz="2000" dirty="0">
                <a:solidFill>
                  <a:srgbClr val="51626F"/>
                </a:solidFill>
              </a:rPr>
              <a:t> junction to the shops.</a:t>
            </a:r>
          </a:p>
          <a:p>
            <a:r>
              <a:rPr lang="en-US" altLang="en-US" sz="2000" dirty="0">
                <a:solidFill>
                  <a:srgbClr val="51626F"/>
                </a:solidFill>
              </a:rPr>
              <a:t>Reconfigure parking – remove angled parking and improve disabled bay.</a:t>
            </a:r>
          </a:p>
          <a:p>
            <a:r>
              <a:rPr lang="en-US" altLang="en-US" sz="2000" dirty="0">
                <a:solidFill>
                  <a:srgbClr val="51626F"/>
                </a:solidFill>
              </a:rPr>
              <a:t>Improve east – west pedestrian access</a:t>
            </a:r>
          </a:p>
          <a:p>
            <a:r>
              <a:rPr lang="en-US" altLang="en-US" sz="2000" dirty="0">
                <a:solidFill>
                  <a:srgbClr val="51626F"/>
                </a:solidFill>
              </a:rPr>
              <a:t>Provide gateway treatment in the form of raised traffic calming measures</a:t>
            </a:r>
          </a:p>
          <a:p>
            <a:r>
              <a:rPr lang="en-US" altLang="en-US" sz="2000" dirty="0">
                <a:solidFill>
                  <a:srgbClr val="51626F"/>
                </a:solidFill>
              </a:rPr>
              <a:t>Install rain gardens as a means of Sustainable Urban Drainage (</a:t>
            </a:r>
            <a:r>
              <a:rPr lang="en-US" altLang="en-US" sz="2000" dirty="0" err="1">
                <a:solidFill>
                  <a:srgbClr val="51626F"/>
                </a:solidFill>
              </a:rPr>
              <a:t>SuDS</a:t>
            </a:r>
            <a:r>
              <a:rPr lang="en-US" altLang="en-US" sz="2000" dirty="0">
                <a:solidFill>
                  <a:srgbClr val="51626F"/>
                </a:solidFill>
              </a:rPr>
              <a:t>).</a:t>
            </a:r>
          </a:p>
          <a:p>
            <a:r>
              <a:rPr lang="en-US" altLang="en-US" sz="2000" dirty="0">
                <a:solidFill>
                  <a:srgbClr val="51626F"/>
                </a:solidFill>
              </a:rPr>
              <a:t>Remove bollards and replace with appropriate seating and bike stands</a:t>
            </a:r>
          </a:p>
          <a:p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244805" y="1116105"/>
            <a:ext cx="10053918" cy="46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D95E00"/>
                </a:solidFill>
                <a:cs typeface="Arial" panose="020B0604020202020204" pitchFamily="34" charset="0"/>
              </a:rPr>
              <a:t>Next Steps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D95E00"/>
              </a:solidFill>
              <a:cs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51626F"/>
                </a:solidFill>
              </a:rPr>
              <a:t>The cost estimate of the scheme is €111,192 and so Part 8 Planning is not required.</a:t>
            </a:r>
          </a:p>
          <a:p>
            <a:endParaRPr lang="en-US" altLang="en-US" sz="2000" dirty="0">
              <a:solidFill>
                <a:srgbClr val="51626F"/>
              </a:solidFill>
            </a:endParaRPr>
          </a:p>
          <a:p>
            <a:r>
              <a:rPr lang="en-US" altLang="en-US" sz="2000" dirty="0">
                <a:solidFill>
                  <a:srgbClr val="51626F"/>
                </a:solidFill>
              </a:rPr>
              <a:t>As the scheme has modest alterations to the public environment and engagement with the relevant stakeholders has been regular and positive it is not proposed to conduct any further public consultation.</a:t>
            </a:r>
          </a:p>
          <a:p>
            <a:endParaRPr lang="en-US" altLang="en-US" sz="2000" dirty="0">
              <a:solidFill>
                <a:srgbClr val="51626F"/>
              </a:solidFill>
            </a:endParaRPr>
          </a:p>
          <a:p>
            <a:r>
              <a:rPr lang="en-US" altLang="en-US" sz="2000" dirty="0">
                <a:solidFill>
                  <a:srgbClr val="51626F"/>
                </a:solidFill>
              </a:rPr>
              <a:t>Proposed to progress to construction in the coming weeks and aim to have works complete by year end. </a:t>
            </a:r>
          </a:p>
          <a:p>
            <a:endParaRPr lang="en-US" altLang="en-US" sz="2000" dirty="0">
              <a:solidFill>
                <a:srgbClr val="51626F"/>
              </a:solidFill>
            </a:endParaRPr>
          </a:p>
          <a:p>
            <a:r>
              <a:rPr lang="en-US" altLang="en-US" sz="2000" dirty="0">
                <a:solidFill>
                  <a:srgbClr val="51626F"/>
                </a:solidFill>
              </a:rPr>
              <a:t>Ongoing engagement will take place with the traders prior to and during construction works.</a:t>
            </a:r>
          </a:p>
        </p:txBody>
      </p:sp>
    </p:spTree>
    <p:extLst>
      <p:ext uri="{BB962C8B-B14F-4D97-AF65-F5344CB8AC3E}">
        <p14:creationId xmlns:p14="http://schemas.microsoft.com/office/powerpoint/2010/main" val="422815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358</Words>
  <Application>Microsoft Office PowerPoint</Application>
  <PresentationFormat>Widescreen</PresentationFormat>
  <Paragraphs>60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Qoutes</dc:title>
  <dc:creator>Mary Connell</dc:creator>
  <cp:lastModifiedBy>Liam McNeela</cp:lastModifiedBy>
  <cp:revision>91</cp:revision>
  <dcterms:created xsi:type="dcterms:W3CDTF">2017-09-01T12:10:35Z</dcterms:created>
  <dcterms:modified xsi:type="dcterms:W3CDTF">2023-09-19T14:11:26Z</dcterms:modified>
</cp:coreProperties>
</file>