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notesMasterIdLst>
    <p:notesMasterId r:id="rId10"/>
  </p:notesMasterIdLst>
  <p:sldIdLst>
    <p:sldId id="301" r:id="rId2"/>
    <p:sldId id="312" r:id="rId3"/>
    <p:sldId id="289" r:id="rId4"/>
    <p:sldId id="307" r:id="rId5"/>
    <p:sldId id="302" r:id="rId6"/>
    <p:sldId id="313" r:id="rId7"/>
    <p:sldId id="314" r:id="rId8"/>
    <p:sldId id="31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43" autoAdjust="0"/>
    <p:restoredTop sz="72134" autoAdjust="0"/>
  </p:normalViewPr>
  <p:slideViewPr>
    <p:cSldViewPr snapToGrid="0">
      <p:cViewPr varScale="1">
        <p:scale>
          <a:sx n="48" d="100"/>
          <a:sy n="48" d="100"/>
        </p:scale>
        <p:origin x="126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21443A-182B-4C29-B438-023C1A074197}" type="datetimeFigureOut">
              <a:rPr lang="en-IE" smtClean="0"/>
              <a:t>19/09/2023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6ED03-A955-4B3A-8E52-DFADD0314DA6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909897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86DB5C9-A23C-4AD4-9EC9-AE71294F77E2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 dirty="0"/>
              <a:t>Sign</a:t>
            </a:r>
            <a:r>
              <a:rPr lang="en-GB" altLang="en-US" baseline="0" dirty="0"/>
              <a:t> in sheet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604260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565AD4A-577E-4AAE-A5EA-33CC50B97D9B}" type="slidenum">
              <a:rPr lang="en-US" altLang="en-US" sz="1200" smtClean="0"/>
              <a:pPr/>
              <a:t>2</a:t>
            </a:fld>
            <a:endParaRPr lang="en-US" altLang="en-US" sz="1200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E" baseline="0" dirty="0"/>
          </a:p>
        </p:txBody>
      </p:sp>
    </p:spTree>
    <p:extLst>
      <p:ext uri="{BB962C8B-B14F-4D97-AF65-F5344CB8AC3E}">
        <p14:creationId xmlns:p14="http://schemas.microsoft.com/office/powerpoint/2010/main" val="522623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565AD4A-577E-4AAE-A5EA-33CC50B97D9B}" type="slidenum">
              <a:rPr lang="en-US" altLang="en-US" sz="1200" smtClean="0"/>
              <a:pPr/>
              <a:t>3</a:t>
            </a:fld>
            <a:endParaRPr lang="en-US" altLang="en-US" sz="1200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E" baseline="0" dirty="0"/>
          </a:p>
        </p:txBody>
      </p:sp>
    </p:spTree>
    <p:extLst>
      <p:ext uri="{BB962C8B-B14F-4D97-AF65-F5344CB8AC3E}">
        <p14:creationId xmlns:p14="http://schemas.microsoft.com/office/powerpoint/2010/main" val="667577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565AD4A-577E-4AAE-A5EA-33CC50B97D9B}" type="slidenum">
              <a:rPr lang="en-US" altLang="en-US" sz="1200" smtClean="0"/>
              <a:pPr/>
              <a:t>4</a:t>
            </a:fld>
            <a:endParaRPr lang="en-US" altLang="en-US" sz="1200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E" baseline="0" dirty="0"/>
          </a:p>
        </p:txBody>
      </p:sp>
    </p:spTree>
    <p:extLst>
      <p:ext uri="{BB962C8B-B14F-4D97-AF65-F5344CB8AC3E}">
        <p14:creationId xmlns:p14="http://schemas.microsoft.com/office/powerpoint/2010/main" val="22227635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565AD4A-577E-4AAE-A5EA-33CC50B97D9B}" type="slidenum">
              <a:rPr lang="en-US" altLang="en-US" sz="1200" smtClean="0"/>
              <a:pPr/>
              <a:t>5</a:t>
            </a:fld>
            <a:endParaRPr lang="en-US" altLang="en-US" sz="1200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E" baseline="0" dirty="0"/>
          </a:p>
        </p:txBody>
      </p:sp>
    </p:spTree>
    <p:extLst>
      <p:ext uri="{BB962C8B-B14F-4D97-AF65-F5344CB8AC3E}">
        <p14:creationId xmlns:p14="http://schemas.microsoft.com/office/powerpoint/2010/main" val="35463935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565AD4A-577E-4AAE-A5EA-33CC50B97D9B}" type="slidenum">
              <a:rPr lang="en-US" altLang="en-US" sz="1200" smtClean="0"/>
              <a:pPr/>
              <a:t>6</a:t>
            </a:fld>
            <a:endParaRPr lang="en-US" altLang="en-US" sz="1200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E" baseline="0" dirty="0"/>
          </a:p>
        </p:txBody>
      </p:sp>
    </p:spTree>
    <p:extLst>
      <p:ext uri="{BB962C8B-B14F-4D97-AF65-F5344CB8AC3E}">
        <p14:creationId xmlns:p14="http://schemas.microsoft.com/office/powerpoint/2010/main" val="10871782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565AD4A-577E-4AAE-A5EA-33CC50B97D9B}" type="slidenum">
              <a:rPr lang="en-US" altLang="en-US" sz="1200" smtClean="0"/>
              <a:pPr/>
              <a:t>7</a:t>
            </a:fld>
            <a:endParaRPr lang="en-US" altLang="en-US" sz="1200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E" baseline="0" dirty="0"/>
          </a:p>
        </p:txBody>
      </p:sp>
    </p:spTree>
    <p:extLst>
      <p:ext uri="{BB962C8B-B14F-4D97-AF65-F5344CB8AC3E}">
        <p14:creationId xmlns:p14="http://schemas.microsoft.com/office/powerpoint/2010/main" val="1346364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565AD4A-577E-4AAE-A5EA-33CC50B97D9B}" type="slidenum">
              <a:rPr lang="en-US" altLang="en-US" sz="1200" smtClean="0"/>
              <a:pPr/>
              <a:t>8</a:t>
            </a:fld>
            <a:endParaRPr lang="en-US" altLang="en-US" sz="1200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E" baseline="0" dirty="0"/>
          </a:p>
        </p:txBody>
      </p:sp>
    </p:spTree>
    <p:extLst>
      <p:ext uri="{BB962C8B-B14F-4D97-AF65-F5344CB8AC3E}">
        <p14:creationId xmlns:p14="http://schemas.microsoft.com/office/powerpoint/2010/main" val="683379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9/19/2023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435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9/19/2023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547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9/19/2023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985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9/19/2023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977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9/19/2023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271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9/19/2023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13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9/19/2023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565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9/19/2023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242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9/19/2023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433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9/19/2023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726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9/19/2023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723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9/19/2023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198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1906588" y="2687638"/>
            <a:ext cx="8305800" cy="1752600"/>
          </a:xfrm>
          <a:noFill/>
        </p:spPr>
        <p:txBody>
          <a:bodyPr>
            <a:normAutofit/>
          </a:bodyPr>
          <a:lstStyle/>
          <a:p>
            <a:pPr algn="l" eaLnBrk="1" hangingPunct="1"/>
            <a:r>
              <a:rPr lang="en-US" altLang="en-US" sz="4400" dirty="0" err="1">
                <a:solidFill>
                  <a:schemeClr val="bg1"/>
                </a:solidFill>
              </a:rPr>
              <a:t>Dodsboro</a:t>
            </a:r>
            <a:r>
              <a:rPr lang="en-US" altLang="en-US" sz="4400" dirty="0">
                <a:solidFill>
                  <a:schemeClr val="bg1"/>
                </a:solidFill>
              </a:rPr>
              <a:t> District Centre Enhancement Scheme</a:t>
            </a:r>
          </a:p>
        </p:txBody>
      </p:sp>
      <p:sp>
        <p:nvSpPr>
          <p:cNvPr id="43012" name="Rectangle 33"/>
          <p:cNvSpPr>
            <a:spLocks noChangeArrowheads="1"/>
          </p:cNvSpPr>
          <p:nvPr/>
        </p:nvSpPr>
        <p:spPr bwMode="auto">
          <a:xfrm>
            <a:off x="1905000" y="4941889"/>
            <a:ext cx="83058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chemeClr val="bg1"/>
                </a:solidFill>
              </a:rPr>
              <a:t>26</a:t>
            </a:r>
            <a:r>
              <a:rPr lang="en-US" altLang="en-US" sz="2400" baseline="30000" dirty="0">
                <a:solidFill>
                  <a:schemeClr val="bg1"/>
                </a:solidFill>
              </a:rPr>
              <a:t>th</a:t>
            </a:r>
            <a:r>
              <a:rPr lang="en-US" altLang="en-US" sz="2400" dirty="0">
                <a:solidFill>
                  <a:schemeClr val="bg1"/>
                </a:solidFill>
              </a:rPr>
              <a:t> September 2023</a:t>
            </a:r>
          </a:p>
        </p:txBody>
      </p:sp>
    </p:spTree>
    <p:extLst>
      <p:ext uri="{BB962C8B-B14F-4D97-AF65-F5344CB8AC3E}">
        <p14:creationId xmlns:p14="http://schemas.microsoft.com/office/powerpoint/2010/main" val="515470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8"/>
          <p:cNvSpPr>
            <a:spLocks noChangeArrowheads="1"/>
          </p:cNvSpPr>
          <p:nvPr/>
        </p:nvSpPr>
        <p:spPr bwMode="auto">
          <a:xfrm>
            <a:off x="170020" y="785018"/>
            <a:ext cx="10053918" cy="462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b="1" dirty="0">
                <a:solidFill>
                  <a:srgbClr val="D95E00"/>
                </a:solidFill>
              </a:rPr>
              <a:t>Site Location</a:t>
            </a:r>
          </a:p>
          <a:p>
            <a:pPr eaLnBrk="1" hangingPunct="1">
              <a:buFontTx/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6DA777-59D3-569B-0EB4-3C85945A2B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0548" y="1498336"/>
            <a:ext cx="8351104" cy="535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194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8"/>
          <p:cNvSpPr>
            <a:spLocks noChangeArrowheads="1"/>
          </p:cNvSpPr>
          <p:nvPr/>
        </p:nvSpPr>
        <p:spPr bwMode="auto">
          <a:xfrm>
            <a:off x="170020" y="785018"/>
            <a:ext cx="10053918" cy="462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b="1" dirty="0">
                <a:solidFill>
                  <a:srgbClr val="D95E00"/>
                </a:solidFill>
              </a:rPr>
              <a:t>Site Location</a:t>
            </a:r>
          </a:p>
          <a:p>
            <a:pPr eaLnBrk="1" hangingPunct="1">
              <a:buFontTx/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C13637-5A2C-6DC4-32E4-9A91708932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2923" y="1439193"/>
            <a:ext cx="8481015" cy="5418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176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8"/>
          <p:cNvSpPr>
            <a:spLocks noChangeArrowheads="1"/>
          </p:cNvSpPr>
          <p:nvPr/>
        </p:nvSpPr>
        <p:spPr bwMode="auto">
          <a:xfrm>
            <a:off x="272838" y="770394"/>
            <a:ext cx="10053918" cy="462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b="1" dirty="0">
                <a:solidFill>
                  <a:srgbClr val="D95E00"/>
                </a:solidFill>
              </a:rPr>
              <a:t>Background</a:t>
            </a:r>
          </a:p>
          <a:p>
            <a:pPr marL="457200" lvl="1" indent="0">
              <a:buNone/>
            </a:pPr>
            <a:endParaRPr lang="en-US" sz="3200" b="1" dirty="0">
              <a:solidFill>
                <a:srgbClr val="D95E00"/>
              </a:solidFill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February 2023 – Tender issued for Consultancy Services</a:t>
            </a:r>
          </a:p>
          <a:p>
            <a:endParaRPr lang="en-US" sz="2000" dirty="0"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April 2023 - CIVIC Engineers Ltd. appointed to lead the design of District Centre Schemes at Rosemount, </a:t>
            </a:r>
            <a:r>
              <a:rPr lang="en-US" sz="2000" dirty="0" err="1">
                <a:cs typeface="Arial" panose="020B0604020202020204" pitchFamily="34" charset="0"/>
              </a:rPr>
              <a:t>Bawnogue</a:t>
            </a:r>
            <a:r>
              <a:rPr lang="en-US" sz="2000" dirty="0">
                <a:cs typeface="Arial" panose="020B0604020202020204" pitchFamily="34" charset="0"/>
              </a:rPr>
              <a:t> and </a:t>
            </a:r>
            <a:r>
              <a:rPr lang="en-US" sz="2000" dirty="0" err="1">
                <a:cs typeface="Arial" panose="020B0604020202020204" pitchFamily="34" charset="0"/>
              </a:rPr>
              <a:t>Dodsboro</a:t>
            </a:r>
            <a:endParaRPr lang="en-US" sz="2000" dirty="0">
              <a:cs typeface="Arial" panose="020B0604020202020204" pitchFamily="34" charset="0"/>
            </a:endParaRPr>
          </a:p>
          <a:p>
            <a:endParaRPr lang="en-US" sz="2000" dirty="0"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4</a:t>
            </a:r>
            <a:r>
              <a:rPr lang="en-US" sz="2000" baseline="30000" dirty="0">
                <a:cs typeface="Arial" panose="020B0604020202020204" pitchFamily="34" charset="0"/>
              </a:rPr>
              <a:t>th</a:t>
            </a:r>
            <a:r>
              <a:rPr lang="en-US" sz="2000" dirty="0">
                <a:cs typeface="Arial" panose="020B0604020202020204" pitchFamily="34" charset="0"/>
              </a:rPr>
              <a:t> May 2023 – Internal Workshop held with SDCC staff from various departments.</a:t>
            </a:r>
          </a:p>
          <a:p>
            <a:endParaRPr lang="en-US" sz="2000" dirty="0"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June – 2 on site stakeholder workshops held.</a:t>
            </a:r>
          </a:p>
          <a:p>
            <a:pPr lvl="1"/>
            <a:r>
              <a:rPr lang="en-US" sz="1800" dirty="0">
                <a:cs typeface="Arial" panose="020B0604020202020204" pitchFamily="34" charset="0"/>
              </a:rPr>
              <a:t>1st June - </a:t>
            </a:r>
            <a:r>
              <a:rPr lang="en-GB" sz="1800" dirty="0">
                <a:cs typeface="Arial" panose="020B0604020202020204" pitchFamily="34" charset="0"/>
              </a:rPr>
              <a:t>Aimed to identify the problems and challenges locally.</a:t>
            </a:r>
          </a:p>
          <a:p>
            <a:pPr lvl="1"/>
            <a:r>
              <a:rPr lang="en-GB" sz="1800" dirty="0">
                <a:cs typeface="Arial" panose="020B0604020202020204" pitchFamily="34" charset="0"/>
              </a:rPr>
              <a:t>Attended by a number of traders and residents</a:t>
            </a:r>
            <a:endParaRPr lang="en-US" sz="1800" dirty="0">
              <a:cs typeface="Arial" panose="020B0604020202020204" pitchFamily="34" charset="0"/>
            </a:endParaRPr>
          </a:p>
          <a:p>
            <a:pPr lvl="1"/>
            <a:r>
              <a:rPr lang="en-US" sz="1800" dirty="0">
                <a:cs typeface="Arial" panose="020B0604020202020204" pitchFamily="34" charset="0"/>
              </a:rPr>
              <a:t>30</a:t>
            </a:r>
            <a:r>
              <a:rPr lang="en-US" sz="1800" baseline="30000" dirty="0">
                <a:cs typeface="Arial" panose="020B0604020202020204" pitchFamily="34" charset="0"/>
              </a:rPr>
              <a:t>th</a:t>
            </a:r>
            <a:r>
              <a:rPr lang="en-US" sz="1800" dirty="0">
                <a:cs typeface="Arial" panose="020B0604020202020204" pitchFamily="34" charset="0"/>
              </a:rPr>
              <a:t> June – 2 Scheme Options presented.</a:t>
            </a:r>
          </a:p>
          <a:p>
            <a:pPr marL="457200" lvl="1" indent="0">
              <a:buNone/>
            </a:pPr>
            <a:endParaRPr lang="en-US" sz="2000" dirty="0"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July/August – Detailed Design</a:t>
            </a:r>
            <a:br>
              <a:rPr lang="en-IE" sz="2000" dirty="0">
                <a:cs typeface="Arial" panose="020B0604020202020204" pitchFamily="34" charset="0"/>
              </a:rPr>
            </a:br>
            <a:endParaRPr lang="en-IE" sz="2000" dirty="0"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775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8"/>
          <p:cNvSpPr>
            <a:spLocks noChangeArrowheads="1"/>
          </p:cNvSpPr>
          <p:nvPr/>
        </p:nvSpPr>
        <p:spPr bwMode="auto">
          <a:xfrm>
            <a:off x="244805" y="1116105"/>
            <a:ext cx="10053918" cy="462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b="1" dirty="0">
                <a:solidFill>
                  <a:srgbClr val="D95E00"/>
                </a:solidFill>
              </a:rPr>
              <a:t>Stakeholder Engagement</a:t>
            </a:r>
          </a:p>
          <a:p>
            <a:pPr marL="457200" lvl="1" indent="0">
              <a:buNone/>
            </a:pPr>
            <a:endParaRPr lang="en-US" sz="3200" b="1" dirty="0">
              <a:solidFill>
                <a:srgbClr val="D95E00"/>
              </a:solidFill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1</a:t>
            </a:r>
            <a:r>
              <a:rPr lang="en-US" sz="2000" baseline="30000" dirty="0">
                <a:cs typeface="Arial" panose="020B0604020202020204" pitchFamily="34" charset="0"/>
              </a:rPr>
              <a:t>st</a:t>
            </a:r>
            <a:r>
              <a:rPr lang="en-US" sz="2000" dirty="0">
                <a:cs typeface="Arial" panose="020B0604020202020204" pitchFamily="34" charset="0"/>
              </a:rPr>
              <a:t> June - Initial Workshop</a:t>
            </a:r>
          </a:p>
          <a:p>
            <a:pPr lvl="1"/>
            <a:r>
              <a:rPr lang="en-US" sz="1600" dirty="0">
                <a:cs typeface="Arial" panose="020B0604020202020204" pitchFamily="34" charset="0"/>
              </a:rPr>
              <a:t>Aimed to identify the problems and challenges locally.</a:t>
            </a:r>
          </a:p>
          <a:p>
            <a:pPr lvl="1"/>
            <a:r>
              <a:rPr lang="en-US" sz="1600" dirty="0">
                <a:cs typeface="Arial" panose="020B0604020202020204" pitchFamily="34" charset="0"/>
              </a:rPr>
              <a:t>Attended by a number of traders and residents</a:t>
            </a:r>
          </a:p>
          <a:p>
            <a:pPr lvl="1"/>
            <a:r>
              <a:rPr lang="en-US" sz="1600" dirty="0">
                <a:cs typeface="Arial" panose="020B0604020202020204" pitchFamily="34" charset="0"/>
              </a:rPr>
              <a:t>Problems – parking arrangement, rat running, speed, connectivity, litter, deliveries</a:t>
            </a:r>
          </a:p>
          <a:p>
            <a:pPr marL="457200" lvl="1" indent="0">
              <a:buNone/>
            </a:pPr>
            <a:endParaRPr lang="en-US" sz="2000" dirty="0"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30</a:t>
            </a:r>
            <a:r>
              <a:rPr lang="en-US" sz="2000" baseline="30000" dirty="0">
                <a:cs typeface="Arial" panose="020B0604020202020204" pitchFamily="34" charset="0"/>
              </a:rPr>
              <a:t>th</a:t>
            </a:r>
            <a:r>
              <a:rPr lang="en-US" sz="2000" dirty="0">
                <a:cs typeface="Arial" panose="020B0604020202020204" pitchFamily="34" charset="0"/>
              </a:rPr>
              <a:t> June – Second Workshop</a:t>
            </a:r>
          </a:p>
          <a:p>
            <a:pPr lvl="1"/>
            <a:r>
              <a:rPr lang="en-US" sz="1600" dirty="0">
                <a:cs typeface="Arial" panose="020B0604020202020204" pitchFamily="34" charset="0"/>
              </a:rPr>
              <a:t>2 No. Scheme Options Presented</a:t>
            </a:r>
          </a:p>
          <a:p>
            <a:pPr lvl="1"/>
            <a:r>
              <a:rPr lang="en-US" sz="1600" dirty="0">
                <a:cs typeface="Arial" panose="020B0604020202020204" pitchFamily="34" charset="0"/>
              </a:rPr>
              <a:t>Convergence on one preferred option.</a:t>
            </a:r>
          </a:p>
          <a:p>
            <a:pPr lvl="1"/>
            <a:r>
              <a:rPr lang="en-US" sz="1600" dirty="0">
                <a:cs typeface="Arial" panose="020B0604020202020204" pitchFamily="34" charset="0"/>
              </a:rPr>
              <a:t>Removal of throttle gate following discussion </a:t>
            </a:r>
            <a:r>
              <a:rPr lang="en-US" sz="1600">
                <a:cs typeface="Arial" panose="020B0604020202020204" pitchFamily="34" charset="0"/>
              </a:rPr>
              <a:t>with resident.</a:t>
            </a:r>
            <a:br>
              <a:rPr lang="en-IE" sz="1600" dirty="0">
                <a:cs typeface="Arial" panose="020B0604020202020204" pitchFamily="34" charset="0"/>
              </a:rPr>
            </a:br>
            <a:endParaRPr lang="en-IE" sz="1600" dirty="0"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Ongoing Engagement</a:t>
            </a:r>
          </a:p>
          <a:p>
            <a:pPr lvl="1"/>
            <a:r>
              <a:rPr lang="en-US" sz="1600" dirty="0">
                <a:cs typeface="Arial" panose="020B0604020202020204" pitchFamily="34" charset="0"/>
              </a:rPr>
              <a:t>As the scheme will impact the local shops mostly there has been ongoing informal discussions with them throughout.</a:t>
            </a:r>
            <a:endParaRPr lang="en-US" altLang="en-US" sz="20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586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8"/>
          <p:cNvSpPr>
            <a:spLocks noChangeArrowheads="1"/>
          </p:cNvSpPr>
          <p:nvPr/>
        </p:nvSpPr>
        <p:spPr bwMode="auto">
          <a:xfrm>
            <a:off x="170020" y="785018"/>
            <a:ext cx="10053918" cy="462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b="1" dirty="0">
                <a:solidFill>
                  <a:srgbClr val="D95E00"/>
                </a:solidFill>
              </a:rPr>
              <a:t>Preferred Option</a:t>
            </a:r>
          </a:p>
          <a:p>
            <a:pPr eaLnBrk="1" hangingPunct="1">
              <a:buFontTx/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E591D23-4A25-D76F-C2F6-40B58679A8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7331" y="1327923"/>
            <a:ext cx="7545710" cy="533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648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8"/>
          <p:cNvSpPr>
            <a:spLocks noChangeArrowheads="1"/>
          </p:cNvSpPr>
          <p:nvPr/>
        </p:nvSpPr>
        <p:spPr bwMode="auto">
          <a:xfrm>
            <a:off x="244805" y="1116105"/>
            <a:ext cx="10053918" cy="462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sz="3600" b="1" dirty="0">
                <a:solidFill>
                  <a:srgbClr val="D95E00"/>
                </a:solidFill>
                <a:cs typeface="Arial" panose="020B0604020202020204" pitchFamily="34" charset="0"/>
              </a:rPr>
              <a:t>Proposed Scheme</a:t>
            </a:r>
          </a:p>
          <a:p>
            <a:pPr eaLnBrk="1" hangingPunct="1">
              <a:buFontTx/>
              <a:buNone/>
            </a:pPr>
            <a:endParaRPr lang="en-US" b="1" dirty="0">
              <a:solidFill>
                <a:srgbClr val="D95E00"/>
              </a:solidFill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en-US" sz="2000" dirty="0">
                <a:solidFill>
                  <a:srgbClr val="51626F"/>
                </a:solidFill>
              </a:rPr>
              <a:t>The proposed scheme will:</a:t>
            </a:r>
          </a:p>
          <a:p>
            <a:pPr marL="0" indent="0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r>
              <a:rPr lang="en-US" altLang="en-US" sz="2000" dirty="0">
                <a:solidFill>
                  <a:srgbClr val="51626F"/>
                </a:solidFill>
              </a:rPr>
              <a:t>Provide a direct pedestrian link from the </a:t>
            </a:r>
            <a:r>
              <a:rPr lang="en-US" altLang="en-US" sz="2000" dirty="0" err="1">
                <a:solidFill>
                  <a:srgbClr val="51626F"/>
                </a:solidFill>
              </a:rPr>
              <a:t>signalised</a:t>
            </a:r>
            <a:r>
              <a:rPr lang="en-US" altLang="en-US" sz="2000" dirty="0">
                <a:solidFill>
                  <a:srgbClr val="51626F"/>
                </a:solidFill>
              </a:rPr>
              <a:t> junction to the shops.</a:t>
            </a:r>
          </a:p>
          <a:p>
            <a:r>
              <a:rPr lang="en-US" altLang="en-US" sz="2000" dirty="0">
                <a:solidFill>
                  <a:srgbClr val="51626F"/>
                </a:solidFill>
              </a:rPr>
              <a:t>Reconfigure parking – remove angled parking and improve disabled bay.</a:t>
            </a:r>
          </a:p>
          <a:p>
            <a:r>
              <a:rPr lang="en-US" altLang="en-US" sz="2000" dirty="0">
                <a:solidFill>
                  <a:srgbClr val="51626F"/>
                </a:solidFill>
              </a:rPr>
              <a:t>Improve east – west pedestrian access</a:t>
            </a:r>
          </a:p>
          <a:p>
            <a:r>
              <a:rPr lang="en-US" altLang="en-US" sz="2000" dirty="0">
                <a:solidFill>
                  <a:srgbClr val="51626F"/>
                </a:solidFill>
              </a:rPr>
              <a:t>Provide gateway treatment in the form of raised traffic calming measures</a:t>
            </a:r>
          </a:p>
          <a:p>
            <a:r>
              <a:rPr lang="en-US" altLang="en-US" sz="2000" dirty="0">
                <a:solidFill>
                  <a:srgbClr val="51626F"/>
                </a:solidFill>
              </a:rPr>
              <a:t>Install rain gardens as a means of Sustainable Urban Drainage (</a:t>
            </a:r>
            <a:r>
              <a:rPr lang="en-US" altLang="en-US" sz="2000" dirty="0" err="1">
                <a:solidFill>
                  <a:srgbClr val="51626F"/>
                </a:solidFill>
              </a:rPr>
              <a:t>SuDS</a:t>
            </a:r>
            <a:r>
              <a:rPr lang="en-US" altLang="en-US" sz="2000" dirty="0">
                <a:solidFill>
                  <a:srgbClr val="51626F"/>
                </a:solidFill>
              </a:rPr>
              <a:t>).</a:t>
            </a:r>
          </a:p>
          <a:p>
            <a:r>
              <a:rPr lang="en-US" altLang="en-US" sz="2000" dirty="0">
                <a:solidFill>
                  <a:srgbClr val="51626F"/>
                </a:solidFill>
              </a:rPr>
              <a:t>Remove bollards and replace with appropriate seating and bike stands</a:t>
            </a:r>
          </a:p>
          <a:p>
            <a:endParaRPr lang="en-US" altLang="en-US" sz="20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572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8"/>
          <p:cNvSpPr>
            <a:spLocks noChangeArrowheads="1"/>
          </p:cNvSpPr>
          <p:nvPr/>
        </p:nvSpPr>
        <p:spPr bwMode="auto">
          <a:xfrm>
            <a:off x="244805" y="1116105"/>
            <a:ext cx="10053918" cy="462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sz="3600" b="1" dirty="0">
                <a:solidFill>
                  <a:srgbClr val="D95E00"/>
                </a:solidFill>
                <a:cs typeface="Arial" panose="020B0604020202020204" pitchFamily="34" charset="0"/>
              </a:rPr>
              <a:t>Next Steps</a:t>
            </a:r>
          </a:p>
          <a:p>
            <a:pPr eaLnBrk="1" hangingPunct="1">
              <a:buFontTx/>
              <a:buNone/>
            </a:pPr>
            <a:endParaRPr lang="en-US" b="1" dirty="0">
              <a:solidFill>
                <a:srgbClr val="D95E00"/>
              </a:solidFill>
              <a:cs typeface="Arial" panose="020B0604020202020204" pitchFamily="34" charset="0"/>
            </a:endParaRPr>
          </a:p>
          <a:p>
            <a:r>
              <a:rPr lang="en-US" altLang="en-US" sz="2000" dirty="0">
                <a:solidFill>
                  <a:srgbClr val="51626F"/>
                </a:solidFill>
              </a:rPr>
              <a:t>The cost estimate of the scheme is €111,192 and so Part 8 Planning is not required.</a:t>
            </a:r>
          </a:p>
          <a:p>
            <a:endParaRPr lang="en-US" altLang="en-US" sz="2000" dirty="0">
              <a:solidFill>
                <a:srgbClr val="51626F"/>
              </a:solidFill>
            </a:endParaRPr>
          </a:p>
          <a:p>
            <a:r>
              <a:rPr lang="en-US" altLang="en-US" sz="2000" dirty="0">
                <a:solidFill>
                  <a:srgbClr val="51626F"/>
                </a:solidFill>
              </a:rPr>
              <a:t>As the scheme has modest alterations to the public environment and engagement with the relevant stakeholders has been regular and positive it is not proposed to conduct any further public consultation.</a:t>
            </a:r>
          </a:p>
          <a:p>
            <a:endParaRPr lang="en-US" altLang="en-US" sz="2000" dirty="0">
              <a:solidFill>
                <a:srgbClr val="51626F"/>
              </a:solidFill>
            </a:endParaRPr>
          </a:p>
          <a:p>
            <a:r>
              <a:rPr lang="en-US" altLang="en-US" sz="2000" dirty="0">
                <a:solidFill>
                  <a:srgbClr val="51626F"/>
                </a:solidFill>
              </a:rPr>
              <a:t>Proposed to progress to construction in the coming weeks and aim to have works complete by year end. </a:t>
            </a:r>
          </a:p>
          <a:p>
            <a:endParaRPr lang="en-US" altLang="en-US" sz="2000" dirty="0">
              <a:solidFill>
                <a:srgbClr val="51626F"/>
              </a:solidFill>
            </a:endParaRPr>
          </a:p>
          <a:p>
            <a:r>
              <a:rPr lang="en-US" altLang="en-US" sz="2000" dirty="0">
                <a:solidFill>
                  <a:srgbClr val="51626F"/>
                </a:solidFill>
              </a:rPr>
              <a:t>Ongoing engagement will take place with the traders prior to and during construction works.</a:t>
            </a:r>
          </a:p>
        </p:txBody>
      </p:sp>
    </p:spTree>
    <p:extLst>
      <p:ext uri="{BB962C8B-B14F-4D97-AF65-F5344CB8AC3E}">
        <p14:creationId xmlns:p14="http://schemas.microsoft.com/office/powerpoint/2010/main" val="42281533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1101</TotalTime>
  <Words>358</Words>
  <Application>Microsoft Office PowerPoint</Application>
  <PresentationFormat>Widescreen</PresentationFormat>
  <Paragraphs>60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Quick Qoutes</dc:title>
  <dc:creator>Mary Connell</dc:creator>
  <cp:lastModifiedBy>Liam McNeela</cp:lastModifiedBy>
  <cp:revision>91</cp:revision>
  <dcterms:created xsi:type="dcterms:W3CDTF">2017-09-01T12:10:35Z</dcterms:created>
  <dcterms:modified xsi:type="dcterms:W3CDTF">2023-09-19T14:11:26Z</dcterms:modified>
</cp:coreProperties>
</file>