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61" r:id="rId5"/>
    <p:sldId id="319" r:id="rId6"/>
    <p:sldId id="344" r:id="rId7"/>
    <p:sldId id="338" r:id="rId8"/>
    <p:sldId id="342" r:id="rId9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5E00"/>
    <a:srgbClr val="D0D8E8"/>
    <a:srgbClr val="4F81BD"/>
    <a:srgbClr val="E9EDF4"/>
    <a:srgbClr val="5162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B70FA9-C699-44B9-A24E-2ECE89155ED2}" v="38" dt="2023-09-14T15:11:56.9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36" autoAdjust="0"/>
    <p:restoredTop sz="86421" autoAdjust="0"/>
  </p:normalViewPr>
  <p:slideViewPr>
    <p:cSldViewPr>
      <p:cViewPr varScale="1">
        <p:scale>
          <a:sx n="112" d="100"/>
          <a:sy n="112" d="100"/>
        </p:scale>
        <p:origin x="135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3133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36121A73-F264-4B11-BC65-82F3B60BF728}" type="datetimeFigureOut">
              <a:rPr lang="en-IE" smtClean="0"/>
              <a:t>14/09/2023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F6D2F664-2B28-4E95-B850-8C1285D625CE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67519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940202D5-F79F-48B0-89C1-F9237F675FD1}" type="datetimeFigureOut">
              <a:rPr lang="en-IE" smtClean="0"/>
              <a:t>14/09/2023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6125"/>
            <a:ext cx="4973637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7"/>
            <a:ext cx="5444490" cy="4474845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477B4A99-232C-45C9-97BD-2CC7D5CC8ACE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0219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CAA54-DCE2-45ED-AFCA-EED14EA80985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3EF4-BA8C-48CD-8ACE-A1859A29A9D0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4E87-87C4-4EDA-AE0F-AC156E6BBAB4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96DE-7953-42DE-86B7-907C9EEB35F3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B5A9C-DBC4-4008-8DDD-853DDEAE3ACC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BD430-FA4C-478C-9978-AD026E29A509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3CF5-CE1F-4D27-A21B-A8D5D269773B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E2D98-D8A3-47B1-865E-B9DB341164B3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16854-5569-4E7B-AD92-107A11125D69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EBAD-794E-4A3B-B181-E8A5E04A68AD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35C0-94B2-4809-87BD-FCF641210681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B95FA-CCE5-42FB-B86E-75F7E28D96D3}" type="datetime1">
              <a:rPr lang="en-US" smtClean="0"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31116"/>
            <a:ext cx="3810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0" name="Rectangle 32"/>
          <p:cNvSpPr>
            <a:spLocks noGrp="1" noChangeArrowheads="1"/>
          </p:cNvSpPr>
          <p:nvPr>
            <p:ph type="subTitle" idx="1"/>
          </p:nvPr>
        </p:nvSpPr>
        <p:spPr>
          <a:xfrm>
            <a:off x="76200" y="2209800"/>
            <a:ext cx="8915400" cy="3810000"/>
          </a:xfrm>
          <a:noFill/>
          <a:ln/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IE" sz="3800" b="1" dirty="0">
                <a:solidFill>
                  <a:schemeClr val="bg1"/>
                </a:solidFill>
              </a:rPr>
              <a:t>Headed Item H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IE" sz="3800" b="1" dirty="0">
                <a:solidFill>
                  <a:schemeClr val="bg1"/>
                </a:solidFill>
              </a:rPr>
              <a:t>Planned Maintenance/EERP</a:t>
            </a:r>
          </a:p>
          <a:p>
            <a:endParaRPr lang="en-IE" sz="3800" b="1" dirty="0">
              <a:solidFill>
                <a:schemeClr val="bg1"/>
              </a:solidFill>
            </a:endParaRPr>
          </a:p>
          <a:p>
            <a:r>
              <a:rPr lang="en-IE" sz="3300" b="1" dirty="0">
                <a:solidFill>
                  <a:schemeClr val="bg1"/>
                </a:solidFill>
              </a:rPr>
              <a:t>Meeting of Housing SPC</a:t>
            </a:r>
          </a:p>
          <a:p>
            <a:r>
              <a:rPr lang="en-IE" sz="3300" b="1" dirty="0">
                <a:solidFill>
                  <a:schemeClr val="bg1"/>
                </a:solidFill>
              </a:rPr>
              <a:t>14</a:t>
            </a:r>
            <a:r>
              <a:rPr lang="en-IE" sz="3300" b="1" baseline="30000" dirty="0">
                <a:solidFill>
                  <a:schemeClr val="bg1"/>
                </a:solidFill>
              </a:rPr>
              <a:t>th</a:t>
            </a:r>
            <a:r>
              <a:rPr lang="en-IE" sz="3300" b="1" dirty="0">
                <a:solidFill>
                  <a:schemeClr val="bg1"/>
                </a:solidFill>
              </a:rPr>
              <a:t> September 2023</a:t>
            </a:r>
          </a:p>
        </p:txBody>
      </p:sp>
      <p:sp>
        <p:nvSpPr>
          <p:cNvPr id="2081" name="Rectangle 33"/>
          <p:cNvSpPr>
            <a:spLocks noChangeArrowheads="1"/>
          </p:cNvSpPr>
          <p:nvPr/>
        </p:nvSpPr>
        <p:spPr bwMode="auto">
          <a:xfrm>
            <a:off x="381000" y="5029200"/>
            <a:ext cx="8305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I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2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57"/>
    </mc:Choice>
    <mc:Fallback xmlns="">
      <p:transition spd="slow" advTm="2535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2197" y="18585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23695A-0E1C-403F-B203-6B04A62135ED}"/>
              </a:ext>
            </a:extLst>
          </p:cNvPr>
          <p:cNvSpPr/>
          <p:nvPr/>
        </p:nvSpPr>
        <p:spPr>
          <a:xfrm>
            <a:off x="228600" y="838200"/>
            <a:ext cx="6342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IE" altLang="en-US" sz="2800" b="1" dirty="0">
                <a:solidFill>
                  <a:schemeClr val="accent6">
                    <a:lumMod val="75000"/>
                  </a:schemeClr>
                </a:solidFill>
              </a:rPr>
              <a:t>Key Details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7E5309-72A1-86E4-5683-63B7BE27D3EA}"/>
              </a:ext>
            </a:extLst>
          </p:cNvPr>
          <p:cNvSpPr txBox="1"/>
          <p:nvPr/>
        </p:nvSpPr>
        <p:spPr>
          <a:xfrm>
            <a:off x="381000" y="1361420"/>
            <a:ext cx="84582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Energy Retrofit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1600" dirty="0"/>
              <a:t>183 homes issued to contractors for completion in 2023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1600" dirty="0"/>
              <a:t>138 homes surveyed and subject to tender preparation</a:t>
            </a:r>
          </a:p>
          <a:p>
            <a:pPr lvl="1"/>
            <a:endParaRPr lang="en-I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Windows and Doors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1600" dirty="0"/>
              <a:t>200 homes issued to contractors to date in 2023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1600" dirty="0"/>
              <a:t>223 properties surveyed and subject to tender preparation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1600" dirty="0"/>
              <a:t>Going forward window replacements will be completed under Energy Efficiency Retrofit Programme </a:t>
            </a:r>
          </a:p>
          <a:p>
            <a:endParaRPr lang="en-I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Balgaddy &amp; </a:t>
            </a:r>
            <a:r>
              <a:rPr lang="en-IE" sz="1600" dirty="0" err="1"/>
              <a:t>MacUilliam</a:t>
            </a:r>
            <a:r>
              <a:rPr lang="en-IE" sz="1600" dirty="0"/>
              <a:t> Quarterly Clean up ongoing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1600" dirty="0"/>
              <a:t>Roofing works ongoing in Balgaddy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1600" dirty="0"/>
              <a:t>External painting complete in Tor an Rí</a:t>
            </a:r>
          </a:p>
          <a:p>
            <a:pPr lvl="1"/>
            <a:endParaRPr lang="en-I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Safety Works – Smoke/CO Alarms, Fire extinguishers/blankets, window restrictors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Boiler Servicing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Property Condition 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3862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89"/>
    </mc:Choice>
    <mc:Fallback xmlns="">
      <p:transition spd="slow" advTm="5308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2197" y="18585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23695A-0E1C-403F-B203-6B04A62135ED}"/>
              </a:ext>
            </a:extLst>
          </p:cNvPr>
          <p:cNvSpPr/>
          <p:nvPr/>
        </p:nvSpPr>
        <p:spPr>
          <a:xfrm>
            <a:off x="278123" y="594433"/>
            <a:ext cx="6342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IE" sz="2800" b="1" dirty="0">
                <a:solidFill>
                  <a:schemeClr val="accent6">
                    <a:lumMod val="75000"/>
                  </a:schemeClr>
                </a:solidFill>
              </a:rPr>
              <a:t>Painting - Tor an Rí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FBAA2E-F0C0-1B2B-AE30-12AAE6A812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4" t="19117" r="3590" b="30114"/>
          <a:stretch/>
        </p:blipFill>
        <p:spPr>
          <a:xfrm>
            <a:off x="3448978" y="1582170"/>
            <a:ext cx="3912821" cy="2934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C8B48C-2970-9CE4-6F70-8DA4454669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8668" r="3041" b="14445"/>
          <a:stretch/>
        </p:blipFill>
        <p:spPr>
          <a:xfrm>
            <a:off x="675404" y="3652710"/>
            <a:ext cx="4277652" cy="2920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25ACAD-1E3F-740E-6539-11FE405062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4" t="4545" r="15599" b="20454"/>
          <a:stretch/>
        </p:blipFill>
        <p:spPr>
          <a:xfrm>
            <a:off x="6477000" y="3666283"/>
            <a:ext cx="2085273" cy="26300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83C980-AD8C-89D9-970D-22B9E76BDA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78" t="14973" r="3743" b="14439"/>
          <a:stretch/>
        </p:blipFill>
        <p:spPr>
          <a:xfrm>
            <a:off x="378115" y="1145427"/>
            <a:ext cx="2693370" cy="275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3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89"/>
    </mc:Choice>
    <mc:Fallback>
      <p:transition spd="slow" advTm="5308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2197" y="18585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23695A-0E1C-403F-B203-6B04A62135ED}"/>
              </a:ext>
            </a:extLst>
          </p:cNvPr>
          <p:cNvSpPr/>
          <p:nvPr/>
        </p:nvSpPr>
        <p:spPr>
          <a:xfrm>
            <a:off x="267229" y="619762"/>
            <a:ext cx="6342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IE" sz="2800" b="1" dirty="0">
                <a:solidFill>
                  <a:schemeClr val="accent6">
                    <a:lumMod val="75000"/>
                  </a:schemeClr>
                </a:solidFill>
              </a:rPr>
              <a:t>EERP - Limekiln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50384B-83D0-D1AB-E699-3E3F8CD4C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0" t="11539" r="35000" b="1937"/>
          <a:stretch/>
        </p:blipFill>
        <p:spPr>
          <a:xfrm>
            <a:off x="5486400" y="1752598"/>
            <a:ext cx="3276600" cy="4725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51ACCA-88B6-FCC3-EECA-FBC04A6CC3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33" t="28462" r="34166" b="19231"/>
          <a:stretch/>
        </p:blipFill>
        <p:spPr>
          <a:xfrm>
            <a:off x="291442" y="1749802"/>
            <a:ext cx="3918886" cy="29609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B73B82-819B-9380-C1BB-75E40FEC8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885" y="4185415"/>
            <a:ext cx="3066554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0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89"/>
    </mc:Choice>
    <mc:Fallback xmlns="">
      <p:transition spd="slow" advTm="5308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2197" y="18585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23695A-0E1C-403F-B203-6B04A62135ED}"/>
              </a:ext>
            </a:extLst>
          </p:cNvPr>
          <p:cNvSpPr/>
          <p:nvPr/>
        </p:nvSpPr>
        <p:spPr>
          <a:xfrm>
            <a:off x="278123" y="594433"/>
            <a:ext cx="6342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IE" sz="2800" b="1" dirty="0">
                <a:solidFill>
                  <a:schemeClr val="accent6">
                    <a:lumMod val="75000"/>
                  </a:schemeClr>
                </a:solidFill>
              </a:rPr>
              <a:t>EERP - Limekiln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4E2204-1190-734A-8331-888D8FB18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727" y="1586649"/>
            <a:ext cx="2338583" cy="3118111"/>
          </a:xfrm>
          <a:prstGeom prst="rect">
            <a:avLst/>
          </a:prstGeom>
        </p:spPr>
      </p:pic>
      <p:pic>
        <p:nvPicPr>
          <p:cNvPr id="7" name="Picture 6" descr="A metal scaffolding with a sign&#10;&#10;Description automatically generated">
            <a:extLst>
              <a:ext uri="{FF2B5EF4-FFF2-40B4-BE49-F238E27FC236}">
                <a16:creationId xmlns:a16="http://schemas.microsoft.com/office/drawing/2014/main" id="{8201BE10-B6A9-76AB-F556-939F368B16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618" r="18889" b="-1"/>
          <a:stretch/>
        </p:blipFill>
        <p:spPr>
          <a:xfrm rot="5400000">
            <a:off x="3774071" y="2116969"/>
            <a:ext cx="2785514" cy="1724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92D1C8-2312-FA55-069A-8697BC590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3587097"/>
            <a:ext cx="3981702" cy="2986276"/>
          </a:xfrm>
          <a:prstGeom prst="rect">
            <a:avLst/>
          </a:prstGeom>
        </p:spPr>
      </p:pic>
      <p:pic>
        <p:nvPicPr>
          <p:cNvPr id="10" name="Picture 9" descr="A building with stairs outside&#10;&#10;Description automatically generated">
            <a:extLst>
              <a:ext uri="{FF2B5EF4-FFF2-40B4-BE49-F238E27FC236}">
                <a16:creationId xmlns:a16="http://schemas.microsoft.com/office/drawing/2014/main" id="{8A9C13EF-7335-A436-A71D-C928094B43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0" y="1586649"/>
            <a:ext cx="3571453" cy="267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9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89"/>
    </mc:Choice>
    <mc:Fallback>
      <p:transition spd="slow" advTm="53089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392C9B76BB294FAFA6E89EEDFF1B97" ma:contentTypeVersion="7" ma:contentTypeDescription="Create a new document." ma:contentTypeScope="" ma:versionID="6b8b5c2ad18cee5059ce9cd4dbfd0a19">
  <xsd:schema xmlns:xsd="http://www.w3.org/2001/XMLSchema" xmlns:xs="http://www.w3.org/2001/XMLSchema" xmlns:p="http://schemas.microsoft.com/office/2006/metadata/properties" xmlns:ns3="f5753776-80ff-45ca-a4c1-002a1d968def" xmlns:ns4="81bc2e9c-c1ab-4318-9571-bd14d9aeccbd" targetNamespace="http://schemas.microsoft.com/office/2006/metadata/properties" ma:root="true" ma:fieldsID="a0a82baa2c376e7831bec9c052bfab77" ns3:_="" ns4:_="">
    <xsd:import namespace="f5753776-80ff-45ca-a4c1-002a1d968def"/>
    <xsd:import namespace="81bc2e9c-c1ab-4318-9571-bd14d9aeccb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53776-80ff-45ca-a4c1-002a1d968d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c2e9c-c1ab-4318-9571-bd14d9aeccb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552AC0-20E9-4483-A9E7-B5B42D3A9B66}">
  <ds:schemaRefs>
    <ds:schemaRef ds:uri="http://purl.org/dc/terms/"/>
    <ds:schemaRef ds:uri="81bc2e9c-c1ab-4318-9571-bd14d9aeccbd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f5753776-80ff-45ca-a4c1-002a1d968def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6A4F4FF-BDAA-4353-878F-37F3501776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08A23E-7F31-4A87-841B-879AC566BA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753776-80ff-45ca-a4c1-002a1d968def"/>
    <ds:schemaRef ds:uri="81bc2e9c-c1ab-4318-9571-bd14d9aecc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19956</TotalTime>
  <Words>117</Words>
  <Application>Microsoft Office PowerPoint</Application>
  <PresentationFormat>On-screen Show (4:3)</PresentationFormat>
  <Paragraphs>28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Public Adult</dc:creator>
  <cp:lastModifiedBy>Damien McNulty</cp:lastModifiedBy>
  <cp:revision>443</cp:revision>
  <cp:lastPrinted>2018-09-27T14:42:52Z</cp:lastPrinted>
  <dcterms:created xsi:type="dcterms:W3CDTF">2006-08-16T00:00:00Z</dcterms:created>
  <dcterms:modified xsi:type="dcterms:W3CDTF">2023-09-14T15:14:51Z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0x01010040392C9B76BB294FAFA6E89EEDFF1B97</vt:lpwstr>
  </property>
</Properties>
</file>