
<file path=[Content_Types].xml><?xml version="1.0" encoding="utf-8"?>
<Types xmlns="http://schemas.openxmlformats.org/package/2006/content-types">
  <Default Extension="jpeg" ContentType="image/jpeg"/>
  <Default Extension="m4a" ContentType="audi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 id="2147483648" r:id="rId5"/>
  </p:sldMasterIdLst>
  <p:notesMasterIdLst>
    <p:notesMasterId r:id="rId13"/>
  </p:notesMasterIdLst>
  <p:sldIdLst>
    <p:sldId id="339" r:id="rId6"/>
    <p:sldId id="257" r:id="rId7"/>
    <p:sldId id="362" r:id="rId8"/>
    <p:sldId id="363" r:id="rId9"/>
    <p:sldId id="358" r:id="rId10"/>
    <p:sldId id="352" r:id="rId11"/>
    <p:sldId id="360" r:id="rId12"/>
  </p:sldIdLst>
  <p:sldSz cx="12192000" cy="6858000"/>
  <p:notesSz cx="6805613" cy="99441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4A5D7D76-5E2E-42CC-B64F-33BC634E045D}">
          <p14:sldIdLst>
            <p14:sldId id="339"/>
            <p14:sldId id="257"/>
            <p14:sldId id="362"/>
            <p14:sldId id="363"/>
            <p14:sldId id="358"/>
            <p14:sldId id="352"/>
            <p14:sldId id="360"/>
          </p14:sldIdLst>
        </p14:section>
      </p14:sectionLst>
    </p:ex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F278F95D-3E94-5777-2166-F670EC660706}" name="Kenneth Murphy" initials="KM" userId="S::kmurphy@sdublincoco.ie::d316a323-9108-4c92-b925-1ea84ec9e97d"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66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8" d="100"/>
          <a:sy n="108" d="100"/>
        </p:scale>
        <p:origin x="678" y="10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notesMaster" Target="notesMasters/notesMaster1.xml"/><Relationship Id="rId18" Type="http://schemas.microsoft.com/office/2018/10/relationships/authors" Target="authors.xml"/><Relationship Id="rId3" Type="http://schemas.openxmlformats.org/officeDocument/2006/relationships/customXml" Target="../customXml/item3.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5" Type="http://schemas.openxmlformats.org/officeDocument/2006/relationships/slideMaster" Target="slideMasters/slideMaster2.xml"/><Relationship Id="rId15" Type="http://schemas.openxmlformats.org/officeDocument/2006/relationships/viewProps" Target="viewProps.xml"/><Relationship Id="rId10" Type="http://schemas.openxmlformats.org/officeDocument/2006/relationships/slide" Target="slides/slide5.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9099" cy="498932"/>
          </a:xfrm>
          <a:prstGeom prst="rect">
            <a:avLst/>
          </a:prstGeom>
        </p:spPr>
        <p:txBody>
          <a:bodyPr vert="horz" lIns="91440" tIns="45720" rIns="91440" bIns="45720" rtlCol="0"/>
          <a:lstStyle>
            <a:lvl1pPr algn="l">
              <a:defRPr sz="1200"/>
            </a:lvl1pPr>
          </a:lstStyle>
          <a:p>
            <a:endParaRPr lang="en-IE"/>
          </a:p>
        </p:txBody>
      </p:sp>
      <p:sp>
        <p:nvSpPr>
          <p:cNvPr id="3" name="Date Placeholder 2"/>
          <p:cNvSpPr>
            <a:spLocks noGrp="1"/>
          </p:cNvSpPr>
          <p:nvPr>
            <p:ph type="dt" idx="1"/>
          </p:nvPr>
        </p:nvSpPr>
        <p:spPr>
          <a:xfrm>
            <a:off x="3854939" y="0"/>
            <a:ext cx="2949099" cy="498932"/>
          </a:xfrm>
          <a:prstGeom prst="rect">
            <a:avLst/>
          </a:prstGeom>
        </p:spPr>
        <p:txBody>
          <a:bodyPr vert="horz" lIns="91440" tIns="45720" rIns="91440" bIns="45720" rtlCol="0"/>
          <a:lstStyle>
            <a:lvl1pPr algn="r">
              <a:defRPr sz="1200"/>
            </a:lvl1pPr>
          </a:lstStyle>
          <a:p>
            <a:fld id="{3B550804-3B02-4C16-853A-96E4208FB18A}" type="datetimeFigureOut">
              <a:rPr lang="en-IE" smtClean="0"/>
              <a:t>14/09/2023</a:t>
            </a:fld>
            <a:endParaRPr lang="en-IE"/>
          </a:p>
        </p:txBody>
      </p:sp>
      <p:sp>
        <p:nvSpPr>
          <p:cNvPr id="4" name="Slide Image Placeholder 3"/>
          <p:cNvSpPr>
            <a:spLocks noGrp="1" noRot="1" noChangeAspect="1"/>
          </p:cNvSpPr>
          <p:nvPr>
            <p:ph type="sldImg" idx="2"/>
          </p:nvPr>
        </p:nvSpPr>
        <p:spPr>
          <a:xfrm>
            <a:off x="420688" y="1243013"/>
            <a:ext cx="5964237" cy="3355975"/>
          </a:xfrm>
          <a:prstGeom prst="rect">
            <a:avLst/>
          </a:prstGeom>
          <a:noFill/>
          <a:ln w="12700">
            <a:solidFill>
              <a:prstClr val="black"/>
            </a:solidFill>
          </a:ln>
        </p:spPr>
        <p:txBody>
          <a:bodyPr vert="horz" lIns="91440" tIns="45720" rIns="91440" bIns="45720" rtlCol="0" anchor="ctr"/>
          <a:lstStyle/>
          <a:p>
            <a:endParaRPr lang="en-IE"/>
          </a:p>
        </p:txBody>
      </p:sp>
      <p:sp>
        <p:nvSpPr>
          <p:cNvPr id="5" name="Notes Placeholder 4"/>
          <p:cNvSpPr>
            <a:spLocks noGrp="1"/>
          </p:cNvSpPr>
          <p:nvPr>
            <p:ph type="body" sz="quarter" idx="3"/>
          </p:nvPr>
        </p:nvSpPr>
        <p:spPr>
          <a:xfrm>
            <a:off x="680562" y="4785598"/>
            <a:ext cx="5444490" cy="3915489"/>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6" name="Footer Placeholder 5"/>
          <p:cNvSpPr>
            <a:spLocks noGrp="1"/>
          </p:cNvSpPr>
          <p:nvPr>
            <p:ph type="ftr" sz="quarter" idx="4"/>
          </p:nvPr>
        </p:nvSpPr>
        <p:spPr>
          <a:xfrm>
            <a:off x="0" y="9445170"/>
            <a:ext cx="2949099" cy="498931"/>
          </a:xfrm>
          <a:prstGeom prst="rect">
            <a:avLst/>
          </a:prstGeom>
        </p:spPr>
        <p:txBody>
          <a:bodyPr vert="horz" lIns="91440" tIns="45720" rIns="91440" bIns="45720" rtlCol="0" anchor="b"/>
          <a:lstStyle>
            <a:lvl1pPr algn="l">
              <a:defRPr sz="1200"/>
            </a:lvl1pPr>
          </a:lstStyle>
          <a:p>
            <a:endParaRPr lang="en-IE"/>
          </a:p>
        </p:txBody>
      </p:sp>
      <p:sp>
        <p:nvSpPr>
          <p:cNvPr id="7" name="Slide Number Placeholder 6"/>
          <p:cNvSpPr>
            <a:spLocks noGrp="1"/>
          </p:cNvSpPr>
          <p:nvPr>
            <p:ph type="sldNum" sz="quarter" idx="5"/>
          </p:nvPr>
        </p:nvSpPr>
        <p:spPr>
          <a:xfrm>
            <a:off x="3854939" y="9445170"/>
            <a:ext cx="2949099" cy="498931"/>
          </a:xfrm>
          <a:prstGeom prst="rect">
            <a:avLst/>
          </a:prstGeom>
        </p:spPr>
        <p:txBody>
          <a:bodyPr vert="horz" lIns="91440" tIns="45720" rIns="91440" bIns="45720" rtlCol="0" anchor="b"/>
          <a:lstStyle>
            <a:lvl1pPr algn="r">
              <a:defRPr sz="1200"/>
            </a:lvl1pPr>
          </a:lstStyle>
          <a:p>
            <a:fld id="{ECA95B44-C8C6-4E71-86D6-4B6ACF3AA1E1}" type="slidenum">
              <a:rPr lang="en-IE" smtClean="0"/>
              <a:t>‹#›</a:t>
            </a:fld>
            <a:endParaRPr lang="en-IE"/>
          </a:p>
        </p:txBody>
      </p:sp>
    </p:spTree>
    <p:extLst>
      <p:ext uri="{BB962C8B-B14F-4D97-AF65-F5344CB8AC3E}">
        <p14:creationId xmlns:p14="http://schemas.microsoft.com/office/powerpoint/2010/main" val="15272207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Text"/>
          <p:cNvSpPr>
            <a:spLocks noGrp="1"/>
          </p:cNvSpPr>
          <p:nvPr>
            <p:ph type="body" idx="1"/>
          </p:nvPr>
        </p:nvSpPr>
        <p:spPr/>
        <p:txBody>
          <a:bodyPr/>
          <a:lstStyle/>
          <a:p>
            <a:r>
              <a:rPr b="1"/>
              <a:t>textbox</a:t>
            </a:r>
            <a:endParaRPr/>
          </a:p>
          <a:p>
            <a:r>
              <a:rPr b="0"/>
              <a:t>No alt text provided</a:t>
            </a:r>
            <a:endParaRPr/>
          </a:p>
          <a:p>
            <a:endParaRPr/>
          </a:p>
          <a:p>
            <a:r>
              <a:rPr b="1"/>
              <a:t>Housing for All Delivery Pipeline 2023</a:t>
            </a:r>
            <a:endParaRPr/>
          </a:p>
          <a:p>
            <a:r>
              <a:rPr b="0"/>
              <a:t>No alt text provided</a:t>
            </a:r>
            <a:endParaRPr/>
          </a:p>
          <a:p>
            <a:endParaRPr/>
          </a:p>
          <a:p>
            <a:r>
              <a:rPr b="1"/>
              <a:t>No. of Potential Units Per LEA</a:t>
            </a:r>
            <a:endParaRPr/>
          </a:p>
          <a:p>
            <a:r>
              <a:rPr b="0"/>
              <a:t>No alt text provided</a:t>
            </a:r>
            <a:endParaRPr/>
          </a:p>
          <a:p>
            <a:endParaRPr/>
          </a:p>
          <a:p>
            <a:r>
              <a:rPr b="1"/>
              <a:t>image</a:t>
            </a:r>
            <a:endParaRPr/>
          </a:p>
          <a:p>
            <a:r>
              <a:rPr b="0"/>
              <a:t>No alt text provided</a:t>
            </a:r>
            <a:endParaRPr/>
          </a:p>
          <a:p>
            <a:endParaRPr/>
          </a:p>
          <a:p>
            <a:r>
              <a:rPr b="1"/>
              <a:t>tableEx</a:t>
            </a:r>
            <a:endParaRPr/>
          </a:p>
          <a:p>
            <a:r>
              <a:rPr b="0"/>
              <a:t>No alt text provided</a:t>
            </a:r>
            <a:endParaRPr/>
          </a:p>
          <a:p>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 Denotes SDCC owned site</a:t>
            </a:r>
            <a:endParaRPr lang="en-IE" dirty="0"/>
          </a:p>
        </p:txBody>
      </p:sp>
      <p:sp>
        <p:nvSpPr>
          <p:cNvPr id="4" name="Slide Number Placeholder 3"/>
          <p:cNvSpPr>
            <a:spLocks noGrp="1"/>
          </p:cNvSpPr>
          <p:nvPr>
            <p:ph type="sldNum" sz="quarter" idx="5"/>
          </p:nvPr>
        </p:nvSpPr>
        <p:spPr/>
        <p:txBody>
          <a:bodyPr/>
          <a:lstStyle/>
          <a:p>
            <a:fld id="{A2987629-B7FA-435C-86E5-432E61C5D39B}" type="slidenum">
              <a:rPr lang="en-IE" smtClean="0"/>
              <a:t>3</a:t>
            </a:fld>
            <a:endParaRPr lang="en-IE"/>
          </a:p>
        </p:txBody>
      </p:sp>
    </p:spTree>
    <p:extLst>
      <p:ext uri="{BB962C8B-B14F-4D97-AF65-F5344CB8AC3E}">
        <p14:creationId xmlns:p14="http://schemas.microsoft.com/office/powerpoint/2010/main" val="109332861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 Denotes Council owned site</a:t>
            </a:r>
            <a:endParaRPr lang="en-IE" dirty="0"/>
          </a:p>
        </p:txBody>
      </p:sp>
      <p:sp>
        <p:nvSpPr>
          <p:cNvPr id="4" name="Slide Number Placeholder 3"/>
          <p:cNvSpPr>
            <a:spLocks noGrp="1"/>
          </p:cNvSpPr>
          <p:nvPr>
            <p:ph type="sldNum" sz="quarter" idx="5"/>
          </p:nvPr>
        </p:nvSpPr>
        <p:spPr/>
        <p:txBody>
          <a:bodyPr/>
          <a:lstStyle/>
          <a:p>
            <a:fld id="{A2987629-B7FA-435C-86E5-432E61C5D39B}" type="slidenum">
              <a:rPr lang="en-IE" smtClean="0"/>
              <a:t>4</a:t>
            </a:fld>
            <a:endParaRPr lang="en-IE"/>
          </a:p>
        </p:txBody>
      </p:sp>
    </p:spTree>
    <p:extLst>
      <p:ext uri="{BB962C8B-B14F-4D97-AF65-F5344CB8AC3E}">
        <p14:creationId xmlns:p14="http://schemas.microsoft.com/office/powerpoint/2010/main" val="98582678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a:p>
        </p:txBody>
      </p:sp>
      <p:sp>
        <p:nvSpPr>
          <p:cNvPr id="4" name="Slide Number Placeholder 3"/>
          <p:cNvSpPr>
            <a:spLocks noGrp="1"/>
          </p:cNvSpPr>
          <p:nvPr>
            <p:ph type="sldNum" sz="quarter" idx="5"/>
          </p:nvPr>
        </p:nvSpPr>
        <p:spPr/>
        <p:txBody>
          <a:bodyPr/>
          <a:lstStyle/>
          <a:p>
            <a:fld id="{ECA95B44-C8C6-4E71-86D6-4B6ACF3AA1E1}" type="slidenum">
              <a:rPr lang="en-IE" smtClean="0"/>
              <a:t>6</a:t>
            </a:fld>
            <a:endParaRPr lang="en-IE"/>
          </a:p>
        </p:txBody>
      </p:sp>
    </p:spTree>
    <p:extLst>
      <p:ext uri="{BB962C8B-B14F-4D97-AF65-F5344CB8AC3E}">
        <p14:creationId xmlns:p14="http://schemas.microsoft.com/office/powerpoint/2010/main" val="415290971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EB3205-BCEA-4F21-B950-04BF20CD7BCF}"/>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E"/>
          </a:p>
        </p:txBody>
      </p:sp>
      <p:sp>
        <p:nvSpPr>
          <p:cNvPr id="3" name="Subtitle 2">
            <a:extLst>
              <a:ext uri="{FF2B5EF4-FFF2-40B4-BE49-F238E27FC236}">
                <a16:creationId xmlns:a16="http://schemas.microsoft.com/office/drawing/2014/main" id="{DE7B0174-B270-46F9-930E-B615C8D1FD1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E"/>
          </a:p>
        </p:txBody>
      </p:sp>
      <p:sp>
        <p:nvSpPr>
          <p:cNvPr id="4" name="Date Placeholder 3">
            <a:extLst>
              <a:ext uri="{FF2B5EF4-FFF2-40B4-BE49-F238E27FC236}">
                <a16:creationId xmlns:a16="http://schemas.microsoft.com/office/drawing/2014/main" id="{11262F11-87C2-48FA-B6B6-0C95EDBDCCB0}"/>
              </a:ext>
            </a:extLst>
          </p:cNvPr>
          <p:cNvSpPr>
            <a:spLocks noGrp="1"/>
          </p:cNvSpPr>
          <p:nvPr>
            <p:ph type="dt" sz="half" idx="10"/>
          </p:nvPr>
        </p:nvSpPr>
        <p:spPr/>
        <p:txBody>
          <a:bodyPr/>
          <a:lstStyle/>
          <a:p>
            <a:fld id="{7AC338E5-9121-4062-B216-B46E64F8DA6B}" type="datetime1">
              <a:rPr lang="en-IE" smtClean="0"/>
              <a:t>14/09/2023</a:t>
            </a:fld>
            <a:endParaRPr lang="en-IE"/>
          </a:p>
        </p:txBody>
      </p:sp>
      <p:sp>
        <p:nvSpPr>
          <p:cNvPr id="5" name="Footer Placeholder 4">
            <a:extLst>
              <a:ext uri="{FF2B5EF4-FFF2-40B4-BE49-F238E27FC236}">
                <a16:creationId xmlns:a16="http://schemas.microsoft.com/office/drawing/2014/main" id="{C5529DC9-9700-4522-9CD5-C9A5720C1A23}"/>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3438C17F-58D7-4421-98E6-54F2F4816B78}"/>
              </a:ext>
            </a:extLst>
          </p:cNvPr>
          <p:cNvSpPr>
            <a:spLocks noGrp="1"/>
          </p:cNvSpPr>
          <p:nvPr>
            <p:ph type="sldNum" sz="quarter" idx="12"/>
          </p:nvPr>
        </p:nvSpPr>
        <p:spPr/>
        <p:txBody>
          <a:bodyPr/>
          <a:lstStyle/>
          <a:p>
            <a:fld id="{A59551F6-EB3B-4743-B1F0-375DCDB8A6FF}" type="slidenum">
              <a:rPr lang="en-IE" smtClean="0"/>
              <a:t>‹#›</a:t>
            </a:fld>
            <a:endParaRPr lang="en-IE"/>
          </a:p>
        </p:txBody>
      </p:sp>
    </p:spTree>
    <p:extLst>
      <p:ext uri="{BB962C8B-B14F-4D97-AF65-F5344CB8AC3E}">
        <p14:creationId xmlns:p14="http://schemas.microsoft.com/office/powerpoint/2010/main" val="34057717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1532BF-6F0A-425B-9675-07B2CCA3341A}"/>
              </a:ext>
            </a:extLst>
          </p:cNvPr>
          <p:cNvSpPr>
            <a:spLocks noGrp="1"/>
          </p:cNvSpPr>
          <p:nvPr>
            <p:ph type="title"/>
          </p:nvPr>
        </p:nvSpPr>
        <p:spPr/>
        <p:txBody>
          <a:bodyPr/>
          <a:lstStyle/>
          <a:p>
            <a:r>
              <a:rPr lang="en-US"/>
              <a:t>Click to edit Master title style</a:t>
            </a:r>
            <a:endParaRPr lang="en-IE"/>
          </a:p>
        </p:txBody>
      </p:sp>
      <p:sp>
        <p:nvSpPr>
          <p:cNvPr id="3" name="Vertical Text Placeholder 2">
            <a:extLst>
              <a:ext uri="{FF2B5EF4-FFF2-40B4-BE49-F238E27FC236}">
                <a16:creationId xmlns:a16="http://schemas.microsoft.com/office/drawing/2014/main" id="{F976E568-7694-43C2-A700-533F86562EB1}"/>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5FA3F5FE-4012-4089-AAFD-EB9DBEB9ADBF}"/>
              </a:ext>
            </a:extLst>
          </p:cNvPr>
          <p:cNvSpPr>
            <a:spLocks noGrp="1"/>
          </p:cNvSpPr>
          <p:nvPr>
            <p:ph type="dt" sz="half" idx="10"/>
          </p:nvPr>
        </p:nvSpPr>
        <p:spPr/>
        <p:txBody>
          <a:bodyPr/>
          <a:lstStyle/>
          <a:p>
            <a:fld id="{3DAD1A00-6C79-4479-9A3D-8B7C791027D3}" type="datetime1">
              <a:rPr lang="en-IE" smtClean="0"/>
              <a:t>14/09/2023</a:t>
            </a:fld>
            <a:endParaRPr lang="en-IE"/>
          </a:p>
        </p:txBody>
      </p:sp>
      <p:sp>
        <p:nvSpPr>
          <p:cNvPr id="5" name="Footer Placeholder 4">
            <a:extLst>
              <a:ext uri="{FF2B5EF4-FFF2-40B4-BE49-F238E27FC236}">
                <a16:creationId xmlns:a16="http://schemas.microsoft.com/office/drawing/2014/main" id="{DF4646DD-9619-43B9-B9D9-84AC8590615C}"/>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B4EB5A15-728A-46B1-BD14-70855981CD05}"/>
              </a:ext>
            </a:extLst>
          </p:cNvPr>
          <p:cNvSpPr>
            <a:spLocks noGrp="1"/>
          </p:cNvSpPr>
          <p:nvPr>
            <p:ph type="sldNum" sz="quarter" idx="12"/>
          </p:nvPr>
        </p:nvSpPr>
        <p:spPr/>
        <p:txBody>
          <a:bodyPr/>
          <a:lstStyle/>
          <a:p>
            <a:fld id="{A59551F6-EB3B-4743-B1F0-375DCDB8A6FF}" type="slidenum">
              <a:rPr lang="en-IE" smtClean="0"/>
              <a:t>‹#›</a:t>
            </a:fld>
            <a:endParaRPr lang="en-IE"/>
          </a:p>
        </p:txBody>
      </p:sp>
    </p:spTree>
    <p:extLst>
      <p:ext uri="{BB962C8B-B14F-4D97-AF65-F5344CB8AC3E}">
        <p14:creationId xmlns:p14="http://schemas.microsoft.com/office/powerpoint/2010/main" val="264195295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196978C-F847-4E82-AFE8-92CE344843DA}"/>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E"/>
          </a:p>
        </p:txBody>
      </p:sp>
      <p:sp>
        <p:nvSpPr>
          <p:cNvPr id="3" name="Vertical Text Placeholder 2">
            <a:extLst>
              <a:ext uri="{FF2B5EF4-FFF2-40B4-BE49-F238E27FC236}">
                <a16:creationId xmlns:a16="http://schemas.microsoft.com/office/drawing/2014/main" id="{D1DE91A6-39B6-41AF-899E-B0D57142491B}"/>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F6D91A61-8BAE-4B41-A910-FE18997A3394}"/>
              </a:ext>
            </a:extLst>
          </p:cNvPr>
          <p:cNvSpPr>
            <a:spLocks noGrp="1"/>
          </p:cNvSpPr>
          <p:nvPr>
            <p:ph type="dt" sz="half" idx="10"/>
          </p:nvPr>
        </p:nvSpPr>
        <p:spPr/>
        <p:txBody>
          <a:bodyPr/>
          <a:lstStyle/>
          <a:p>
            <a:fld id="{1B6B82E5-B5BE-4FF8-A349-C8C7AC4F61D4}" type="datetime1">
              <a:rPr lang="en-IE" smtClean="0"/>
              <a:t>14/09/2023</a:t>
            </a:fld>
            <a:endParaRPr lang="en-IE"/>
          </a:p>
        </p:txBody>
      </p:sp>
      <p:sp>
        <p:nvSpPr>
          <p:cNvPr id="5" name="Footer Placeholder 4">
            <a:extLst>
              <a:ext uri="{FF2B5EF4-FFF2-40B4-BE49-F238E27FC236}">
                <a16:creationId xmlns:a16="http://schemas.microsoft.com/office/drawing/2014/main" id="{F545471A-89D8-4DA1-B478-F867BEB139B4}"/>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1EE3BC24-A167-4BD3-AA69-5DCA11CB306F}"/>
              </a:ext>
            </a:extLst>
          </p:cNvPr>
          <p:cNvSpPr>
            <a:spLocks noGrp="1"/>
          </p:cNvSpPr>
          <p:nvPr>
            <p:ph type="sldNum" sz="quarter" idx="12"/>
          </p:nvPr>
        </p:nvSpPr>
        <p:spPr/>
        <p:txBody>
          <a:bodyPr/>
          <a:lstStyle/>
          <a:p>
            <a:fld id="{A59551F6-EB3B-4743-B1F0-375DCDB8A6FF}" type="slidenum">
              <a:rPr lang="en-IE" smtClean="0"/>
              <a:t>‹#›</a:t>
            </a:fld>
            <a:endParaRPr lang="en-IE"/>
          </a:p>
        </p:txBody>
      </p:sp>
    </p:spTree>
    <p:extLst>
      <p:ext uri="{BB962C8B-B14F-4D97-AF65-F5344CB8AC3E}">
        <p14:creationId xmlns:p14="http://schemas.microsoft.com/office/powerpoint/2010/main" val="244947863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81BD91-F5B9-77F9-6E71-27EE9541F808}"/>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E"/>
          </a:p>
        </p:txBody>
      </p:sp>
      <p:sp>
        <p:nvSpPr>
          <p:cNvPr id="3" name="Subtitle 2">
            <a:extLst>
              <a:ext uri="{FF2B5EF4-FFF2-40B4-BE49-F238E27FC236}">
                <a16:creationId xmlns:a16="http://schemas.microsoft.com/office/drawing/2014/main" id="{ACD95DCF-053E-0184-7EB4-5F5F2F8F884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E"/>
          </a:p>
        </p:txBody>
      </p:sp>
      <p:sp>
        <p:nvSpPr>
          <p:cNvPr id="4" name="Date Placeholder 3">
            <a:extLst>
              <a:ext uri="{FF2B5EF4-FFF2-40B4-BE49-F238E27FC236}">
                <a16:creationId xmlns:a16="http://schemas.microsoft.com/office/drawing/2014/main" id="{A027A903-56F0-78C3-657F-A729C06EFB8F}"/>
              </a:ext>
            </a:extLst>
          </p:cNvPr>
          <p:cNvSpPr>
            <a:spLocks noGrp="1"/>
          </p:cNvSpPr>
          <p:nvPr>
            <p:ph type="dt" sz="half" idx="10"/>
          </p:nvPr>
        </p:nvSpPr>
        <p:spPr/>
        <p:txBody>
          <a:bodyPr/>
          <a:lstStyle/>
          <a:p>
            <a:fld id="{7F4AC5EE-28CC-4603-B062-9057B3B045BC}" type="datetimeFigureOut">
              <a:rPr lang="en-IE" smtClean="0"/>
              <a:t>14/09/2023</a:t>
            </a:fld>
            <a:endParaRPr lang="en-IE"/>
          </a:p>
        </p:txBody>
      </p:sp>
      <p:sp>
        <p:nvSpPr>
          <p:cNvPr id="5" name="Footer Placeholder 4">
            <a:extLst>
              <a:ext uri="{FF2B5EF4-FFF2-40B4-BE49-F238E27FC236}">
                <a16:creationId xmlns:a16="http://schemas.microsoft.com/office/drawing/2014/main" id="{A05CBD11-421E-16A5-E224-E51BD0CC90F4}"/>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DDCBA369-3FF5-756C-40F2-AA14BA411E60}"/>
              </a:ext>
            </a:extLst>
          </p:cNvPr>
          <p:cNvSpPr>
            <a:spLocks noGrp="1"/>
          </p:cNvSpPr>
          <p:nvPr>
            <p:ph type="sldNum" sz="quarter" idx="12"/>
          </p:nvPr>
        </p:nvSpPr>
        <p:spPr/>
        <p:txBody>
          <a:bodyPr/>
          <a:lstStyle/>
          <a:p>
            <a:fld id="{2B5A303D-8323-41E1-9802-45D73FD46028}" type="slidenum">
              <a:rPr lang="en-IE" smtClean="0"/>
              <a:t>‹#›</a:t>
            </a:fld>
            <a:endParaRPr lang="en-IE"/>
          </a:p>
        </p:txBody>
      </p:sp>
    </p:spTree>
    <p:extLst>
      <p:ext uri="{BB962C8B-B14F-4D97-AF65-F5344CB8AC3E}">
        <p14:creationId xmlns:p14="http://schemas.microsoft.com/office/powerpoint/2010/main" val="122952937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5C91AF-C5B0-60EE-41EE-A20624CA0602}"/>
              </a:ext>
            </a:extLst>
          </p:cNvPr>
          <p:cNvSpPr>
            <a:spLocks noGrp="1"/>
          </p:cNvSpPr>
          <p:nvPr>
            <p:ph type="title"/>
          </p:nvPr>
        </p:nvSpPr>
        <p:spPr/>
        <p:txBody>
          <a:bodyPr/>
          <a:lstStyle/>
          <a:p>
            <a:r>
              <a:rPr lang="en-US"/>
              <a:t>Click to edit Master title style</a:t>
            </a:r>
            <a:endParaRPr lang="en-IE"/>
          </a:p>
        </p:txBody>
      </p:sp>
      <p:sp>
        <p:nvSpPr>
          <p:cNvPr id="3" name="Content Placeholder 2">
            <a:extLst>
              <a:ext uri="{FF2B5EF4-FFF2-40B4-BE49-F238E27FC236}">
                <a16:creationId xmlns:a16="http://schemas.microsoft.com/office/drawing/2014/main" id="{1AAB36A1-5486-ADC9-F7A9-35C3BA587BE6}"/>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ED6BDC60-3FDF-21CF-57E8-B413FEB9BE4F}"/>
              </a:ext>
            </a:extLst>
          </p:cNvPr>
          <p:cNvSpPr>
            <a:spLocks noGrp="1"/>
          </p:cNvSpPr>
          <p:nvPr>
            <p:ph type="dt" sz="half" idx="10"/>
          </p:nvPr>
        </p:nvSpPr>
        <p:spPr/>
        <p:txBody>
          <a:bodyPr/>
          <a:lstStyle/>
          <a:p>
            <a:fld id="{7F4AC5EE-28CC-4603-B062-9057B3B045BC}" type="datetimeFigureOut">
              <a:rPr lang="en-IE" smtClean="0"/>
              <a:t>14/09/2023</a:t>
            </a:fld>
            <a:endParaRPr lang="en-IE"/>
          </a:p>
        </p:txBody>
      </p:sp>
      <p:sp>
        <p:nvSpPr>
          <p:cNvPr id="5" name="Footer Placeholder 4">
            <a:extLst>
              <a:ext uri="{FF2B5EF4-FFF2-40B4-BE49-F238E27FC236}">
                <a16:creationId xmlns:a16="http://schemas.microsoft.com/office/drawing/2014/main" id="{16A91154-6E0D-6DDD-6728-B5349E9E2876}"/>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12DB2BD6-4061-EAAB-65AA-60B0296EB716}"/>
              </a:ext>
            </a:extLst>
          </p:cNvPr>
          <p:cNvSpPr>
            <a:spLocks noGrp="1"/>
          </p:cNvSpPr>
          <p:nvPr>
            <p:ph type="sldNum" sz="quarter" idx="12"/>
          </p:nvPr>
        </p:nvSpPr>
        <p:spPr/>
        <p:txBody>
          <a:bodyPr/>
          <a:lstStyle/>
          <a:p>
            <a:fld id="{2B5A303D-8323-41E1-9802-45D73FD46028}" type="slidenum">
              <a:rPr lang="en-IE" smtClean="0"/>
              <a:t>‹#›</a:t>
            </a:fld>
            <a:endParaRPr lang="en-IE"/>
          </a:p>
        </p:txBody>
      </p:sp>
    </p:spTree>
    <p:extLst>
      <p:ext uri="{BB962C8B-B14F-4D97-AF65-F5344CB8AC3E}">
        <p14:creationId xmlns:p14="http://schemas.microsoft.com/office/powerpoint/2010/main" val="419873234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F23633-4FE4-56EA-FCF9-AE6AEAC4601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E"/>
          </a:p>
        </p:txBody>
      </p:sp>
      <p:sp>
        <p:nvSpPr>
          <p:cNvPr id="3" name="Text Placeholder 2">
            <a:extLst>
              <a:ext uri="{FF2B5EF4-FFF2-40B4-BE49-F238E27FC236}">
                <a16:creationId xmlns:a16="http://schemas.microsoft.com/office/drawing/2014/main" id="{68BDCC1B-AB14-4A6A-7B77-273B1298E4C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ED208F37-4733-C496-EA6D-74EC472C3AF6}"/>
              </a:ext>
            </a:extLst>
          </p:cNvPr>
          <p:cNvSpPr>
            <a:spLocks noGrp="1"/>
          </p:cNvSpPr>
          <p:nvPr>
            <p:ph type="dt" sz="half" idx="10"/>
          </p:nvPr>
        </p:nvSpPr>
        <p:spPr/>
        <p:txBody>
          <a:bodyPr/>
          <a:lstStyle/>
          <a:p>
            <a:fld id="{7F4AC5EE-28CC-4603-B062-9057B3B045BC}" type="datetimeFigureOut">
              <a:rPr lang="en-IE" smtClean="0"/>
              <a:t>14/09/2023</a:t>
            </a:fld>
            <a:endParaRPr lang="en-IE"/>
          </a:p>
        </p:txBody>
      </p:sp>
      <p:sp>
        <p:nvSpPr>
          <p:cNvPr id="5" name="Footer Placeholder 4">
            <a:extLst>
              <a:ext uri="{FF2B5EF4-FFF2-40B4-BE49-F238E27FC236}">
                <a16:creationId xmlns:a16="http://schemas.microsoft.com/office/drawing/2014/main" id="{CCC92216-4B11-A32A-3181-17CDC038CE6F}"/>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9CA96849-0428-45B5-784A-A3809C69FF7D}"/>
              </a:ext>
            </a:extLst>
          </p:cNvPr>
          <p:cNvSpPr>
            <a:spLocks noGrp="1"/>
          </p:cNvSpPr>
          <p:nvPr>
            <p:ph type="sldNum" sz="quarter" idx="12"/>
          </p:nvPr>
        </p:nvSpPr>
        <p:spPr/>
        <p:txBody>
          <a:bodyPr/>
          <a:lstStyle/>
          <a:p>
            <a:fld id="{2B5A303D-8323-41E1-9802-45D73FD46028}" type="slidenum">
              <a:rPr lang="en-IE" smtClean="0"/>
              <a:t>‹#›</a:t>
            </a:fld>
            <a:endParaRPr lang="en-IE"/>
          </a:p>
        </p:txBody>
      </p:sp>
    </p:spTree>
    <p:extLst>
      <p:ext uri="{BB962C8B-B14F-4D97-AF65-F5344CB8AC3E}">
        <p14:creationId xmlns:p14="http://schemas.microsoft.com/office/powerpoint/2010/main" val="400466200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CC8F3D-34BE-DCD6-A1AE-671A1F45F683}"/>
              </a:ext>
            </a:extLst>
          </p:cNvPr>
          <p:cNvSpPr>
            <a:spLocks noGrp="1"/>
          </p:cNvSpPr>
          <p:nvPr>
            <p:ph type="title"/>
          </p:nvPr>
        </p:nvSpPr>
        <p:spPr/>
        <p:txBody>
          <a:bodyPr/>
          <a:lstStyle/>
          <a:p>
            <a:r>
              <a:rPr lang="en-US"/>
              <a:t>Click to edit Master title style</a:t>
            </a:r>
            <a:endParaRPr lang="en-IE"/>
          </a:p>
        </p:txBody>
      </p:sp>
      <p:sp>
        <p:nvSpPr>
          <p:cNvPr id="3" name="Content Placeholder 2">
            <a:extLst>
              <a:ext uri="{FF2B5EF4-FFF2-40B4-BE49-F238E27FC236}">
                <a16:creationId xmlns:a16="http://schemas.microsoft.com/office/drawing/2014/main" id="{FB0DA0F9-317B-2062-90F4-34F68F35018F}"/>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Content Placeholder 3">
            <a:extLst>
              <a:ext uri="{FF2B5EF4-FFF2-40B4-BE49-F238E27FC236}">
                <a16:creationId xmlns:a16="http://schemas.microsoft.com/office/drawing/2014/main" id="{914334EF-C5A1-40F1-90E8-64B072623595}"/>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5" name="Date Placeholder 4">
            <a:extLst>
              <a:ext uri="{FF2B5EF4-FFF2-40B4-BE49-F238E27FC236}">
                <a16:creationId xmlns:a16="http://schemas.microsoft.com/office/drawing/2014/main" id="{0A8B45DB-8A1A-AF13-9663-11251E59D8BC}"/>
              </a:ext>
            </a:extLst>
          </p:cNvPr>
          <p:cNvSpPr>
            <a:spLocks noGrp="1"/>
          </p:cNvSpPr>
          <p:nvPr>
            <p:ph type="dt" sz="half" idx="10"/>
          </p:nvPr>
        </p:nvSpPr>
        <p:spPr/>
        <p:txBody>
          <a:bodyPr/>
          <a:lstStyle/>
          <a:p>
            <a:fld id="{7F4AC5EE-28CC-4603-B062-9057B3B045BC}" type="datetimeFigureOut">
              <a:rPr lang="en-IE" smtClean="0"/>
              <a:t>14/09/2023</a:t>
            </a:fld>
            <a:endParaRPr lang="en-IE"/>
          </a:p>
        </p:txBody>
      </p:sp>
      <p:sp>
        <p:nvSpPr>
          <p:cNvPr id="6" name="Footer Placeholder 5">
            <a:extLst>
              <a:ext uri="{FF2B5EF4-FFF2-40B4-BE49-F238E27FC236}">
                <a16:creationId xmlns:a16="http://schemas.microsoft.com/office/drawing/2014/main" id="{5960BEE2-8F7C-6459-20EE-91486BD9EF89}"/>
              </a:ext>
            </a:extLst>
          </p:cNvPr>
          <p:cNvSpPr>
            <a:spLocks noGrp="1"/>
          </p:cNvSpPr>
          <p:nvPr>
            <p:ph type="ftr" sz="quarter" idx="11"/>
          </p:nvPr>
        </p:nvSpPr>
        <p:spPr/>
        <p:txBody>
          <a:bodyPr/>
          <a:lstStyle/>
          <a:p>
            <a:endParaRPr lang="en-IE"/>
          </a:p>
        </p:txBody>
      </p:sp>
      <p:sp>
        <p:nvSpPr>
          <p:cNvPr id="7" name="Slide Number Placeholder 6">
            <a:extLst>
              <a:ext uri="{FF2B5EF4-FFF2-40B4-BE49-F238E27FC236}">
                <a16:creationId xmlns:a16="http://schemas.microsoft.com/office/drawing/2014/main" id="{D621E5F0-47BF-27E8-8325-C7538A0AE0EA}"/>
              </a:ext>
            </a:extLst>
          </p:cNvPr>
          <p:cNvSpPr>
            <a:spLocks noGrp="1"/>
          </p:cNvSpPr>
          <p:nvPr>
            <p:ph type="sldNum" sz="quarter" idx="12"/>
          </p:nvPr>
        </p:nvSpPr>
        <p:spPr/>
        <p:txBody>
          <a:bodyPr/>
          <a:lstStyle/>
          <a:p>
            <a:fld id="{2B5A303D-8323-41E1-9802-45D73FD46028}" type="slidenum">
              <a:rPr lang="en-IE" smtClean="0"/>
              <a:t>‹#›</a:t>
            </a:fld>
            <a:endParaRPr lang="en-IE"/>
          </a:p>
        </p:txBody>
      </p:sp>
    </p:spTree>
    <p:extLst>
      <p:ext uri="{BB962C8B-B14F-4D97-AF65-F5344CB8AC3E}">
        <p14:creationId xmlns:p14="http://schemas.microsoft.com/office/powerpoint/2010/main" val="276932095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74D050-AB93-E48F-57AF-D695C0E537EC}"/>
              </a:ext>
            </a:extLst>
          </p:cNvPr>
          <p:cNvSpPr>
            <a:spLocks noGrp="1"/>
          </p:cNvSpPr>
          <p:nvPr>
            <p:ph type="title"/>
          </p:nvPr>
        </p:nvSpPr>
        <p:spPr>
          <a:xfrm>
            <a:off x="839788" y="365125"/>
            <a:ext cx="10515600" cy="1325563"/>
          </a:xfrm>
        </p:spPr>
        <p:txBody>
          <a:bodyPr/>
          <a:lstStyle/>
          <a:p>
            <a:r>
              <a:rPr lang="en-US"/>
              <a:t>Click to edit Master title style</a:t>
            </a:r>
            <a:endParaRPr lang="en-IE"/>
          </a:p>
        </p:txBody>
      </p:sp>
      <p:sp>
        <p:nvSpPr>
          <p:cNvPr id="3" name="Text Placeholder 2">
            <a:extLst>
              <a:ext uri="{FF2B5EF4-FFF2-40B4-BE49-F238E27FC236}">
                <a16:creationId xmlns:a16="http://schemas.microsoft.com/office/drawing/2014/main" id="{2A58465C-C898-77D7-1940-6F66A62B795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BDF2B1D-842B-A1E0-BF45-6D0CE5F6FFD6}"/>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5" name="Text Placeholder 4">
            <a:extLst>
              <a:ext uri="{FF2B5EF4-FFF2-40B4-BE49-F238E27FC236}">
                <a16:creationId xmlns:a16="http://schemas.microsoft.com/office/drawing/2014/main" id="{321F9060-E87B-EC20-D02F-AABC641A20F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901C6127-243E-F3A4-FE15-0D105E78F5E0}"/>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7" name="Date Placeholder 6">
            <a:extLst>
              <a:ext uri="{FF2B5EF4-FFF2-40B4-BE49-F238E27FC236}">
                <a16:creationId xmlns:a16="http://schemas.microsoft.com/office/drawing/2014/main" id="{EE51A1F3-B9F5-CD92-C797-E9B252554612}"/>
              </a:ext>
            </a:extLst>
          </p:cNvPr>
          <p:cNvSpPr>
            <a:spLocks noGrp="1"/>
          </p:cNvSpPr>
          <p:nvPr>
            <p:ph type="dt" sz="half" idx="10"/>
          </p:nvPr>
        </p:nvSpPr>
        <p:spPr/>
        <p:txBody>
          <a:bodyPr/>
          <a:lstStyle/>
          <a:p>
            <a:fld id="{7F4AC5EE-28CC-4603-B062-9057B3B045BC}" type="datetimeFigureOut">
              <a:rPr lang="en-IE" smtClean="0"/>
              <a:t>14/09/2023</a:t>
            </a:fld>
            <a:endParaRPr lang="en-IE"/>
          </a:p>
        </p:txBody>
      </p:sp>
      <p:sp>
        <p:nvSpPr>
          <p:cNvPr id="8" name="Footer Placeholder 7">
            <a:extLst>
              <a:ext uri="{FF2B5EF4-FFF2-40B4-BE49-F238E27FC236}">
                <a16:creationId xmlns:a16="http://schemas.microsoft.com/office/drawing/2014/main" id="{EB7EA92D-F8A4-D964-0CBD-D1DD0766E231}"/>
              </a:ext>
            </a:extLst>
          </p:cNvPr>
          <p:cNvSpPr>
            <a:spLocks noGrp="1"/>
          </p:cNvSpPr>
          <p:nvPr>
            <p:ph type="ftr" sz="quarter" idx="11"/>
          </p:nvPr>
        </p:nvSpPr>
        <p:spPr/>
        <p:txBody>
          <a:bodyPr/>
          <a:lstStyle/>
          <a:p>
            <a:endParaRPr lang="en-IE"/>
          </a:p>
        </p:txBody>
      </p:sp>
      <p:sp>
        <p:nvSpPr>
          <p:cNvPr id="9" name="Slide Number Placeholder 8">
            <a:extLst>
              <a:ext uri="{FF2B5EF4-FFF2-40B4-BE49-F238E27FC236}">
                <a16:creationId xmlns:a16="http://schemas.microsoft.com/office/drawing/2014/main" id="{6A59C174-8FC4-8AAA-3F54-0DA03237B966}"/>
              </a:ext>
            </a:extLst>
          </p:cNvPr>
          <p:cNvSpPr>
            <a:spLocks noGrp="1"/>
          </p:cNvSpPr>
          <p:nvPr>
            <p:ph type="sldNum" sz="quarter" idx="12"/>
          </p:nvPr>
        </p:nvSpPr>
        <p:spPr/>
        <p:txBody>
          <a:bodyPr/>
          <a:lstStyle/>
          <a:p>
            <a:fld id="{2B5A303D-8323-41E1-9802-45D73FD46028}" type="slidenum">
              <a:rPr lang="en-IE" smtClean="0"/>
              <a:t>‹#›</a:t>
            </a:fld>
            <a:endParaRPr lang="en-IE"/>
          </a:p>
        </p:txBody>
      </p:sp>
    </p:spTree>
    <p:extLst>
      <p:ext uri="{BB962C8B-B14F-4D97-AF65-F5344CB8AC3E}">
        <p14:creationId xmlns:p14="http://schemas.microsoft.com/office/powerpoint/2010/main" val="87554304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9C2B3C-97D4-48D8-C014-D3ABA3DCD0FC}"/>
              </a:ext>
            </a:extLst>
          </p:cNvPr>
          <p:cNvSpPr>
            <a:spLocks noGrp="1"/>
          </p:cNvSpPr>
          <p:nvPr>
            <p:ph type="title"/>
          </p:nvPr>
        </p:nvSpPr>
        <p:spPr/>
        <p:txBody>
          <a:bodyPr/>
          <a:lstStyle/>
          <a:p>
            <a:r>
              <a:rPr lang="en-US"/>
              <a:t>Click to edit Master title style</a:t>
            </a:r>
            <a:endParaRPr lang="en-IE"/>
          </a:p>
        </p:txBody>
      </p:sp>
      <p:sp>
        <p:nvSpPr>
          <p:cNvPr id="3" name="Date Placeholder 2">
            <a:extLst>
              <a:ext uri="{FF2B5EF4-FFF2-40B4-BE49-F238E27FC236}">
                <a16:creationId xmlns:a16="http://schemas.microsoft.com/office/drawing/2014/main" id="{18C7EA9A-EC20-3ABF-8F65-E09D833097A9}"/>
              </a:ext>
            </a:extLst>
          </p:cNvPr>
          <p:cNvSpPr>
            <a:spLocks noGrp="1"/>
          </p:cNvSpPr>
          <p:nvPr>
            <p:ph type="dt" sz="half" idx="10"/>
          </p:nvPr>
        </p:nvSpPr>
        <p:spPr/>
        <p:txBody>
          <a:bodyPr/>
          <a:lstStyle/>
          <a:p>
            <a:fld id="{7F4AC5EE-28CC-4603-B062-9057B3B045BC}" type="datetimeFigureOut">
              <a:rPr lang="en-IE" smtClean="0"/>
              <a:t>14/09/2023</a:t>
            </a:fld>
            <a:endParaRPr lang="en-IE"/>
          </a:p>
        </p:txBody>
      </p:sp>
      <p:sp>
        <p:nvSpPr>
          <p:cNvPr id="4" name="Footer Placeholder 3">
            <a:extLst>
              <a:ext uri="{FF2B5EF4-FFF2-40B4-BE49-F238E27FC236}">
                <a16:creationId xmlns:a16="http://schemas.microsoft.com/office/drawing/2014/main" id="{679556C5-0095-14BD-EFBF-BD87146B18E9}"/>
              </a:ext>
            </a:extLst>
          </p:cNvPr>
          <p:cNvSpPr>
            <a:spLocks noGrp="1"/>
          </p:cNvSpPr>
          <p:nvPr>
            <p:ph type="ftr" sz="quarter" idx="11"/>
          </p:nvPr>
        </p:nvSpPr>
        <p:spPr/>
        <p:txBody>
          <a:bodyPr/>
          <a:lstStyle/>
          <a:p>
            <a:endParaRPr lang="en-IE"/>
          </a:p>
        </p:txBody>
      </p:sp>
      <p:sp>
        <p:nvSpPr>
          <p:cNvPr id="5" name="Slide Number Placeholder 4">
            <a:extLst>
              <a:ext uri="{FF2B5EF4-FFF2-40B4-BE49-F238E27FC236}">
                <a16:creationId xmlns:a16="http://schemas.microsoft.com/office/drawing/2014/main" id="{8661F7CE-18B4-23B8-C937-3A0328266E9E}"/>
              </a:ext>
            </a:extLst>
          </p:cNvPr>
          <p:cNvSpPr>
            <a:spLocks noGrp="1"/>
          </p:cNvSpPr>
          <p:nvPr>
            <p:ph type="sldNum" sz="quarter" idx="12"/>
          </p:nvPr>
        </p:nvSpPr>
        <p:spPr/>
        <p:txBody>
          <a:bodyPr/>
          <a:lstStyle/>
          <a:p>
            <a:fld id="{2B5A303D-8323-41E1-9802-45D73FD46028}" type="slidenum">
              <a:rPr lang="en-IE" smtClean="0"/>
              <a:t>‹#›</a:t>
            </a:fld>
            <a:endParaRPr lang="en-IE"/>
          </a:p>
        </p:txBody>
      </p:sp>
    </p:spTree>
    <p:extLst>
      <p:ext uri="{BB962C8B-B14F-4D97-AF65-F5344CB8AC3E}">
        <p14:creationId xmlns:p14="http://schemas.microsoft.com/office/powerpoint/2010/main" val="5113995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6F15F8E-638E-81C7-BA5E-BB2BE701BBC0}"/>
              </a:ext>
            </a:extLst>
          </p:cNvPr>
          <p:cNvSpPr>
            <a:spLocks noGrp="1"/>
          </p:cNvSpPr>
          <p:nvPr>
            <p:ph type="dt" sz="half" idx="10"/>
          </p:nvPr>
        </p:nvSpPr>
        <p:spPr/>
        <p:txBody>
          <a:bodyPr/>
          <a:lstStyle/>
          <a:p>
            <a:fld id="{7F4AC5EE-28CC-4603-B062-9057B3B045BC}" type="datetimeFigureOut">
              <a:rPr lang="en-IE" smtClean="0"/>
              <a:t>14/09/2023</a:t>
            </a:fld>
            <a:endParaRPr lang="en-IE"/>
          </a:p>
        </p:txBody>
      </p:sp>
      <p:sp>
        <p:nvSpPr>
          <p:cNvPr id="3" name="Footer Placeholder 2">
            <a:extLst>
              <a:ext uri="{FF2B5EF4-FFF2-40B4-BE49-F238E27FC236}">
                <a16:creationId xmlns:a16="http://schemas.microsoft.com/office/drawing/2014/main" id="{C5869FD7-CF74-3B14-E918-0630D5B1DCBB}"/>
              </a:ext>
            </a:extLst>
          </p:cNvPr>
          <p:cNvSpPr>
            <a:spLocks noGrp="1"/>
          </p:cNvSpPr>
          <p:nvPr>
            <p:ph type="ftr" sz="quarter" idx="11"/>
          </p:nvPr>
        </p:nvSpPr>
        <p:spPr/>
        <p:txBody>
          <a:bodyPr/>
          <a:lstStyle/>
          <a:p>
            <a:endParaRPr lang="en-IE"/>
          </a:p>
        </p:txBody>
      </p:sp>
      <p:sp>
        <p:nvSpPr>
          <p:cNvPr id="4" name="Slide Number Placeholder 3">
            <a:extLst>
              <a:ext uri="{FF2B5EF4-FFF2-40B4-BE49-F238E27FC236}">
                <a16:creationId xmlns:a16="http://schemas.microsoft.com/office/drawing/2014/main" id="{8DE9FC8D-43F4-0315-5598-37F4A7859505}"/>
              </a:ext>
            </a:extLst>
          </p:cNvPr>
          <p:cNvSpPr>
            <a:spLocks noGrp="1"/>
          </p:cNvSpPr>
          <p:nvPr>
            <p:ph type="sldNum" sz="quarter" idx="12"/>
          </p:nvPr>
        </p:nvSpPr>
        <p:spPr/>
        <p:txBody>
          <a:bodyPr/>
          <a:lstStyle/>
          <a:p>
            <a:fld id="{2B5A303D-8323-41E1-9802-45D73FD46028}" type="slidenum">
              <a:rPr lang="en-IE" smtClean="0"/>
              <a:t>‹#›</a:t>
            </a:fld>
            <a:endParaRPr lang="en-IE"/>
          </a:p>
        </p:txBody>
      </p:sp>
    </p:spTree>
    <p:extLst>
      <p:ext uri="{BB962C8B-B14F-4D97-AF65-F5344CB8AC3E}">
        <p14:creationId xmlns:p14="http://schemas.microsoft.com/office/powerpoint/2010/main" val="122378684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13AAAE-FF55-B23F-2C04-3B97316F619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E"/>
          </a:p>
        </p:txBody>
      </p:sp>
      <p:sp>
        <p:nvSpPr>
          <p:cNvPr id="3" name="Content Placeholder 2">
            <a:extLst>
              <a:ext uri="{FF2B5EF4-FFF2-40B4-BE49-F238E27FC236}">
                <a16:creationId xmlns:a16="http://schemas.microsoft.com/office/drawing/2014/main" id="{CFCA8674-015C-4CF4-2C04-73BBFF365D9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Text Placeholder 3">
            <a:extLst>
              <a:ext uri="{FF2B5EF4-FFF2-40B4-BE49-F238E27FC236}">
                <a16:creationId xmlns:a16="http://schemas.microsoft.com/office/drawing/2014/main" id="{49C27FC2-2BB0-0E20-5DA7-97B0FED66CD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A9274E6-58DA-7F9F-F105-B4BEB43D650B}"/>
              </a:ext>
            </a:extLst>
          </p:cNvPr>
          <p:cNvSpPr>
            <a:spLocks noGrp="1"/>
          </p:cNvSpPr>
          <p:nvPr>
            <p:ph type="dt" sz="half" idx="10"/>
          </p:nvPr>
        </p:nvSpPr>
        <p:spPr/>
        <p:txBody>
          <a:bodyPr/>
          <a:lstStyle/>
          <a:p>
            <a:fld id="{7F4AC5EE-28CC-4603-B062-9057B3B045BC}" type="datetimeFigureOut">
              <a:rPr lang="en-IE" smtClean="0"/>
              <a:t>14/09/2023</a:t>
            </a:fld>
            <a:endParaRPr lang="en-IE"/>
          </a:p>
        </p:txBody>
      </p:sp>
      <p:sp>
        <p:nvSpPr>
          <p:cNvPr id="6" name="Footer Placeholder 5">
            <a:extLst>
              <a:ext uri="{FF2B5EF4-FFF2-40B4-BE49-F238E27FC236}">
                <a16:creationId xmlns:a16="http://schemas.microsoft.com/office/drawing/2014/main" id="{E7BF9CE9-D9AA-7115-A00E-D275BD42ADE2}"/>
              </a:ext>
            </a:extLst>
          </p:cNvPr>
          <p:cNvSpPr>
            <a:spLocks noGrp="1"/>
          </p:cNvSpPr>
          <p:nvPr>
            <p:ph type="ftr" sz="quarter" idx="11"/>
          </p:nvPr>
        </p:nvSpPr>
        <p:spPr/>
        <p:txBody>
          <a:bodyPr/>
          <a:lstStyle/>
          <a:p>
            <a:endParaRPr lang="en-IE"/>
          </a:p>
        </p:txBody>
      </p:sp>
      <p:sp>
        <p:nvSpPr>
          <p:cNvPr id="7" name="Slide Number Placeholder 6">
            <a:extLst>
              <a:ext uri="{FF2B5EF4-FFF2-40B4-BE49-F238E27FC236}">
                <a16:creationId xmlns:a16="http://schemas.microsoft.com/office/drawing/2014/main" id="{6CD3A5B0-9C40-AA64-A989-C7DBEB650C55}"/>
              </a:ext>
            </a:extLst>
          </p:cNvPr>
          <p:cNvSpPr>
            <a:spLocks noGrp="1"/>
          </p:cNvSpPr>
          <p:nvPr>
            <p:ph type="sldNum" sz="quarter" idx="12"/>
          </p:nvPr>
        </p:nvSpPr>
        <p:spPr/>
        <p:txBody>
          <a:bodyPr/>
          <a:lstStyle/>
          <a:p>
            <a:fld id="{2B5A303D-8323-41E1-9802-45D73FD46028}" type="slidenum">
              <a:rPr lang="en-IE" smtClean="0"/>
              <a:t>‹#›</a:t>
            </a:fld>
            <a:endParaRPr lang="en-IE"/>
          </a:p>
        </p:txBody>
      </p:sp>
    </p:spTree>
    <p:extLst>
      <p:ext uri="{BB962C8B-B14F-4D97-AF65-F5344CB8AC3E}">
        <p14:creationId xmlns:p14="http://schemas.microsoft.com/office/powerpoint/2010/main" val="4595193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C220A2-D145-41D9-93C7-FE393E86497D}"/>
              </a:ext>
            </a:extLst>
          </p:cNvPr>
          <p:cNvSpPr>
            <a:spLocks noGrp="1"/>
          </p:cNvSpPr>
          <p:nvPr>
            <p:ph type="title"/>
          </p:nvPr>
        </p:nvSpPr>
        <p:spPr/>
        <p:txBody>
          <a:bodyPr/>
          <a:lstStyle/>
          <a:p>
            <a:r>
              <a:rPr lang="en-US"/>
              <a:t>Click to edit Master title style</a:t>
            </a:r>
            <a:endParaRPr lang="en-IE"/>
          </a:p>
        </p:txBody>
      </p:sp>
      <p:sp>
        <p:nvSpPr>
          <p:cNvPr id="3" name="Content Placeholder 2">
            <a:extLst>
              <a:ext uri="{FF2B5EF4-FFF2-40B4-BE49-F238E27FC236}">
                <a16:creationId xmlns:a16="http://schemas.microsoft.com/office/drawing/2014/main" id="{789E199B-1235-4038-AB29-5456B2136106}"/>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64DC2DF2-F268-4569-9526-16235DAB5F96}"/>
              </a:ext>
            </a:extLst>
          </p:cNvPr>
          <p:cNvSpPr>
            <a:spLocks noGrp="1"/>
          </p:cNvSpPr>
          <p:nvPr>
            <p:ph type="dt" sz="half" idx="10"/>
          </p:nvPr>
        </p:nvSpPr>
        <p:spPr/>
        <p:txBody>
          <a:bodyPr/>
          <a:lstStyle/>
          <a:p>
            <a:fld id="{37796206-F9F0-4BFC-80D4-2EC2129978BC}" type="datetime1">
              <a:rPr lang="en-IE" smtClean="0"/>
              <a:t>14/09/2023</a:t>
            </a:fld>
            <a:endParaRPr lang="en-IE"/>
          </a:p>
        </p:txBody>
      </p:sp>
      <p:sp>
        <p:nvSpPr>
          <p:cNvPr id="5" name="Footer Placeholder 4">
            <a:extLst>
              <a:ext uri="{FF2B5EF4-FFF2-40B4-BE49-F238E27FC236}">
                <a16:creationId xmlns:a16="http://schemas.microsoft.com/office/drawing/2014/main" id="{EA535E12-D964-4458-8F17-E8FCBC6DD8AB}"/>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9541FBF2-EDA1-43D2-BE1A-91E33F5EDE05}"/>
              </a:ext>
            </a:extLst>
          </p:cNvPr>
          <p:cNvSpPr>
            <a:spLocks noGrp="1"/>
          </p:cNvSpPr>
          <p:nvPr>
            <p:ph type="sldNum" sz="quarter" idx="12"/>
          </p:nvPr>
        </p:nvSpPr>
        <p:spPr/>
        <p:txBody>
          <a:bodyPr/>
          <a:lstStyle/>
          <a:p>
            <a:fld id="{A59551F6-EB3B-4743-B1F0-375DCDB8A6FF}" type="slidenum">
              <a:rPr lang="en-IE" smtClean="0"/>
              <a:t>‹#›</a:t>
            </a:fld>
            <a:endParaRPr lang="en-IE"/>
          </a:p>
        </p:txBody>
      </p:sp>
    </p:spTree>
    <p:extLst>
      <p:ext uri="{BB962C8B-B14F-4D97-AF65-F5344CB8AC3E}">
        <p14:creationId xmlns:p14="http://schemas.microsoft.com/office/powerpoint/2010/main" val="240447873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371466-5536-754E-BF95-A6ADA51C7B5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E"/>
          </a:p>
        </p:txBody>
      </p:sp>
      <p:sp>
        <p:nvSpPr>
          <p:cNvPr id="3" name="Picture Placeholder 2">
            <a:extLst>
              <a:ext uri="{FF2B5EF4-FFF2-40B4-BE49-F238E27FC236}">
                <a16:creationId xmlns:a16="http://schemas.microsoft.com/office/drawing/2014/main" id="{DB325807-6A70-AB4B-B908-206019D8652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E"/>
          </a:p>
        </p:txBody>
      </p:sp>
      <p:sp>
        <p:nvSpPr>
          <p:cNvPr id="4" name="Text Placeholder 3">
            <a:extLst>
              <a:ext uri="{FF2B5EF4-FFF2-40B4-BE49-F238E27FC236}">
                <a16:creationId xmlns:a16="http://schemas.microsoft.com/office/drawing/2014/main" id="{D53F312E-2083-C425-0B2A-CFDD57AB5F3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FF2CE3A-809F-C473-7ADA-A746446F5F35}"/>
              </a:ext>
            </a:extLst>
          </p:cNvPr>
          <p:cNvSpPr>
            <a:spLocks noGrp="1"/>
          </p:cNvSpPr>
          <p:nvPr>
            <p:ph type="dt" sz="half" idx="10"/>
          </p:nvPr>
        </p:nvSpPr>
        <p:spPr/>
        <p:txBody>
          <a:bodyPr/>
          <a:lstStyle/>
          <a:p>
            <a:fld id="{7F4AC5EE-28CC-4603-B062-9057B3B045BC}" type="datetimeFigureOut">
              <a:rPr lang="en-IE" smtClean="0"/>
              <a:t>14/09/2023</a:t>
            </a:fld>
            <a:endParaRPr lang="en-IE"/>
          </a:p>
        </p:txBody>
      </p:sp>
      <p:sp>
        <p:nvSpPr>
          <p:cNvPr id="6" name="Footer Placeholder 5">
            <a:extLst>
              <a:ext uri="{FF2B5EF4-FFF2-40B4-BE49-F238E27FC236}">
                <a16:creationId xmlns:a16="http://schemas.microsoft.com/office/drawing/2014/main" id="{B5D128DE-F294-B082-3EBB-4E141CE1D184}"/>
              </a:ext>
            </a:extLst>
          </p:cNvPr>
          <p:cNvSpPr>
            <a:spLocks noGrp="1"/>
          </p:cNvSpPr>
          <p:nvPr>
            <p:ph type="ftr" sz="quarter" idx="11"/>
          </p:nvPr>
        </p:nvSpPr>
        <p:spPr/>
        <p:txBody>
          <a:bodyPr/>
          <a:lstStyle/>
          <a:p>
            <a:endParaRPr lang="en-IE"/>
          </a:p>
        </p:txBody>
      </p:sp>
      <p:sp>
        <p:nvSpPr>
          <p:cNvPr id="7" name="Slide Number Placeholder 6">
            <a:extLst>
              <a:ext uri="{FF2B5EF4-FFF2-40B4-BE49-F238E27FC236}">
                <a16:creationId xmlns:a16="http://schemas.microsoft.com/office/drawing/2014/main" id="{EAC30B3A-E6F9-7200-215F-318BD484DA48}"/>
              </a:ext>
            </a:extLst>
          </p:cNvPr>
          <p:cNvSpPr>
            <a:spLocks noGrp="1"/>
          </p:cNvSpPr>
          <p:nvPr>
            <p:ph type="sldNum" sz="quarter" idx="12"/>
          </p:nvPr>
        </p:nvSpPr>
        <p:spPr/>
        <p:txBody>
          <a:bodyPr/>
          <a:lstStyle/>
          <a:p>
            <a:fld id="{2B5A303D-8323-41E1-9802-45D73FD46028}" type="slidenum">
              <a:rPr lang="en-IE" smtClean="0"/>
              <a:t>‹#›</a:t>
            </a:fld>
            <a:endParaRPr lang="en-IE"/>
          </a:p>
        </p:txBody>
      </p:sp>
    </p:spTree>
    <p:extLst>
      <p:ext uri="{BB962C8B-B14F-4D97-AF65-F5344CB8AC3E}">
        <p14:creationId xmlns:p14="http://schemas.microsoft.com/office/powerpoint/2010/main" val="428519497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9B5A6E-2B8D-5175-FEE0-22FCE885D30F}"/>
              </a:ext>
            </a:extLst>
          </p:cNvPr>
          <p:cNvSpPr>
            <a:spLocks noGrp="1"/>
          </p:cNvSpPr>
          <p:nvPr>
            <p:ph type="title"/>
          </p:nvPr>
        </p:nvSpPr>
        <p:spPr/>
        <p:txBody>
          <a:bodyPr/>
          <a:lstStyle/>
          <a:p>
            <a:r>
              <a:rPr lang="en-US"/>
              <a:t>Click to edit Master title style</a:t>
            </a:r>
            <a:endParaRPr lang="en-IE"/>
          </a:p>
        </p:txBody>
      </p:sp>
      <p:sp>
        <p:nvSpPr>
          <p:cNvPr id="3" name="Vertical Text Placeholder 2">
            <a:extLst>
              <a:ext uri="{FF2B5EF4-FFF2-40B4-BE49-F238E27FC236}">
                <a16:creationId xmlns:a16="http://schemas.microsoft.com/office/drawing/2014/main" id="{D8D99B8A-4010-F560-3F70-89AB7565D4E1}"/>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0EF7846E-F254-B8E4-8057-A9835ECFB8D0}"/>
              </a:ext>
            </a:extLst>
          </p:cNvPr>
          <p:cNvSpPr>
            <a:spLocks noGrp="1"/>
          </p:cNvSpPr>
          <p:nvPr>
            <p:ph type="dt" sz="half" idx="10"/>
          </p:nvPr>
        </p:nvSpPr>
        <p:spPr/>
        <p:txBody>
          <a:bodyPr/>
          <a:lstStyle/>
          <a:p>
            <a:fld id="{7F4AC5EE-28CC-4603-B062-9057B3B045BC}" type="datetimeFigureOut">
              <a:rPr lang="en-IE" smtClean="0"/>
              <a:t>14/09/2023</a:t>
            </a:fld>
            <a:endParaRPr lang="en-IE"/>
          </a:p>
        </p:txBody>
      </p:sp>
      <p:sp>
        <p:nvSpPr>
          <p:cNvPr id="5" name="Footer Placeholder 4">
            <a:extLst>
              <a:ext uri="{FF2B5EF4-FFF2-40B4-BE49-F238E27FC236}">
                <a16:creationId xmlns:a16="http://schemas.microsoft.com/office/drawing/2014/main" id="{615E2278-178B-45A1-2C0D-A3B2D182CA9B}"/>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1C31E022-2E34-F250-C81B-F7C10A59AF66}"/>
              </a:ext>
            </a:extLst>
          </p:cNvPr>
          <p:cNvSpPr>
            <a:spLocks noGrp="1"/>
          </p:cNvSpPr>
          <p:nvPr>
            <p:ph type="sldNum" sz="quarter" idx="12"/>
          </p:nvPr>
        </p:nvSpPr>
        <p:spPr/>
        <p:txBody>
          <a:bodyPr/>
          <a:lstStyle/>
          <a:p>
            <a:fld id="{2B5A303D-8323-41E1-9802-45D73FD46028}" type="slidenum">
              <a:rPr lang="en-IE" smtClean="0"/>
              <a:t>‹#›</a:t>
            </a:fld>
            <a:endParaRPr lang="en-IE"/>
          </a:p>
        </p:txBody>
      </p:sp>
    </p:spTree>
    <p:extLst>
      <p:ext uri="{BB962C8B-B14F-4D97-AF65-F5344CB8AC3E}">
        <p14:creationId xmlns:p14="http://schemas.microsoft.com/office/powerpoint/2010/main" val="154118161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753E553-A9DE-E724-31CE-276641A9ACBC}"/>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E"/>
          </a:p>
        </p:txBody>
      </p:sp>
      <p:sp>
        <p:nvSpPr>
          <p:cNvPr id="3" name="Vertical Text Placeholder 2">
            <a:extLst>
              <a:ext uri="{FF2B5EF4-FFF2-40B4-BE49-F238E27FC236}">
                <a16:creationId xmlns:a16="http://schemas.microsoft.com/office/drawing/2014/main" id="{03FB6DEC-F628-D8DB-281F-9F66B16AD7C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41870260-0C58-1B6C-A658-BDC4571C82BA}"/>
              </a:ext>
            </a:extLst>
          </p:cNvPr>
          <p:cNvSpPr>
            <a:spLocks noGrp="1"/>
          </p:cNvSpPr>
          <p:nvPr>
            <p:ph type="dt" sz="half" idx="10"/>
          </p:nvPr>
        </p:nvSpPr>
        <p:spPr/>
        <p:txBody>
          <a:bodyPr/>
          <a:lstStyle/>
          <a:p>
            <a:fld id="{7F4AC5EE-28CC-4603-B062-9057B3B045BC}" type="datetimeFigureOut">
              <a:rPr lang="en-IE" smtClean="0"/>
              <a:t>14/09/2023</a:t>
            </a:fld>
            <a:endParaRPr lang="en-IE"/>
          </a:p>
        </p:txBody>
      </p:sp>
      <p:sp>
        <p:nvSpPr>
          <p:cNvPr id="5" name="Footer Placeholder 4">
            <a:extLst>
              <a:ext uri="{FF2B5EF4-FFF2-40B4-BE49-F238E27FC236}">
                <a16:creationId xmlns:a16="http://schemas.microsoft.com/office/drawing/2014/main" id="{F556DA53-8121-F3ED-D94D-AF25DCAD8CBD}"/>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91F515DF-CDE1-D3C6-A4EC-CFF733664378}"/>
              </a:ext>
            </a:extLst>
          </p:cNvPr>
          <p:cNvSpPr>
            <a:spLocks noGrp="1"/>
          </p:cNvSpPr>
          <p:nvPr>
            <p:ph type="sldNum" sz="quarter" idx="12"/>
          </p:nvPr>
        </p:nvSpPr>
        <p:spPr/>
        <p:txBody>
          <a:bodyPr/>
          <a:lstStyle/>
          <a:p>
            <a:fld id="{2B5A303D-8323-41E1-9802-45D73FD46028}" type="slidenum">
              <a:rPr lang="en-IE" smtClean="0"/>
              <a:t>‹#›</a:t>
            </a:fld>
            <a:endParaRPr lang="en-IE"/>
          </a:p>
        </p:txBody>
      </p:sp>
    </p:spTree>
    <p:extLst>
      <p:ext uri="{BB962C8B-B14F-4D97-AF65-F5344CB8AC3E}">
        <p14:creationId xmlns:p14="http://schemas.microsoft.com/office/powerpoint/2010/main" val="40059674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EEF9AC-02E5-4C77-9F74-68DABB237973}"/>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E"/>
          </a:p>
        </p:txBody>
      </p:sp>
      <p:sp>
        <p:nvSpPr>
          <p:cNvPr id="3" name="Text Placeholder 2">
            <a:extLst>
              <a:ext uri="{FF2B5EF4-FFF2-40B4-BE49-F238E27FC236}">
                <a16:creationId xmlns:a16="http://schemas.microsoft.com/office/drawing/2014/main" id="{ACE6751A-5F5B-4CE0-86F7-9CB55CFFFC2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CBC6113-2170-40BB-ABDF-D3D0DC448E96}"/>
              </a:ext>
            </a:extLst>
          </p:cNvPr>
          <p:cNvSpPr>
            <a:spLocks noGrp="1"/>
          </p:cNvSpPr>
          <p:nvPr>
            <p:ph type="dt" sz="half" idx="10"/>
          </p:nvPr>
        </p:nvSpPr>
        <p:spPr/>
        <p:txBody>
          <a:bodyPr/>
          <a:lstStyle/>
          <a:p>
            <a:fld id="{755D3697-539B-4DC2-BE44-BB3E285F226C}" type="datetime1">
              <a:rPr lang="en-IE" smtClean="0"/>
              <a:t>14/09/2023</a:t>
            </a:fld>
            <a:endParaRPr lang="en-IE"/>
          </a:p>
        </p:txBody>
      </p:sp>
      <p:sp>
        <p:nvSpPr>
          <p:cNvPr id="5" name="Footer Placeholder 4">
            <a:extLst>
              <a:ext uri="{FF2B5EF4-FFF2-40B4-BE49-F238E27FC236}">
                <a16:creationId xmlns:a16="http://schemas.microsoft.com/office/drawing/2014/main" id="{01D29C9B-FFF7-4719-B293-F75CA7F2FF3E}"/>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837ED4FB-4FDF-4771-A7A1-B6A597A85114}"/>
              </a:ext>
            </a:extLst>
          </p:cNvPr>
          <p:cNvSpPr>
            <a:spLocks noGrp="1"/>
          </p:cNvSpPr>
          <p:nvPr>
            <p:ph type="sldNum" sz="quarter" idx="12"/>
          </p:nvPr>
        </p:nvSpPr>
        <p:spPr/>
        <p:txBody>
          <a:bodyPr/>
          <a:lstStyle/>
          <a:p>
            <a:fld id="{A59551F6-EB3B-4743-B1F0-375DCDB8A6FF}" type="slidenum">
              <a:rPr lang="en-IE" smtClean="0"/>
              <a:t>‹#›</a:t>
            </a:fld>
            <a:endParaRPr lang="en-IE"/>
          </a:p>
        </p:txBody>
      </p:sp>
    </p:spTree>
    <p:extLst>
      <p:ext uri="{BB962C8B-B14F-4D97-AF65-F5344CB8AC3E}">
        <p14:creationId xmlns:p14="http://schemas.microsoft.com/office/powerpoint/2010/main" val="16236449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62FE21-381D-4BA2-B975-44D810CBC58C}"/>
              </a:ext>
            </a:extLst>
          </p:cNvPr>
          <p:cNvSpPr>
            <a:spLocks noGrp="1"/>
          </p:cNvSpPr>
          <p:nvPr>
            <p:ph type="title"/>
          </p:nvPr>
        </p:nvSpPr>
        <p:spPr/>
        <p:txBody>
          <a:bodyPr/>
          <a:lstStyle/>
          <a:p>
            <a:r>
              <a:rPr lang="en-US"/>
              <a:t>Click to edit Master title style</a:t>
            </a:r>
            <a:endParaRPr lang="en-IE"/>
          </a:p>
        </p:txBody>
      </p:sp>
      <p:sp>
        <p:nvSpPr>
          <p:cNvPr id="3" name="Content Placeholder 2">
            <a:extLst>
              <a:ext uri="{FF2B5EF4-FFF2-40B4-BE49-F238E27FC236}">
                <a16:creationId xmlns:a16="http://schemas.microsoft.com/office/drawing/2014/main" id="{90726192-DFD9-4B56-912B-64B42C4A74D6}"/>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Content Placeholder 3">
            <a:extLst>
              <a:ext uri="{FF2B5EF4-FFF2-40B4-BE49-F238E27FC236}">
                <a16:creationId xmlns:a16="http://schemas.microsoft.com/office/drawing/2014/main" id="{2D60BD98-C0A0-4C85-A57A-160DC50AB6CC}"/>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5" name="Date Placeholder 4">
            <a:extLst>
              <a:ext uri="{FF2B5EF4-FFF2-40B4-BE49-F238E27FC236}">
                <a16:creationId xmlns:a16="http://schemas.microsoft.com/office/drawing/2014/main" id="{9110FC4F-32CD-4D3C-8190-C10D0FA39AF8}"/>
              </a:ext>
            </a:extLst>
          </p:cNvPr>
          <p:cNvSpPr>
            <a:spLocks noGrp="1"/>
          </p:cNvSpPr>
          <p:nvPr>
            <p:ph type="dt" sz="half" idx="10"/>
          </p:nvPr>
        </p:nvSpPr>
        <p:spPr/>
        <p:txBody>
          <a:bodyPr/>
          <a:lstStyle/>
          <a:p>
            <a:fld id="{CAE96221-F4C2-457D-B923-BBDB916330A0}" type="datetime1">
              <a:rPr lang="en-IE" smtClean="0"/>
              <a:t>14/09/2023</a:t>
            </a:fld>
            <a:endParaRPr lang="en-IE"/>
          </a:p>
        </p:txBody>
      </p:sp>
      <p:sp>
        <p:nvSpPr>
          <p:cNvPr id="6" name="Footer Placeholder 5">
            <a:extLst>
              <a:ext uri="{FF2B5EF4-FFF2-40B4-BE49-F238E27FC236}">
                <a16:creationId xmlns:a16="http://schemas.microsoft.com/office/drawing/2014/main" id="{EFB3365A-80D2-4C68-81A6-9A58C27520B4}"/>
              </a:ext>
            </a:extLst>
          </p:cNvPr>
          <p:cNvSpPr>
            <a:spLocks noGrp="1"/>
          </p:cNvSpPr>
          <p:nvPr>
            <p:ph type="ftr" sz="quarter" idx="11"/>
          </p:nvPr>
        </p:nvSpPr>
        <p:spPr/>
        <p:txBody>
          <a:bodyPr/>
          <a:lstStyle/>
          <a:p>
            <a:endParaRPr lang="en-IE"/>
          </a:p>
        </p:txBody>
      </p:sp>
      <p:sp>
        <p:nvSpPr>
          <p:cNvPr id="7" name="Slide Number Placeholder 6">
            <a:extLst>
              <a:ext uri="{FF2B5EF4-FFF2-40B4-BE49-F238E27FC236}">
                <a16:creationId xmlns:a16="http://schemas.microsoft.com/office/drawing/2014/main" id="{E093EE5D-41F8-4A34-B756-9EF0A66FD977}"/>
              </a:ext>
            </a:extLst>
          </p:cNvPr>
          <p:cNvSpPr>
            <a:spLocks noGrp="1"/>
          </p:cNvSpPr>
          <p:nvPr>
            <p:ph type="sldNum" sz="quarter" idx="12"/>
          </p:nvPr>
        </p:nvSpPr>
        <p:spPr/>
        <p:txBody>
          <a:bodyPr/>
          <a:lstStyle/>
          <a:p>
            <a:fld id="{A59551F6-EB3B-4743-B1F0-375DCDB8A6FF}" type="slidenum">
              <a:rPr lang="en-IE" smtClean="0"/>
              <a:t>‹#›</a:t>
            </a:fld>
            <a:endParaRPr lang="en-IE"/>
          </a:p>
        </p:txBody>
      </p:sp>
    </p:spTree>
    <p:extLst>
      <p:ext uri="{BB962C8B-B14F-4D97-AF65-F5344CB8AC3E}">
        <p14:creationId xmlns:p14="http://schemas.microsoft.com/office/powerpoint/2010/main" val="330305739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9D920B-A095-4027-B0DE-4E4859427843}"/>
              </a:ext>
            </a:extLst>
          </p:cNvPr>
          <p:cNvSpPr>
            <a:spLocks noGrp="1"/>
          </p:cNvSpPr>
          <p:nvPr>
            <p:ph type="title"/>
          </p:nvPr>
        </p:nvSpPr>
        <p:spPr>
          <a:xfrm>
            <a:off x="839788" y="365125"/>
            <a:ext cx="10515600" cy="1325563"/>
          </a:xfrm>
        </p:spPr>
        <p:txBody>
          <a:bodyPr/>
          <a:lstStyle/>
          <a:p>
            <a:r>
              <a:rPr lang="en-US"/>
              <a:t>Click to edit Master title style</a:t>
            </a:r>
            <a:endParaRPr lang="en-IE"/>
          </a:p>
        </p:txBody>
      </p:sp>
      <p:sp>
        <p:nvSpPr>
          <p:cNvPr id="3" name="Text Placeholder 2">
            <a:extLst>
              <a:ext uri="{FF2B5EF4-FFF2-40B4-BE49-F238E27FC236}">
                <a16:creationId xmlns:a16="http://schemas.microsoft.com/office/drawing/2014/main" id="{9C81B368-2722-495B-8595-B3F17A83F7F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C627824D-52A3-425C-8072-B15CC884C3D5}"/>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5" name="Text Placeholder 4">
            <a:extLst>
              <a:ext uri="{FF2B5EF4-FFF2-40B4-BE49-F238E27FC236}">
                <a16:creationId xmlns:a16="http://schemas.microsoft.com/office/drawing/2014/main" id="{96ABE94C-8777-4CB5-ADF8-3248DE1AB6A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73444F64-037C-4A5D-BCD2-D49B728BB2EB}"/>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7" name="Date Placeholder 6">
            <a:extLst>
              <a:ext uri="{FF2B5EF4-FFF2-40B4-BE49-F238E27FC236}">
                <a16:creationId xmlns:a16="http://schemas.microsoft.com/office/drawing/2014/main" id="{B26FF116-BF3F-4193-84C3-B1AD42572CE7}"/>
              </a:ext>
            </a:extLst>
          </p:cNvPr>
          <p:cNvSpPr>
            <a:spLocks noGrp="1"/>
          </p:cNvSpPr>
          <p:nvPr>
            <p:ph type="dt" sz="half" idx="10"/>
          </p:nvPr>
        </p:nvSpPr>
        <p:spPr/>
        <p:txBody>
          <a:bodyPr/>
          <a:lstStyle/>
          <a:p>
            <a:fld id="{E8650B70-C751-4DF6-AE35-50CC31F98091}" type="datetime1">
              <a:rPr lang="en-IE" smtClean="0"/>
              <a:t>14/09/2023</a:t>
            </a:fld>
            <a:endParaRPr lang="en-IE"/>
          </a:p>
        </p:txBody>
      </p:sp>
      <p:sp>
        <p:nvSpPr>
          <p:cNvPr id="8" name="Footer Placeholder 7">
            <a:extLst>
              <a:ext uri="{FF2B5EF4-FFF2-40B4-BE49-F238E27FC236}">
                <a16:creationId xmlns:a16="http://schemas.microsoft.com/office/drawing/2014/main" id="{2F263D68-943C-474F-8765-1B63A539E6C2}"/>
              </a:ext>
            </a:extLst>
          </p:cNvPr>
          <p:cNvSpPr>
            <a:spLocks noGrp="1"/>
          </p:cNvSpPr>
          <p:nvPr>
            <p:ph type="ftr" sz="quarter" idx="11"/>
          </p:nvPr>
        </p:nvSpPr>
        <p:spPr/>
        <p:txBody>
          <a:bodyPr/>
          <a:lstStyle/>
          <a:p>
            <a:endParaRPr lang="en-IE"/>
          </a:p>
        </p:txBody>
      </p:sp>
      <p:sp>
        <p:nvSpPr>
          <p:cNvPr id="9" name="Slide Number Placeholder 8">
            <a:extLst>
              <a:ext uri="{FF2B5EF4-FFF2-40B4-BE49-F238E27FC236}">
                <a16:creationId xmlns:a16="http://schemas.microsoft.com/office/drawing/2014/main" id="{62EB9EA5-C45A-4EAD-8CA7-CE905FA38F07}"/>
              </a:ext>
            </a:extLst>
          </p:cNvPr>
          <p:cNvSpPr>
            <a:spLocks noGrp="1"/>
          </p:cNvSpPr>
          <p:nvPr>
            <p:ph type="sldNum" sz="quarter" idx="12"/>
          </p:nvPr>
        </p:nvSpPr>
        <p:spPr/>
        <p:txBody>
          <a:bodyPr/>
          <a:lstStyle/>
          <a:p>
            <a:fld id="{A59551F6-EB3B-4743-B1F0-375DCDB8A6FF}" type="slidenum">
              <a:rPr lang="en-IE" smtClean="0"/>
              <a:t>‹#›</a:t>
            </a:fld>
            <a:endParaRPr lang="en-IE"/>
          </a:p>
        </p:txBody>
      </p:sp>
    </p:spTree>
    <p:extLst>
      <p:ext uri="{BB962C8B-B14F-4D97-AF65-F5344CB8AC3E}">
        <p14:creationId xmlns:p14="http://schemas.microsoft.com/office/powerpoint/2010/main" val="31973987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D9B19D-9DAB-4DE4-A847-C71F5EA8E096}"/>
              </a:ext>
            </a:extLst>
          </p:cNvPr>
          <p:cNvSpPr>
            <a:spLocks noGrp="1"/>
          </p:cNvSpPr>
          <p:nvPr>
            <p:ph type="title"/>
          </p:nvPr>
        </p:nvSpPr>
        <p:spPr/>
        <p:txBody>
          <a:bodyPr/>
          <a:lstStyle/>
          <a:p>
            <a:r>
              <a:rPr lang="en-US"/>
              <a:t>Click to edit Master title style</a:t>
            </a:r>
            <a:endParaRPr lang="en-IE"/>
          </a:p>
        </p:txBody>
      </p:sp>
      <p:sp>
        <p:nvSpPr>
          <p:cNvPr id="3" name="Date Placeholder 2">
            <a:extLst>
              <a:ext uri="{FF2B5EF4-FFF2-40B4-BE49-F238E27FC236}">
                <a16:creationId xmlns:a16="http://schemas.microsoft.com/office/drawing/2014/main" id="{EA446995-8219-41B0-84BA-21B8AC2619BC}"/>
              </a:ext>
            </a:extLst>
          </p:cNvPr>
          <p:cNvSpPr>
            <a:spLocks noGrp="1"/>
          </p:cNvSpPr>
          <p:nvPr>
            <p:ph type="dt" sz="half" idx="10"/>
          </p:nvPr>
        </p:nvSpPr>
        <p:spPr/>
        <p:txBody>
          <a:bodyPr/>
          <a:lstStyle/>
          <a:p>
            <a:fld id="{62248399-6EF1-4DD1-95D6-7377CB6626A8}" type="datetime1">
              <a:rPr lang="en-IE" smtClean="0"/>
              <a:t>14/09/2023</a:t>
            </a:fld>
            <a:endParaRPr lang="en-IE"/>
          </a:p>
        </p:txBody>
      </p:sp>
      <p:sp>
        <p:nvSpPr>
          <p:cNvPr id="4" name="Footer Placeholder 3">
            <a:extLst>
              <a:ext uri="{FF2B5EF4-FFF2-40B4-BE49-F238E27FC236}">
                <a16:creationId xmlns:a16="http://schemas.microsoft.com/office/drawing/2014/main" id="{9FD3E178-2B4B-4D23-99B9-6EA88E88750C}"/>
              </a:ext>
            </a:extLst>
          </p:cNvPr>
          <p:cNvSpPr>
            <a:spLocks noGrp="1"/>
          </p:cNvSpPr>
          <p:nvPr>
            <p:ph type="ftr" sz="quarter" idx="11"/>
          </p:nvPr>
        </p:nvSpPr>
        <p:spPr/>
        <p:txBody>
          <a:bodyPr/>
          <a:lstStyle/>
          <a:p>
            <a:endParaRPr lang="en-IE"/>
          </a:p>
        </p:txBody>
      </p:sp>
      <p:sp>
        <p:nvSpPr>
          <p:cNvPr id="5" name="Slide Number Placeholder 4">
            <a:extLst>
              <a:ext uri="{FF2B5EF4-FFF2-40B4-BE49-F238E27FC236}">
                <a16:creationId xmlns:a16="http://schemas.microsoft.com/office/drawing/2014/main" id="{B04FBB67-DAF5-4D6C-B0AF-DE2E2DF9EA5A}"/>
              </a:ext>
            </a:extLst>
          </p:cNvPr>
          <p:cNvSpPr>
            <a:spLocks noGrp="1"/>
          </p:cNvSpPr>
          <p:nvPr>
            <p:ph type="sldNum" sz="quarter" idx="12"/>
          </p:nvPr>
        </p:nvSpPr>
        <p:spPr/>
        <p:txBody>
          <a:bodyPr/>
          <a:lstStyle/>
          <a:p>
            <a:fld id="{A59551F6-EB3B-4743-B1F0-375DCDB8A6FF}" type="slidenum">
              <a:rPr lang="en-IE" smtClean="0"/>
              <a:t>‹#›</a:t>
            </a:fld>
            <a:endParaRPr lang="en-IE"/>
          </a:p>
        </p:txBody>
      </p:sp>
    </p:spTree>
    <p:extLst>
      <p:ext uri="{BB962C8B-B14F-4D97-AF65-F5344CB8AC3E}">
        <p14:creationId xmlns:p14="http://schemas.microsoft.com/office/powerpoint/2010/main" val="242660502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66E45B8-E5C9-4034-9023-D240E1464077}"/>
              </a:ext>
            </a:extLst>
          </p:cNvPr>
          <p:cNvSpPr>
            <a:spLocks noGrp="1"/>
          </p:cNvSpPr>
          <p:nvPr>
            <p:ph type="dt" sz="half" idx="10"/>
          </p:nvPr>
        </p:nvSpPr>
        <p:spPr/>
        <p:txBody>
          <a:bodyPr/>
          <a:lstStyle/>
          <a:p>
            <a:fld id="{6031DB79-5BFA-4C5D-8CCB-8EA9080F4B4D}" type="datetime1">
              <a:rPr lang="en-IE" smtClean="0"/>
              <a:t>14/09/2023</a:t>
            </a:fld>
            <a:endParaRPr lang="en-IE"/>
          </a:p>
        </p:txBody>
      </p:sp>
      <p:sp>
        <p:nvSpPr>
          <p:cNvPr id="3" name="Footer Placeholder 2">
            <a:extLst>
              <a:ext uri="{FF2B5EF4-FFF2-40B4-BE49-F238E27FC236}">
                <a16:creationId xmlns:a16="http://schemas.microsoft.com/office/drawing/2014/main" id="{66BE113D-AEBC-4DC0-8BBF-7FD3948F9EB5}"/>
              </a:ext>
            </a:extLst>
          </p:cNvPr>
          <p:cNvSpPr>
            <a:spLocks noGrp="1"/>
          </p:cNvSpPr>
          <p:nvPr>
            <p:ph type="ftr" sz="quarter" idx="11"/>
          </p:nvPr>
        </p:nvSpPr>
        <p:spPr/>
        <p:txBody>
          <a:bodyPr/>
          <a:lstStyle/>
          <a:p>
            <a:endParaRPr lang="en-IE"/>
          </a:p>
        </p:txBody>
      </p:sp>
      <p:sp>
        <p:nvSpPr>
          <p:cNvPr id="4" name="Slide Number Placeholder 3">
            <a:extLst>
              <a:ext uri="{FF2B5EF4-FFF2-40B4-BE49-F238E27FC236}">
                <a16:creationId xmlns:a16="http://schemas.microsoft.com/office/drawing/2014/main" id="{933F025F-32CF-4163-96DF-261DD0C1F360}"/>
              </a:ext>
            </a:extLst>
          </p:cNvPr>
          <p:cNvSpPr>
            <a:spLocks noGrp="1"/>
          </p:cNvSpPr>
          <p:nvPr>
            <p:ph type="sldNum" sz="quarter" idx="12"/>
          </p:nvPr>
        </p:nvSpPr>
        <p:spPr/>
        <p:txBody>
          <a:bodyPr/>
          <a:lstStyle/>
          <a:p>
            <a:fld id="{A59551F6-EB3B-4743-B1F0-375DCDB8A6FF}" type="slidenum">
              <a:rPr lang="en-IE" smtClean="0"/>
              <a:t>‹#›</a:t>
            </a:fld>
            <a:endParaRPr lang="en-IE"/>
          </a:p>
        </p:txBody>
      </p:sp>
    </p:spTree>
    <p:extLst>
      <p:ext uri="{BB962C8B-B14F-4D97-AF65-F5344CB8AC3E}">
        <p14:creationId xmlns:p14="http://schemas.microsoft.com/office/powerpoint/2010/main" val="255251103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E0AA6F-6054-4547-95E8-42FFDAB3C1E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E"/>
          </a:p>
        </p:txBody>
      </p:sp>
      <p:sp>
        <p:nvSpPr>
          <p:cNvPr id="3" name="Content Placeholder 2">
            <a:extLst>
              <a:ext uri="{FF2B5EF4-FFF2-40B4-BE49-F238E27FC236}">
                <a16:creationId xmlns:a16="http://schemas.microsoft.com/office/drawing/2014/main" id="{22E399BD-6C45-4E88-8D1E-0D733E1A2BE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Text Placeholder 3">
            <a:extLst>
              <a:ext uri="{FF2B5EF4-FFF2-40B4-BE49-F238E27FC236}">
                <a16:creationId xmlns:a16="http://schemas.microsoft.com/office/drawing/2014/main" id="{95EFD20C-1CD4-4E2D-82B8-D6DFD4A28BC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929B9B5-7B11-4430-B5B8-B1EA5B641E59}"/>
              </a:ext>
            </a:extLst>
          </p:cNvPr>
          <p:cNvSpPr>
            <a:spLocks noGrp="1"/>
          </p:cNvSpPr>
          <p:nvPr>
            <p:ph type="dt" sz="half" idx="10"/>
          </p:nvPr>
        </p:nvSpPr>
        <p:spPr/>
        <p:txBody>
          <a:bodyPr/>
          <a:lstStyle/>
          <a:p>
            <a:fld id="{A9D54C91-D1C3-4488-BB8A-60A6ECA56648}" type="datetime1">
              <a:rPr lang="en-IE" smtClean="0"/>
              <a:t>14/09/2023</a:t>
            </a:fld>
            <a:endParaRPr lang="en-IE"/>
          </a:p>
        </p:txBody>
      </p:sp>
      <p:sp>
        <p:nvSpPr>
          <p:cNvPr id="6" name="Footer Placeholder 5">
            <a:extLst>
              <a:ext uri="{FF2B5EF4-FFF2-40B4-BE49-F238E27FC236}">
                <a16:creationId xmlns:a16="http://schemas.microsoft.com/office/drawing/2014/main" id="{3E6285F4-DE89-4D59-A141-F586BC8A04A9}"/>
              </a:ext>
            </a:extLst>
          </p:cNvPr>
          <p:cNvSpPr>
            <a:spLocks noGrp="1"/>
          </p:cNvSpPr>
          <p:nvPr>
            <p:ph type="ftr" sz="quarter" idx="11"/>
          </p:nvPr>
        </p:nvSpPr>
        <p:spPr/>
        <p:txBody>
          <a:bodyPr/>
          <a:lstStyle/>
          <a:p>
            <a:endParaRPr lang="en-IE"/>
          </a:p>
        </p:txBody>
      </p:sp>
      <p:sp>
        <p:nvSpPr>
          <p:cNvPr id="7" name="Slide Number Placeholder 6">
            <a:extLst>
              <a:ext uri="{FF2B5EF4-FFF2-40B4-BE49-F238E27FC236}">
                <a16:creationId xmlns:a16="http://schemas.microsoft.com/office/drawing/2014/main" id="{8B9A92D8-5075-4535-B2EC-20B240E3A861}"/>
              </a:ext>
            </a:extLst>
          </p:cNvPr>
          <p:cNvSpPr>
            <a:spLocks noGrp="1"/>
          </p:cNvSpPr>
          <p:nvPr>
            <p:ph type="sldNum" sz="quarter" idx="12"/>
          </p:nvPr>
        </p:nvSpPr>
        <p:spPr/>
        <p:txBody>
          <a:bodyPr/>
          <a:lstStyle/>
          <a:p>
            <a:fld id="{A59551F6-EB3B-4743-B1F0-375DCDB8A6FF}" type="slidenum">
              <a:rPr lang="en-IE" smtClean="0"/>
              <a:t>‹#›</a:t>
            </a:fld>
            <a:endParaRPr lang="en-IE"/>
          </a:p>
        </p:txBody>
      </p:sp>
    </p:spTree>
    <p:extLst>
      <p:ext uri="{BB962C8B-B14F-4D97-AF65-F5344CB8AC3E}">
        <p14:creationId xmlns:p14="http://schemas.microsoft.com/office/powerpoint/2010/main" val="12261153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5E88AB-8B64-452F-846D-E0A98467866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E"/>
          </a:p>
        </p:txBody>
      </p:sp>
      <p:sp>
        <p:nvSpPr>
          <p:cNvPr id="3" name="Picture Placeholder 2">
            <a:extLst>
              <a:ext uri="{FF2B5EF4-FFF2-40B4-BE49-F238E27FC236}">
                <a16:creationId xmlns:a16="http://schemas.microsoft.com/office/drawing/2014/main" id="{FAB9D4CB-EE68-4DC9-BA27-69CC9099119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E"/>
          </a:p>
        </p:txBody>
      </p:sp>
      <p:sp>
        <p:nvSpPr>
          <p:cNvPr id="4" name="Text Placeholder 3">
            <a:extLst>
              <a:ext uri="{FF2B5EF4-FFF2-40B4-BE49-F238E27FC236}">
                <a16:creationId xmlns:a16="http://schemas.microsoft.com/office/drawing/2014/main" id="{BE03F703-2B06-455A-974E-F5669A95708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3A72820-D635-46E3-9237-45C2DC24417D}"/>
              </a:ext>
            </a:extLst>
          </p:cNvPr>
          <p:cNvSpPr>
            <a:spLocks noGrp="1"/>
          </p:cNvSpPr>
          <p:nvPr>
            <p:ph type="dt" sz="half" idx="10"/>
          </p:nvPr>
        </p:nvSpPr>
        <p:spPr/>
        <p:txBody>
          <a:bodyPr/>
          <a:lstStyle/>
          <a:p>
            <a:fld id="{FF17F567-DD27-487A-9282-C96154177C6E}" type="datetime1">
              <a:rPr lang="en-IE" smtClean="0"/>
              <a:t>14/09/2023</a:t>
            </a:fld>
            <a:endParaRPr lang="en-IE"/>
          </a:p>
        </p:txBody>
      </p:sp>
      <p:sp>
        <p:nvSpPr>
          <p:cNvPr id="6" name="Footer Placeholder 5">
            <a:extLst>
              <a:ext uri="{FF2B5EF4-FFF2-40B4-BE49-F238E27FC236}">
                <a16:creationId xmlns:a16="http://schemas.microsoft.com/office/drawing/2014/main" id="{1AD4D90F-3A5F-484E-BFAA-A54E11C6AA38}"/>
              </a:ext>
            </a:extLst>
          </p:cNvPr>
          <p:cNvSpPr>
            <a:spLocks noGrp="1"/>
          </p:cNvSpPr>
          <p:nvPr>
            <p:ph type="ftr" sz="quarter" idx="11"/>
          </p:nvPr>
        </p:nvSpPr>
        <p:spPr/>
        <p:txBody>
          <a:bodyPr/>
          <a:lstStyle/>
          <a:p>
            <a:endParaRPr lang="en-IE"/>
          </a:p>
        </p:txBody>
      </p:sp>
      <p:sp>
        <p:nvSpPr>
          <p:cNvPr id="7" name="Slide Number Placeholder 6">
            <a:extLst>
              <a:ext uri="{FF2B5EF4-FFF2-40B4-BE49-F238E27FC236}">
                <a16:creationId xmlns:a16="http://schemas.microsoft.com/office/drawing/2014/main" id="{F2FDF60F-B6A4-4758-9D18-C660F52E19AE}"/>
              </a:ext>
            </a:extLst>
          </p:cNvPr>
          <p:cNvSpPr>
            <a:spLocks noGrp="1"/>
          </p:cNvSpPr>
          <p:nvPr>
            <p:ph type="sldNum" sz="quarter" idx="12"/>
          </p:nvPr>
        </p:nvSpPr>
        <p:spPr/>
        <p:txBody>
          <a:bodyPr/>
          <a:lstStyle/>
          <a:p>
            <a:fld id="{A59551F6-EB3B-4743-B1F0-375DCDB8A6FF}" type="slidenum">
              <a:rPr lang="en-IE" smtClean="0"/>
              <a:t>‹#›</a:t>
            </a:fld>
            <a:endParaRPr lang="en-IE"/>
          </a:p>
        </p:txBody>
      </p:sp>
    </p:spTree>
    <p:extLst>
      <p:ext uri="{BB962C8B-B14F-4D97-AF65-F5344CB8AC3E}">
        <p14:creationId xmlns:p14="http://schemas.microsoft.com/office/powerpoint/2010/main" val="28754116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FC3DE01-8DB4-48E8-BB82-6BC0CBC2DC8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E"/>
          </a:p>
        </p:txBody>
      </p:sp>
      <p:sp>
        <p:nvSpPr>
          <p:cNvPr id="3" name="Text Placeholder 2">
            <a:extLst>
              <a:ext uri="{FF2B5EF4-FFF2-40B4-BE49-F238E27FC236}">
                <a16:creationId xmlns:a16="http://schemas.microsoft.com/office/drawing/2014/main" id="{87699BC3-28B3-4DC3-9359-5A3706000B1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326594DE-B870-4328-BECE-A5BA084AA88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A5A3EA0-9CA9-4121-9FA1-760DF0DA4AFD}" type="datetime1">
              <a:rPr lang="en-IE" smtClean="0"/>
              <a:t>14/09/2023</a:t>
            </a:fld>
            <a:endParaRPr lang="en-IE"/>
          </a:p>
        </p:txBody>
      </p:sp>
      <p:sp>
        <p:nvSpPr>
          <p:cNvPr id="5" name="Footer Placeholder 4">
            <a:extLst>
              <a:ext uri="{FF2B5EF4-FFF2-40B4-BE49-F238E27FC236}">
                <a16:creationId xmlns:a16="http://schemas.microsoft.com/office/drawing/2014/main" id="{BF19BBF0-2DC2-4398-AFC0-3EC8685AD91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E"/>
          </a:p>
        </p:txBody>
      </p:sp>
      <p:sp>
        <p:nvSpPr>
          <p:cNvPr id="6" name="Slide Number Placeholder 5">
            <a:extLst>
              <a:ext uri="{FF2B5EF4-FFF2-40B4-BE49-F238E27FC236}">
                <a16:creationId xmlns:a16="http://schemas.microsoft.com/office/drawing/2014/main" id="{49F5EFEB-D352-4ADC-ABEF-59DE32300AA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59551F6-EB3B-4743-B1F0-375DCDB8A6FF}" type="slidenum">
              <a:rPr lang="en-IE" smtClean="0"/>
              <a:t>‹#›</a:t>
            </a:fld>
            <a:endParaRPr lang="en-IE"/>
          </a:p>
        </p:txBody>
      </p:sp>
    </p:spTree>
    <p:extLst>
      <p:ext uri="{BB962C8B-B14F-4D97-AF65-F5344CB8AC3E}">
        <p14:creationId xmlns:p14="http://schemas.microsoft.com/office/powerpoint/2010/main" val="151418932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49D60B5-4227-5C5A-AD2B-1973758EE3C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E"/>
          </a:p>
        </p:txBody>
      </p:sp>
      <p:sp>
        <p:nvSpPr>
          <p:cNvPr id="3" name="Text Placeholder 2">
            <a:extLst>
              <a:ext uri="{FF2B5EF4-FFF2-40B4-BE49-F238E27FC236}">
                <a16:creationId xmlns:a16="http://schemas.microsoft.com/office/drawing/2014/main" id="{C7EFA9F9-25B5-595E-D7D0-5828000A8AD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6D0B0445-24EC-2C1F-B53C-C9BAA3B3C81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F4AC5EE-28CC-4603-B062-9057B3B045BC}" type="datetimeFigureOut">
              <a:rPr lang="en-IE" smtClean="0"/>
              <a:t>14/09/2023</a:t>
            </a:fld>
            <a:endParaRPr lang="en-IE"/>
          </a:p>
        </p:txBody>
      </p:sp>
      <p:sp>
        <p:nvSpPr>
          <p:cNvPr id="5" name="Footer Placeholder 4">
            <a:extLst>
              <a:ext uri="{FF2B5EF4-FFF2-40B4-BE49-F238E27FC236}">
                <a16:creationId xmlns:a16="http://schemas.microsoft.com/office/drawing/2014/main" id="{EF7D1DE9-35A2-471A-9BF2-FB79CF3D447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E"/>
          </a:p>
        </p:txBody>
      </p:sp>
      <p:sp>
        <p:nvSpPr>
          <p:cNvPr id="6" name="Slide Number Placeholder 5">
            <a:extLst>
              <a:ext uri="{FF2B5EF4-FFF2-40B4-BE49-F238E27FC236}">
                <a16:creationId xmlns:a16="http://schemas.microsoft.com/office/drawing/2014/main" id="{FAF3A6E0-7C63-53AD-DB48-49F5FC5243F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B5A303D-8323-41E1-9802-45D73FD46028}" type="slidenum">
              <a:rPr lang="en-IE" smtClean="0"/>
              <a:t>‹#›</a:t>
            </a:fld>
            <a:endParaRPr lang="en-IE"/>
          </a:p>
        </p:txBody>
      </p:sp>
    </p:spTree>
    <p:extLst>
      <p:ext uri="{BB962C8B-B14F-4D97-AF65-F5344CB8AC3E}">
        <p14:creationId xmlns:p14="http://schemas.microsoft.com/office/powerpoint/2010/main" val="238069292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1.m4a"/><Relationship Id="rId1" Type="http://schemas.microsoft.com/office/2007/relationships/media" Target="../media/media1.m4a"/><Relationship Id="rId5" Type="http://schemas.openxmlformats.org/officeDocument/2006/relationships/image" Target="../media/image2.png"/><Relationship Id="rId4" Type="http://schemas.openxmlformats.org/officeDocument/2006/relationships/image" Target="../media/image1.jpe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audio" Target="../media/media2.m4a"/><Relationship Id="rId1" Type="http://schemas.microsoft.com/office/2007/relationships/media" Target="../media/media2.m4a"/><Relationship Id="rId6" Type="http://schemas.openxmlformats.org/officeDocument/2006/relationships/image" Target="../media/image2.png"/><Relationship Id="rId5" Type="http://schemas.openxmlformats.org/officeDocument/2006/relationships/image" Target="../media/image3.png"/><Relationship Id="rId4" Type="http://schemas.openxmlformats.org/officeDocument/2006/relationships/notesSlide" Target="../notesSlides/notesSlide1.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m4a"/><Relationship Id="rId1" Type="http://schemas.microsoft.com/office/2007/relationships/media" Target="../media/media3.m4a"/><Relationship Id="rId5" Type="http://schemas.openxmlformats.org/officeDocument/2006/relationships/image" Target="../media/image2.png"/><Relationship Id="rId4" Type="http://schemas.openxmlformats.org/officeDocument/2006/relationships/notesSlide" Target="../notesSlides/notesSlide2.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m4a"/><Relationship Id="rId1" Type="http://schemas.microsoft.com/office/2007/relationships/media" Target="../media/media4.m4a"/><Relationship Id="rId5" Type="http://schemas.openxmlformats.org/officeDocument/2006/relationships/image" Target="../media/image2.png"/><Relationship Id="rId4" Type="http://schemas.openxmlformats.org/officeDocument/2006/relationships/notesSlide" Target="../notesSlides/notesSlide3.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5.m4a"/><Relationship Id="rId1" Type="http://schemas.microsoft.com/office/2007/relationships/media" Target="../media/media5.m4a"/><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6.m4a"/><Relationship Id="rId1" Type="http://schemas.microsoft.com/office/2007/relationships/media" Target="../media/media6.m4a"/><Relationship Id="rId5" Type="http://schemas.openxmlformats.org/officeDocument/2006/relationships/image" Target="../media/image2.png"/><Relationship Id="rId4" Type="http://schemas.openxmlformats.org/officeDocument/2006/relationships/notesSlide" Target="../notesSlides/notesSlide4.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13.xml"/><Relationship Id="rId2" Type="http://schemas.openxmlformats.org/officeDocument/2006/relationships/audio" Target="../media/media7.m4a"/><Relationship Id="rId1" Type="http://schemas.microsoft.com/office/2007/relationships/media" Target="../media/media7.m4a"/><Relationship Id="rId5" Type="http://schemas.openxmlformats.org/officeDocument/2006/relationships/image" Target="../media/image2.png"/><Relationship Id="rId4"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31">
            <a:extLst>
              <a:ext uri="{FF2B5EF4-FFF2-40B4-BE49-F238E27FC236}">
                <a16:creationId xmlns:a16="http://schemas.microsoft.com/office/drawing/2014/main" id="{8CA731AF-B6B6-456E-87C1-43FE7C5830EC}"/>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0" y="0"/>
            <a:ext cx="12192000" cy="6859588"/>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B55DB323-247E-4577-B60C-9AD37D20EB63}"/>
              </a:ext>
            </a:extLst>
          </p:cNvPr>
          <p:cNvSpPr txBox="1"/>
          <p:nvPr/>
        </p:nvSpPr>
        <p:spPr>
          <a:xfrm>
            <a:off x="1500026" y="2868596"/>
            <a:ext cx="8252717" cy="3539430"/>
          </a:xfrm>
          <a:prstGeom prst="rect">
            <a:avLst/>
          </a:prstGeom>
          <a:noFill/>
        </p:spPr>
        <p:txBody>
          <a:bodyPr wrap="square" lIns="91440" tIns="45720" rIns="91440" bIns="45720" anchor="t">
            <a:spAutoFit/>
          </a:bodyPr>
          <a:lstStyle/>
          <a:p>
            <a:pPr algn="ctr"/>
            <a:r>
              <a:rPr lang="en-IE" sz="3200" b="1" dirty="0">
                <a:solidFill>
                  <a:schemeClr val="bg1"/>
                </a:solidFill>
              </a:rPr>
              <a:t>Housing Delivery Update Report</a:t>
            </a:r>
            <a:br>
              <a:rPr lang="en-IE" sz="3200" b="1" dirty="0">
                <a:solidFill>
                  <a:schemeClr val="bg1"/>
                </a:solidFill>
                <a:effectLst/>
              </a:rPr>
            </a:br>
            <a:br>
              <a:rPr lang="en-IE" sz="3200" b="1" dirty="0">
                <a:solidFill>
                  <a:schemeClr val="bg1"/>
                </a:solidFill>
                <a:effectLst/>
              </a:rPr>
            </a:br>
            <a:r>
              <a:rPr lang="en-IE" sz="3200" b="1" dirty="0">
                <a:solidFill>
                  <a:schemeClr val="bg1"/>
                </a:solidFill>
                <a:effectLst/>
              </a:rPr>
              <a:t>Clondalkin, Newcastle, Rathcoole, </a:t>
            </a:r>
            <a:r>
              <a:rPr lang="en-IE" sz="3200" b="1" dirty="0" err="1">
                <a:solidFill>
                  <a:schemeClr val="bg1"/>
                </a:solidFill>
                <a:effectLst/>
              </a:rPr>
              <a:t>Saggart</a:t>
            </a:r>
            <a:r>
              <a:rPr lang="en-IE" sz="3200" b="1" dirty="0">
                <a:solidFill>
                  <a:schemeClr val="bg1"/>
                </a:solidFill>
                <a:effectLst/>
              </a:rPr>
              <a:t> and </a:t>
            </a:r>
            <a:r>
              <a:rPr lang="en-IE" sz="3200" b="1" dirty="0" err="1">
                <a:solidFill>
                  <a:schemeClr val="bg1"/>
                </a:solidFill>
                <a:effectLst/>
              </a:rPr>
              <a:t>Brittas</a:t>
            </a:r>
            <a:r>
              <a:rPr lang="en-IE" sz="3200" b="1" dirty="0">
                <a:solidFill>
                  <a:schemeClr val="bg1"/>
                </a:solidFill>
                <a:effectLst/>
              </a:rPr>
              <a:t> Area Committee Meeting</a:t>
            </a:r>
            <a:br>
              <a:rPr lang="en-IE" sz="3200" b="1" dirty="0">
                <a:solidFill>
                  <a:schemeClr val="bg1"/>
                </a:solidFill>
                <a:effectLst/>
              </a:rPr>
            </a:br>
            <a:r>
              <a:rPr lang="en-IE" sz="3200" b="1" dirty="0">
                <a:solidFill>
                  <a:schemeClr val="bg1"/>
                </a:solidFill>
                <a:effectLst/>
              </a:rPr>
              <a:t>20</a:t>
            </a:r>
            <a:r>
              <a:rPr lang="en-IE" sz="3200" b="1" dirty="0">
                <a:solidFill>
                  <a:schemeClr val="bg1"/>
                </a:solidFill>
              </a:rPr>
              <a:t>th September 2023</a:t>
            </a:r>
            <a:br>
              <a:rPr lang="en-IE" sz="3200" b="1" dirty="0">
                <a:effectLst/>
              </a:rPr>
            </a:br>
            <a:br>
              <a:rPr lang="en-IE" sz="3200" b="1" dirty="0">
                <a:effectLst/>
              </a:rPr>
            </a:br>
            <a:endParaRPr lang="en-IE" sz="3200" dirty="0"/>
          </a:p>
        </p:txBody>
      </p:sp>
      <p:sp>
        <p:nvSpPr>
          <p:cNvPr id="5" name="Slide Number Placeholder 4">
            <a:extLst>
              <a:ext uri="{FF2B5EF4-FFF2-40B4-BE49-F238E27FC236}">
                <a16:creationId xmlns:a16="http://schemas.microsoft.com/office/drawing/2014/main" id="{253270A8-692D-5B6D-42F4-677283D1140C}"/>
              </a:ext>
            </a:extLst>
          </p:cNvPr>
          <p:cNvSpPr>
            <a:spLocks noGrp="1"/>
          </p:cNvSpPr>
          <p:nvPr>
            <p:ph type="sldNum" sz="quarter" idx="12"/>
          </p:nvPr>
        </p:nvSpPr>
        <p:spPr/>
        <p:txBody>
          <a:bodyPr/>
          <a:lstStyle/>
          <a:p>
            <a:fld id="{A59551F6-EB3B-4743-B1F0-375DCDB8A6FF}" type="slidenum">
              <a:rPr lang="en-IE" smtClean="0"/>
              <a:t>1</a:t>
            </a:fld>
            <a:endParaRPr lang="en-IE"/>
          </a:p>
        </p:txBody>
      </p:sp>
      <p:pic>
        <p:nvPicPr>
          <p:cNvPr id="11" name="Audio 10">
            <a:hlinkClick r:id="" action="ppaction://media"/>
            <a:extLst>
              <a:ext uri="{FF2B5EF4-FFF2-40B4-BE49-F238E27FC236}">
                <a16:creationId xmlns:a16="http://schemas.microsoft.com/office/drawing/2014/main" id="{883B5A0F-834F-EB44-8BCE-B5954D55A1D6}"/>
              </a:ext>
            </a:extLst>
          </p:cNvPr>
          <p:cNvPicPr>
            <a:picLocks noChangeAspect="1"/>
          </p:cNvPicPr>
          <p:nvPr>
            <a:audioFile r:link="rId2"/>
            <p:extLst>
              <p:ext uri="{DAA4B4D4-6D71-4841-9C94-3DE7FCFB9230}">
                <p14:media xmlns:p14="http://schemas.microsoft.com/office/powerpoint/2010/main" r:embed="rId1"/>
              </p:ext>
            </p:extLst>
          </p:nvPr>
        </p:nvPicPr>
        <p:blipFill>
          <a:blip r:embed="rId5"/>
          <a:srcRect l="-203125" t="-203125" r="-203125" b="-203125"/>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325205581"/>
      </p:ext>
    </p:extLst>
  </p:cSld>
  <p:clrMapOvr>
    <a:masterClrMapping/>
  </p:clrMapOvr>
  <mc:AlternateContent xmlns:mc="http://schemas.openxmlformats.org/markup-compatibility/2006" xmlns:p14="http://schemas.microsoft.com/office/powerpoint/2010/main">
    <mc:Choice Requires="p14">
      <p:transition spd="slow" p14:dur="2000" advTm="7582"/>
    </mc:Choice>
    <mc:Fallback xmlns="">
      <p:transition spd="slow" advTm="758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1"/>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1"/>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hidden="1"/>
          <p:cNvSpPr>
            <a:spLocks noGrp="1"/>
          </p:cNvSpPr>
          <p:nvPr>
            <p:ph type="title"/>
          </p:nvPr>
        </p:nvSpPr>
        <p:spPr/>
        <p:txBody>
          <a:bodyPr/>
          <a:lstStyle/>
          <a:p>
            <a:r>
              <a:t>2023</a:t>
            </a:r>
          </a:p>
        </p:txBody>
      </p:sp>
      <p:pic>
        <p:nvPicPr>
          <p:cNvPr id="3" name="Picture 2">
            <a:extLst>
              <a:ext uri="{FF2B5EF4-FFF2-40B4-BE49-F238E27FC236}">
                <a16:creationId xmlns:a16="http://schemas.microsoft.com/office/drawing/2014/main" id="{ADE43600-F61F-0CB5-3A32-162970505E67}"/>
              </a:ext>
            </a:extLst>
          </p:cNvPr>
          <p:cNvPicPr>
            <a:picLocks noChangeAspect="1"/>
          </p:cNvPicPr>
          <p:nvPr/>
        </p:nvPicPr>
        <p:blipFill>
          <a:blip r:embed="rId5"/>
          <a:stretch>
            <a:fillRect/>
          </a:stretch>
        </p:blipFill>
        <p:spPr>
          <a:xfrm>
            <a:off x="4959" y="0"/>
            <a:ext cx="12182081" cy="6858000"/>
          </a:xfrm>
          <a:prstGeom prst="rect">
            <a:avLst/>
          </a:prstGeom>
        </p:spPr>
      </p:pic>
      <p:pic>
        <p:nvPicPr>
          <p:cNvPr id="9" name="Audio 8">
            <a:hlinkClick r:id="" action="ppaction://media"/>
            <a:extLst>
              <a:ext uri="{FF2B5EF4-FFF2-40B4-BE49-F238E27FC236}">
                <a16:creationId xmlns:a16="http://schemas.microsoft.com/office/drawing/2014/main" id="{94C22BFE-62DF-9174-E357-77FD8AD34EFB}"/>
              </a:ext>
            </a:extLst>
          </p:cNvPr>
          <p:cNvPicPr>
            <a:picLocks noChangeAspect="1"/>
          </p:cNvPicPr>
          <p:nvPr>
            <a:audioFile r:link="rId2"/>
            <p:extLst>
              <p:ext uri="{DAA4B4D4-6D71-4841-9C94-3DE7FCFB9230}">
                <p14:media xmlns:p14="http://schemas.microsoft.com/office/powerpoint/2010/main" r:embed="rId1"/>
              </p:ext>
            </p:extLst>
          </p:nvPr>
        </p:nvPicPr>
        <p:blipFill>
          <a:blip r:embed="rId6"/>
          <a:srcRect l="-203125" t="-203125" r="-203125" b="-203125"/>
          <a:stretch>
            <a:fillRect/>
          </a:stretch>
        </p:blipFill>
        <p:spPr>
          <a:xfrm>
            <a:off x="10052304" y="4718304"/>
            <a:ext cx="2057400" cy="2057400"/>
          </a:xfrm>
          <a:prstGeom prst="ellipse">
            <a:avLst/>
          </a:prstGeom>
        </p:spPr>
      </p:pic>
    </p:spTree>
  </p:cSld>
  <p:clrMapOvr>
    <a:masterClrMapping/>
  </p:clrMapOvr>
  <mc:AlternateContent xmlns:mc="http://schemas.openxmlformats.org/markup-compatibility/2006" xmlns:p14="http://schemas.microsoft.com/office/powerpoint/2010/main">
    <mc:Choice Requires="p14">
      <p:transition spd="slow" p14:dur="2000" advTm="36330"/>
    </mc:Choice>
    <mc:Fallback xmlns="">
      <p:transition spd="slow" advTm="3633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9"/>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a:extLst>
              <a:ext uri="{FF2B5EF4-FFF2-40B4-BE49-F238E27FC236}">
                <a16:creationId xmlns:a16="http://schemas.microsoft.com/office/drawing/2014/main" id="{010F7F07-155D-406B-934B-DCBA6E482D2F}"/>
              </a:ext>
            </a:extLst>
          </p:cNvPr>
          <p:cNvGraphicFramePr>
            <a:graphicFrameLocks noGrp="1"/>
          </p:cNvGraphicFramePr>
          <p:nvPr>
            <p:ph idx="1"/>
            <p:extLst>
              <p:ext uri="{D42A27DB-BD31-4B8C-83A1-F6EECF244321}">
                <p14:modId xmlns:p14="http://schemas.microsoft.com/office/powerpoint/2010/main" val="1708017174"/>
              </p:ext>
            </p:extLst>
          </p:nvPr>
        </p:nvGraphicFramePr>
        <p:xfrm>
          <a:off x="126750" y="448803"/>
          <a:ext cx="11898995" cy="6425731"/>
        </p:xfrm>
        <a:graphic>
          <a:graphicData uri="http://schemas.openxmlformats.org/drawingml/2006/table">
            <a:tbl>
              <a:tblPr firstRow="1" firstCol="1" bandRow="1">
                <a:tableStyleId>{5C22544A-7EE6-4342-B048-85BDC9FD1C3A}</a:tableStyleId>
              </a:tblPr>
              <a:tblGrid>
                <a:gridCol w="2406235">
                  <a:extLst>
                    <a:ext uri="{9D8B030D-6E8A-4147-A177-3AD203B41FA5}">
                      <a16:colId xmlns:a16="http://schemas.microsoft.com/office/drawing/2014/main" val="751538591"/>
                    </a:ext>
                  </a:extLst>
                </a:gridCol>
                <a:gridCol w="3409833">
                  <a:extLst>
                    <a:ext uri="{9D8B030D-6E8A-4147-A177-3AD203B41FA5}">
                      <a16:colId xmlns:a16="http://schemas.microsoft.com/office/drawing/2014/main" val="2355071067"/>
                    </a:ext>
                  </a:extLst>
                </a:gridCol>
                <a:gridCol w="702532">
                  <a:extLst>
                    <a:ext uri="{9D8B030D-6E8A-4147-A177-3AD203B41FA5}">
                      <a16:colId xmlns:a16="http://schemas.microsoft.com/office/drawing/2014/main" val="1908276548"/>
                    </a:ext>
                  </a:extLst>
                </a:gridCol>
                <a:gridCol w="5380395">
                  <a:extLst>
                    <a:ext uri="{9D8B030D-6E8A-4147-A177-3AD203B41FA5}">
                      <a16:colId xmlns:a16="http://schemas.microsoft.com/office/drawing/2014/main" val="804629682"/>
                    </a:ext>
                  </a:extLst>
                </a:gridCol>
              </a:tblGrid>
              <a:tr h="406448">
                <a:tc>
                  <a:txBody>
                    <a:bodyPr/>
                    <a:lstStyle/>
                    <a:p>
                      <a:pPr algn="ctr">
                        <a:lnSpc>
                          <a:spcPct val="107000"/>
                        </a:lnSpc>
                        <a:spcAft>
                          <a:spcPts val="0"/>
                        </a:spcAft>
                      </a:pPr>
                      <a:r>
                        <a:rPr lang="en-IE" sz="1400" dirty="0">
                          <a:effectLst/>
                          <a:latin typeface="+mn-lt"/>
                        </a:rPr>
                        <a:t>LEA</a:t>
                      </a:r>
                      <a:endParaRPr lang="en-IE" sz="1400" dirty="0">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en-IE" sz="1400" dirty="0">
                          <a:effectLst/>
                          <a:latin typeface="+mn-lt"/>
                          <a:ea typeface="Calibri" panose="020F0502020204030204" pitchFamily="34" charset="0"/>
                          <a:cs typeface="Times New Roman" panose="02020603050405020304" pitchFamily="18" charset="0"/>
                        </a:rPr>
                        <a:t>Site</a:t>
                      </a:r>
                    </a:p>
                  </a:txBody>
                  <a:tcPr marL="68580" marR="68580" marT="0" marB="0"/>
                </a:tc>
                <a:tc>
                  <a:txBody>
                    <a:bodyPr/>
                    <a:lstStyle/>
                    <a:p>
                      <a:pPr algn="ctr">
                        <a:lnSpc>
                          <a:spcPct val="107000"/>
                        </a:lnSpc>
                        <a:spcAft>
                          <a:spcPts val="0"/>
                        </a:spcAft>
                      </a:pPr>
                      <a:r>
                        <a:rPr lang="en-IE" sz="1400" dirty="0">
                          <a:effectLst/>
                          <a:latin typeface="+mn-lt"/>
                        </a:rPr>
                        <a:t>No.</a:t>
                      </a:r>
                      <a:endParaRPr lang="en-IE" sz="1400" dirty="0">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en-IE" sz="1400" dirty="0">
                          <a:effectLst/>
                          <a:latin typeface="+mn-lt"/>
                        </a:rPr>
                        <a:t>Update</a:t>
                      </a:r>
                      <a:endParaRPr lang="en-IE" sz="1400" dirty="0">
                        <a:effectLst/>
                        <a:latin typeface="+mn-lt"/>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157031813"/>
                  </a:ext>
                </a:extLst>
              </a:tr>
              <a:tr h="469998">
                <a:tc rowSpan="6">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en-GB" sz="1400" b="1" kern="1200" dirty="0">
                          <a:solidFill>
                            <a:schemeClr val="lt1"/>
                          </a:solidFill>
                          <a:effectLst/>
                          <a:latin typeface="+mn-lt"/>
                          <a:ea typeface="+mn-ea"/>
                          <a:cs typeface="+mn-cs"/>
                        </a:rPr>
                        <a:t>Clondalkin</a:t>
                      </a:r>
                      <a:endParaRPr lang="en-IE" sz="1400" b="1" kern="1200" dirty="0">
                        <a:solidFill>
                          <a:schemeClr val="lt1"/>
                        </a:solidFill>
                        <a:effectLst/>
                        <a:latin typeface="+mn-lt"/>
                        <a:ea typeface="+mn-ea"/>
                        <a:cs typeface="+mn-cs"/>
                      </a:endParaRPr>
                    </a:p>
                  </a:txBody>
                  <a:tcPr marL="68580" marR="68580" marT="0" marB="0"/>
                </a:tc>
                <a:tc>
                  <a:txBody>
                    <a:bodyPr/>
                    <a:lstStyle/>
                    <a:p>
                      <a:pPr algn="l">
                        <a:lnSpc>
                          <a:spcPct val="107000"/>
                        </a:lnSpc>
                        <a:spcAft>
                          <a:spcPts val="0"/>
                        </a:spcAft>
                      </a:pPr>
                      <a:r>
                        <a:rPr lang="en-IE" sz="1400" dirty="0">
                          <a:effectLst/>
                          <a:latin typeface="+mn-lt"/>
                          <a:ea typeface="Calibri" panose="020F0502020204030204" pitchFamily="34" charset="0"/>
                          <a:cs typeface="Times New Roman" panose="02020603050405020304" pitchFamily="18" charset="0"/>
                        </a:rPr>
                        <a:t>Old </a:t>
                      </a:r>
                      <a:r>
                        <a:rPr lang="en-IE" sz="1400" dirty="0" err="1">
                          <a:effectLst/>
                          <a:latin typeface="+mn-lt"/>
                          <a:ea typeface="Calibri" panose="020F0502020204030204" pitchFamily="34" charset="0"/>
                          <a:cs typeface="Times New Roman" panose="02020603050405020304" pitchFamily="18" charset="0"/>
                        </a:rPr>
                        <a:t>Nangor</a:t>
                      </a:r>
                      <a:r>
                        <a:rPr lang="en-IE" sz="1400" dirty="0">
                          <a:effectLst/>
                          <a:latin typeface="+mn-lt"/>
                          <a:ea typeface="Calibri" panose="020F0502020204030204" pitchFamily="34" charset="0"/>
                          <a:cs typeface="Times New Roman" panose="02020603050405020304" pitchFamily="18" charset="0"/>
                        </a:rPr>
                        <a:t> Rd. (Simon)</a:t>
                      </a:r>
                    </a:p>
                  </a:txBody>
                  <a:tcPr marL="68580" marR="68580" marT="0" marB="0" anchor="ctr"/>
                </a:tc>
                <a:tc>
                  <a:txBody>
                    <a:bodyPr/>
                    <a:lstStyle/>
                    <a:p>
                      <a:pPr algn="ctr">
                        <a:lnSpc>
                          <a:spcPct val="107000"/>
                        </a:lnSpc>
                        <a:spcAft>
                          <a:spcPts val="0"/>
                        </a:spcAft>
                      </a:pPr>
                      <a:r>
                        <a:rPr lang="en-IE" sz="1400" dirty="0">
                          <a:effectLst/>
                          <a:latin typeface="+mn-lt"/>
                          <a:ea typeface="Calibri" panose="020F0502020204030204" pitchFamily="34" charset="0"/>
                          <a:cs typeface="Times New Roman" panose="02020603050405020304" pitchFamily="18" charset="0"/>
                        </a:rPr>
                        <a:t>10</a:t>
                      </a:r>
                    </a:p>
                  </a:txBody>
                  <a:tcPr marL="68580" marR="68580" marT="0" marB="0" anchor="ctr"/>
                </a:tc>
                <a:tc>
                  <a:txBody>
                    <a:bodyPr/>
                    <a:lstStyle/>
                    <a:p>
                      <a:pPr algn="l">
                        <a:lnSpc>
                          <a:spcPct val="107000"/>
                        </a:lnSpc>
                        <a:spcAft>
                          <a:spcPts val="0"/>
                        </a:spcAft>
                      </a:pPr>
                      <a:r>
                        <a:rPr lang="en-IE" sz="1400" dirty="0">
                          <a:effectLst/>
                          <a:latin typeface="+mn-lt"/>
                          <a:ea typeface="Calibri" panose="020F0502020204030204" pitchFamily="34" charset="0"/>
                          <a:cs typeface="Times New Roman" panose="02020603050405020304" pitchFamily="18" charset="0"/>
                        </a:rPr>
                        <a:t>Revised planning application- add info sought by planning. Response due end of Sept </a:t>
                      </a:r>
                    </a:p>
                  </a:txBody>
                  <a:tcPr marL="68580" marR="68580" marT="0" marB="0" anchor="ctr"/>
                </a:tc>
                <a:extLst>
                  <a:ext uri="{0D108BD9-81ED-4DB2-BD59-A6C34878D82A}">
                    <a16:rowId xmlns:a16="http://schemas.microsoft.com/office/drawing/2014/main" val="3883469053"/>
                  </a:ext>
                </a:extLst>
              </a:tr>
              <a:tr h="433812">
                <a:tc vMerge="1">
                  <a:txBody>
                    <a:bodyPr/>
                    <a:lstStyle/>
                    <a:p>
                      <a:endParaRPr lang="en-IE"/>
                    </a:p>
                  </a:txBody>
                  <a:tcP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GB" sz="1400" b="0" dirty="0">
                          <a:solidFill>
                            <a:schemeClr val="tx1"/>
                          </a:solidFill>
                          <a:latin typeface="+mn-lt"/>
                        </a:rPr>
                        <a:t>Watery Lane (Pt V)</a:t>
                      </a:r>
                    </a:p>
                  </a:txBody>
                  <a:tcPr marL="68580" marR="68580" marT="0" marB="0" anchor="ctr"/>
                </a:tc>
                <a:tc>
                  <a:txBody>
                    <a:bodyPr/>
                    <a:lstStyle/>
                    <a:p>
                      <a:pPr algn="ctr">
                        <a:lnSpc>
                          <a:spcPct val="107000"/>
                        </a:lnSpc>
                        <a:spcAft>
                          <a:spcPts val="0"/>
                        </a:spcAft>
                      </a:pPr>
                      <a:r>
                        <a:rPr lang="en-GB" sz="1400" dirty="0">
                          <a:effectLst/>
                          <a:latin typeface="+mn-lt"/>
                          <a:ea typeface="Calibri" panose="020F0502020204030204" pitchFamily="34" charset="0"/>
                          <a:cs typeface="Times New Roman" panose="02020603050405020304" pitchFamily="18" charset="0"/>
                        </a:rPr>
                        <a:t>6</a:t>
                      </a:r>
                      <a:endParaRPr lang="en-IE" sz="140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GB" sz="1400" dirty="0">
                          <a:effectLst/>
                          <a:latin typeface="+mn-lt"/>
                          <a:ea typeface="Calibri" panose="020F0502020204030204" pitchFamily="34" charset="0"/>
                          <a:cs typeface="Times New Roman" panose="02020603050405020304" pitchFamily="18" charset="0"/>
                        </a:rPr>
                        <a:t>Part V to be agreed/ lack of meaningful engagement by developer</a:t>
                      </a:r>
                      <a:endParaRPr lang="en-IE" sz="1400" dirty="0">
                        <a:effectLst/>
                        <a:latin typeface="+mn-lt"/>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508822020"/>
                  </a:ext>
                </a:extLst>
              </a:tr>
              <a:tr h="433812">
                <a:tc vMerge="1">
                  <a:txBody>
                    <a:bodyPr/>
                    <a:lstStyle/>
                    <a:p>
                      <a:pPr marL="0" algn="ctr" defTabSz="914400" rtl="0" eaLnBrk="1" latinLnBrk="0" hangingPunct="1">
                        <a:lnSpc>
                          <a:spcPct val="107000"/>
                        </a:lnSpc>
                        <a:spcAft>
                          <a:spcPts val="0"/>
                        </a:spcAft>
                      </a:pPr>
                      <a:endParaRPr lang="en-IE" sz="1600" b="1" kern="1200" dirty="0">
                        <a:solidFill>
                          <a:schemeClr val="lt1"/>
                        </a:solidFill>
                        <a:effectLst/>
                        <a:latin typeface="+mn-lt"/>
                        <a:ea typeface="+mn-ea"/>
                        <a:cs typeface="+mn-cs"/>
                      </a:endParaRPr>
                    </a:p>
                  </a:txBody>
                  <a:tcPr marL="68580" marR="68580" marT="0" marB="0" anchor="ct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GB" sz="1400" b="0" dirty="0">
                          <a:solidFill>
                            <a:schemeClr val="tx1"/>
                          </a:solidFill>
                          <a:latin typeface="+mn-lt"/>
                        </a:rPr>
                        <a:t>Clonburris Private (Pt V)</a:t>
                      </a:r>
                    </a:p>
                  </a:txBody>
                  <a:tcPr marL="68580" marR="68580" marT="0" marB="0" anchor="ctr"/>
                </a:tc>
                <a:tc>
                  <a:txBody>
                    <a:bodyPr/>
                    <a:lstStyle/>
                    <a:p>
                      <a:pPr algn="ctr">
                        <a:lnSpc>
                          <a:spcPct val="107000"/>
                        </a:lnSpc>
                        <a:spcAft>
                          <a:spcPts val="0"/>
                        </a:spcAft>
                      </a:pPr>
                      <a:r>
                        <a:rPr lang="en-GB" sz="1400" dirty="0">
                          <a:effectLst/>
                          <a:latin typeface="+mn-lt"/>
                          <a:ea typeface="Calibri" panose="020F0502020204030204" pitchFamily="34" charset="0"/>
                          <a:cs typeface="Times New Roman" panose="02020603050405020304" pitchFamily="18" charset="0"/>
                        </a:rPr>
                        <a:t>100+</a:t>
                      </a:r>
                      <a:endParaRPr lang="en-IE" sz="140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GB" sz="1400" dirty="0">
                          <a:effectLst/>
                          <a:latin typeface="+mn-lt"/>
                          <a:ea typeface="Calibri" panose="020F0502020204030204" pitchFamily="34" charset="0"/>
                          <a:cs typeface="Times New Roman" panose="02020603050405020304" pitchFamily="18" charset="0"/>
                        </a:rPr>
                        <a:t>On site Part V to be agreed/delivery estimated from 2024</a:t>
                      </a:r>
                      <a:endParaRPr lang="en-IE" sz="1400" dirty="0">
                        <a:effectLst/>
                        <a:latin typeface="+mn-lt"/>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809210716"/>
                  </a:ext>
                </a:extLst>
              </a:tr>
              <a:tr h="433812">
                <a:tc vMerge="1">
                  <a:txBody>
                    <a:bodyPr/>
                    <a:lstStyle/>
                    <a:p>
                      <a:endParaRPr lang="en-IE"/>
                    </a:p>
                  </a:txBody>
                  <a:tcP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GB" sz="1400" b="0" dirty="0">
                          <a:solidFill>
                            <a:schemeClr val="tx1"/>
                          </a:solidFill>
                          <a:latin typeface="+mn-lt"/>
                        </a:rPr>
                        <a:t>St Finians Way, Newcastle</a:t>
                      </a:r>
                    </a:p>
                  </a:txBody>
                  <a:tcPr marL="68580" marR="68580" marT="0" marB="0" anchor="ctr"/>
                </a:tc>
                <a:tc>
                  <a:txBody>
                    <a:bodyPr/>
                    <a:lstStyle/>
                    <a:p>
                      <a:pPr algn="ctr">
                        <a:lnSpc>
                          <a:spcPct val="107000"/>
                        </a:lnSpc>
                        <a:spcAft>
                          <a:spcPts val="0"/>
                        </a:spcAft>
                      </a:pPr>
                      <a:r>
                        <a:rPr lang="en-GB" sz="1400" dirty="0">
                          <a:effectLst/>
                          <a:latin typeface="+mn-lt"/>
                          <a:ea typeface="Calibri" panose="020F0502020204030204" pitchFamily="34" charset="0"/>
                          <a:cs typeface="Times New Roman" panose="02020603050405020304" pitchFamily="18" charset="0"/>
                        </a:rPr>
                        <a:t>1</a:t>
                      </a:r>
                      <a:endParaRPr lang="en-IE" sz="140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GB" sz="1400" dirty="0">
                          <a:effectLst/>
                          <a:latin typeface="+mn-lt"/>
                          <a:ea typeface="Calibri" panose="020F0502020204030204" pitchFamily="34" charset="0"/>
                          <a:cs typeface="Times New Roman" panose="02020603050405020304" pitchFamily="18" charset="0"/>
                        </a:rPr>
                        <a:t>On site, Part V engagement underway, delivery 2024</a:t>
                      </a:r>
                      <a:endParaRPr lang="en-IE" sz="1400" dirty="0">
                        <a:effectLst/>
                        <a:latin typeface="+mn-lt"/>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571973323"/>
                  </a:ext>
                </a:extLst>
              </a:tr>
              <a:tr h="583944">
                <a:tc vMerge="1">
                  <a:txBody>
                    <a:bodyPr/>
                    <a:lstStyle/>
                    <a:p>
                      <a:pPr marL="0" algn="ctr" defTabSz="914400" rtl="0" eaLnBrk="1" latinLnBrk="0" hangingPunct="1">
                        <a:lnSpc>
                          <a:spcPct val="107000"/>
                        </a:lnSpc>
                        <a:spcAft>
                          <a:spcPts val="0"/>
                        </a:spcAft>
                      </a:pPr>
                      <a:endParaRPr lang="en-IE" sz="1600" b="1" kern="1200" dirty="0">
                        <a:solidFill>
                          <a:schemeClr val="lt1"/>
                        </a:solidFill>
                        <a:effectLst/>
                        <a:latin typeface="+mn-lt"/>
                        <a:ea typeface="+mn-ea"/>
                        <a:cs typeface="+mn-cs"/>
                      </a:endParaRPr>
                    </a:p>
                  </a:txBody>
                  <a:tcPr marL="68580" marR="68580" marT="0" marB="0" anchor="ct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GB" sz="1400" b="0" dirty="0">
                          <a:solidFill>
                            <a:schemeClr val="tx1"/>
                          </a:solidFill>
                          <a:latin typeface="+mn-lt"/>
                        </a:rPr>
                        <a:t>Gordon Pk/Clondalkin Rugby Club (Pt V)</a:t>
                      </a:r>
                    </a:p>
                  </a:txBody>
                  <a:tcPr marL="68580" marR="68580" marT="0" marB="0" anchor="ctr"/>
                </a:tc>
                <a:tc>
                  <a:txBody>
                    <a:bodyPr/>
                    <a:lstStyle/>
                    <a:p>
                      <a:pPr algn="ctr">
                        <a:lnSpc>
                          <a:spcPct val="107000"/>
                        </a:lnSpc>
                        <a:spcAft>
                          <a:spcPts val="0"/>
                        </a:spcAft>
                      </a:pPr>
                      <a:r>
                        <a:rPr lang="en-GB" sz="1400" dirty="0">
                          <a:effectLst/>
                          <a:latin typeface="+mn-lt"/>
                          <a:ea typeface="Calibri" panose="020F0502020204030204" pitchFamily="34" charset="0"/>
                          <a:cs typeface="Times New Roman" panose="02020603050405020304" pitchFamily="18" charset="0"/>
                        </a:rPr>
                        <a:t>7</a:t>
                      </a:r>
                      <a:endParaRPr lang="en-IE" sz="140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GB" sz="1400" dirty="0">
                          <a:effectLst/>
                          <a:latin typeface="+mn-lt"/>
                          <a:ea typeface="Calibri" panose="020F0502020204030204" pitchFamily="34" charset="0"/>
                          <a:cs typeface="Times New Roman" panose="02020603050405020304" pitchFamily="18" charset="0"/>
                        </a:rPr>
                        <a:t>Part V to be agreed/delivery est. 2024</a:t>
                      </a:r>
                      <a:endParaRPr lang="en-IE" sz="1400" dirty="0">
                        <a:effectLst/>
                        <a:latin typeface="+mn-lt"/>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746234794"/>
                  </a:ext>
                </a:extLst>
              </a:tr>
              <a:tr h="438202">
                <a:tc vMerge="1">
                  <a:txBody>
                    <a:bodyPr/>
                    <a:lstStyle/>
                    <a:p>
                      <a:pPr marL="0" algn="ctr" defTabSz="914400" rtl="0" eaLnBrk="1" latinLnBrk="0" hangingPunct="1">
                        <a:lnSpc>
                          <a:spcPct val="107000"/>
                        </a:lnSpc>
                        <a:spcAft>
                          <a:spcPts val="0"/>
                        </a:spcAft>
                      </a:pPr>
                      <a:endParaRPr lang="en-IE" sz="1100" b="1" kern="1200" dirty="0">
                        <a:solidFill>
                          <a:schemeClr val="lt1"/>
                        </a:solidFill>
                        <a:effectLst/>
                        <a:latin typeface="+mn-lt"/>
                        <a:ea typeface="+mn-ea"/>
                        <a:cs typeface="+mn-cs"/>
                      </a:endParaRPr>
                    </a:p>
                  </a:txBody>
                  <a:tcPr marL="68580" marR="68580" marT="0" marB="0" anchor="ct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GB" sz="1400" b="0" dirty="0">
                          <a:solidFill>
                            <a:schemeClr val="tx1"/>
                          </a:solidFill>
                          <a:latin typeface="+mn-lt"/>
                        </a:rPr>
                        <a:t>Parklands Ph1 Citywest</a:t>
                      </a:r>
                    </a:p>
                  </a:txBody>
                  <a:tcPr marL="68580" marR="68580" marT="0" marB="0" anchor="ctr"/>
                </a:tc>
                <a:tc>
                  <a:txBody>
                    <a:bodyPr/>
                    <a:lstStyle/>
                    <a:p>
                      <a:pPr algn="ctr">
                        <a:lnSpc>
                          <a:spcPct val="107000"/>
                        </a:lnSpc>
                        <a:spcAft>
                          <a:spcPts val="0"/>
                        </a:spcAft>
                      </a:pPr>
                      <a:r>
                        <a:rPr lang="en-GB" sz="1400" dirty="0">
                          <a:effectLst/>
                          <a:latin typeface="+mn-lt"/>
                          <a:ea typeface="Calibri" panose="020F0502020204030204" pitchFamily="34" charset="0"/>
                          <a:cs typeface="Times New Roman" panose="02020603050405020304" pitchFamily="18" charset="0"/>
                        </a:rPr>
                        <a:t>23</a:t>
                      </a:r>
                      <a:endParaRPr lang="en-IE" sz="140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algn="l">
                        <a:lnSpc>
                          <a:spcPct val="107000"/>
                        </a:lnSpc>
                        <a:spcAft>
                          <a:spcPts val="0"/>
                        </a:spcAft>
                      </a:pPr>
                      <a:r>
                        <a:rPr lang="en-GB" sz="1400" dirty="0">
                          <a:effectLst/>
                          <a:latin typeface="+mn-lt"/>
                          <a:ea typeface="Calibri" panose="020F0502020204030204" pitchFamily="34" charset="0"/>
                          <a:cs typeface="Times New Roman" panose="02020603050405020304" pitchFamily="18" charset="0"/>
                        </a:rPr>
                        <a:t>Part V agreed / delivery in 2024</a:t>
                      </a:r>
                      <a:endParaRPr lang="en-IE" sz="1400" dirty="0">
                        <a:effectLst/>
                        <a:latin typeface="+mn-lt"/>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7000"/>
                        </a:lnSpc>
                        <a:spcBef>
                          <a:spcPts val="0"/>
                        </a:spcBef>
                        <a:spcAft>
                          <a:spcPts val="0"/>
                        </a:spcAft>
                        <a:buClrTx/>
                        <a:buSzTx/>
                        <a:buFontTx/>
                        <a:buNone/>
                        <a:tabLst/>
                        <a:defRPr/>
                      </a:pPr>
                      <a:endParaRPr lang="en-IE" sz="1400" dirty="0">
                        <a:effectLst/>
                        <a:latin typeface="+mn-lt"/>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516431774"/>
                  </a:ext>
                </a:extLst>
              </a:tr>
              <a:tr h="406448">
                <a:tc rowSpan="2">
                  <a:txBody>
                    <a:bodyPr/>
                    <a:lstStyle/>
                    <a:p>
                      <a:pPr marL="0" algn="ctr" defTabSz="914400" rtl="0" eaLnBrk="1" latinLnBrk="0" hangingPunct="1">
                        <a:lnSpc>
                          <a:spcPct val="107000"/>
                        </a:lnSpc>
                        <a:spcAft>
                          <a:spcPts val="0"/>
                        </a:spcAft>
                      </a:pPr>
                      <a:r>
                        <a:rPr lang="en-IE" sz="1400" b="1" kern="1200" dirty="0">
                          <a:solidFill>
                            <a:schemeClr val="lt1"/>
                          </a:solidFill>
                          <a:effectLst/>
                          <a:latin typeface="+mn-lt"/>
                          <a:ea typeface="+mn-ea"/>
                          <a:cs typeface="+mn-cs"/>
                        </a:rPr>
                        <a:t>Rathfarnham/Templeogue</a:t>
                      </a:r>
                    </a:p>
                  </a:txBody>
                  <a:tcPr marL="68580" marR="68580" marT="0" marB="0"/>
                </a:tc>
                <a:tc>
                  <a:txBody>
                    <a:bodyPr/>
                    <a:lstStyle/>
                    <a:p>
                      <a:pPr algn="l">
                        <a:lnSpc>
                          <a:spcPct val="107000"/>
                        </a:lnSpc>
                        <a:spcAft>
                          <a:spcPts val="0"/>
                        </a:spcAft>
                      </a:pPr>
                      <a:r>
                        <a:rPr lang="en-GB" sz="1400" dirty="0">
                          <a:effectLst/>
                          <a:latin typeface="+mn-lt"/>
                          <a:ea typeface="Calibri" panose="020F0502020204030204" pitchFamily="34" charset="0"/>
                          <a:cs typeface="Times New Roman" panose="02020603050405020304" pitchFamily="18" charset="0"/>
                        </a:rPr>
                        <a:t>Watson Place </a:t>
                      </a:r>
                      <a:r>
                        <a:rPr lang="en-GB" sz="1400" dirty="0" err="1">
                          <a:effectLst/>
                          <a:latin typeface="+mn-lt"/>
                          <a:ea typeface="Calibri" panose="020F0502020204030204" pitchFamily="34" charset="0"/>
                          <a:cs typeface="Times New Roman" panose="02020603050405020304" pitchFamily="18" charset="0"/>
                        </a:rPr>
                        <a:t>Ballyroan</a:t>
                      </a:r>
                      <a:r>
                        <a:rPr lang="en-GB" sz="1400" dirty="0">
                          <a:effectLst/>
                          <a:latin typeface="+mn-lt"/>
                          <a:ea typeface="Calibri" panose="020F0502020204030204" pitchFamily="34" charset="0"/>
                          <a:cs typeface="Times New Roman" panose="02020603050405020304" pitchFamily="18" charset="0"/>
                        </a:rPr>
                        <a:t> House </a:t>
                      </a:r>
                    </a:p>
                  </a:txBody>
                  <a:tcPr marL="68580" marR="68580" marT="0" marB="0" anchor="ctr"/>
                </a:tc>
                <a:tc>
                  <a:txBody>
                    <a:bodyPr/>
                    <a:lstStyle/>
                    <a:p>
                      <a:pPr algn="ctr">
                        <a:lnSpc>
                          <a:spcPct val="107000"/>
                        </a:lnSpc>
                        <a:spcAft>
                          <a:spcPts val="0"/>
                        </a:spcAft>
                      </a:pPr>
                      <a:r>
                        <a:rPr lang="en-IE" sz="1400" dirty="0">
                          <a:effectLst/>
                          <a:latin typeface="+mn-lt"/>
                          <a:ea typeface="Calibri" panose="020F0502020204030204" pitchFamily="34" charset="0"/>
                          <a:cs typeface="Times New Roman" panose="02020603050405020304" pitchFamily="18" charset="0"/>
                        </a:rPr>
                        <a:t>2</a:t>
                      </a:r>
                    </a:p>
                  </a:txBody>
                  <a:tcPr marL="68580" marR="68580" marT="0" marB="0" anchor="ctr"/>
                </a:tc>
                <a:tc>
                  <a:txBody>
                    <a:bodyPr/>
                    <a:lstStyle/>
                    <a:p>
                      <a:pPr algn="l">
                        <a:lnSpc>
                          <a:spcPct val="107000"/>
                        </a:lnSpc>
                        <a:spcAft>
                          <a:spcPts val="0"/>
                        </a:spcAft>
                      </a:pPr>
                      <a:r>
                        <a:rPr lang="en-IE" sz="1400" dirty="0">
                          <a:effectLst/>
                          <a:latin typeface="+mn-lt"/>
                        </a:rPr>
                        <a:t>Part V to be agreed/delivery est. 2024</a:t>
                      </a:r>
                      <a:endParaRPr lang="en-IE" sz="1400" dirty="0">
                        <a:effectLst/>
                        <a:latin typeface="+mn-lt"/>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810978565"/>
                  </a:ext>
                </a:extLst>
              </a:tr>
              <a:tr h="449130">
                <a:tc vMerge="1">
                  <a:txBody>
                    <a:bodyPr/>
                    <a:lstStyle/>
                    <a:p>
                      <a:pPr marL="0" algn="ctr" defTabSz="914400" rtl="0" eaLnBrk="1" latinLnBrk="0" hangingPunct="1">
                        <a:lnSpc>
                          <a:spcPct val="107000"/>
                        </a:lnSpc>
                        <a:spcAft>
                          <a:spcPts val="0"/>
                        </a:spcAft>
                      </a:pPr>
                      <a:endParaRPr lang="en-IE" sz="1400" b="1" kern="1200" dirty="0">
                        <a:solidFill>
                          <a:schemeClr val="lt1"/>
                        </a:solidFill>
                        <a:effectLst/>
                        <a:latin typeface="+mn-lt"/>
                        <a:ea typeface="+mn-ea"/>
                        <a:cs typeface="+mn-cs"/>
                      </a:endParaRPr>
                    </a:p>
                  </a:txBody>
                  <a:tcPr marL="68580" marR="68580" marT="0" marB="0"/>
                </a:tc>
                <a:tc>
                  <a:txBody>
                    <a:bodyPr/>
                    <a:lstStyle/>
                    <a:p>
                      <a:pPr algn="l">
                        <a:lnSpc>
                          <a:spcPct val="107000"/>
                        </a:lnSpc>
                        <a:spcAft>
                          <a:spcPts val="0"/>
                        </a:spcAft>
                      </a:pPr>
                      <a:r>
                        <a:rPr lang="en-GB" sz="1400" dirty="0">
                          <a:effectLst/>
                          <a:latin typeface="+mn-lt"/>
                          <a:ea typeface="Calibri" panose="020F0502020204030204" pitchFamily="34" charset="0"/>
                          <a:cs typeface="Times New Roman" panose="02020603050405020304" pitchFamily="18" charset="0"/>
                        </a:rPr>
                        <a:t>Walkinstown House, Walkinstown Roundabout</a:t>
                      </a:r>
                    </a:p>
                  </a:txBody>
                  <a:tcPr marL="68580" marR="68580" marT="0" marB="0" anchor="ctr"/>
                </a:tc>
                <a:tc>
                  <a:txBody>
                    <a:bodyPr/>
                    <a:lstStyle/>
                    <a:p>
                      <a:pPr algn="ctr">
                        <a:lnSpc>
                          <a:spcPct val="107000"/>
                        </a:lnSpc>
                        <a:spcAft>
                          <a:spcPts val="0"/>
                        </a:spcAft>
                      </a:pPr>
                      <a:r>
                        <a:rPr lang="en-GB" sz="1400" dirty="0">
                          <a:effectLst/>
                          <a:latin typeface="+mn-lt"/>
                          <a:ea typeface="Calibri" panose="020F0502020204030204" pitchFamily="34" charset="0"/>
                          <a:cs typeface="Times New Roman" panose="02020603050405020304" pitchFamily="18" charset="0"/>
                        </a:rPr>
                        <a:t>16</a:t>
                      </a:r>
                      <a:endParaRPr lang="en-IE" sz="140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algn="l">
                        <a:lnSpc>
                          <a:spcPct val="107000"/>
                        </a:lnSpc>
                        <a:spcAft>
                          <a:spcPts val="0"/>
                        </a:spcAft>
                      </a:pPr>
                      <a:r>
                        <a:rPr lang="en-GB" sz="1400" dirty="0">
                          <a:effectLst/>
                          <a:latin typeface="+mn-lt"/>
                          <a:ea typeface="Calibri" panose="020F0502020204030204" pitchFamily="34" charset="0"/>
                          <a:cs typeface="Times New Roman" panose="02020603050405020304" pitchFamily="18" charset="0"/>
                        </a:rPr>
                        <a:t>Part V to be agreed/delivery est. 2024</a:t>
                      </a:r>
                      <a:endParaRPr lang="en-IE" sz="1400" dirty="0">
                        <a:effectLst/>
                        <a:latin typeface="+mn-lt"/>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001792284"/>
                  </a:ext>
                </a:extLst>
              </a:tr>
              <a:tr h="416045">
                <a:tc rowSpan="3">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en-IE" sz="1400" b="1" kern="1200" dirty="0">
                          <a:solidFill>
                            <a:schemeClr val="lt1"/>
                          </a:solidFill>
                          <a:effectLst/>
                          <a:latin typeface="+mn-lt"/>
                          <a:ea typeface="+mn-ea"/>
                          <a:cs typeface="+mn-cs"/>
                        </a:rPr>
                        <a:t>Firhouse/Bohernabreena</a:t>
                      </a:r>
                    </a:p>
                  </a:txBody>
                  <a:tcPr marL="68580" marR="68580" marT="0" marB="0" anchor="ct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IE" sz="1400" b="0" dirty="0">
                          <a:effectLst/>
                          <a:latin typeface="+mn-lt"/>
                        </a:rPr>
                        <a:t>Homeville *</a:t>
                      </a:r>
                      <a:endParaRPr lang="en-IE" sz="1400" b="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en-IE" sz="1400" dirty="0">
                          <a:effectLst/>
                          <a:latin typeface="+mn-lt"/>
                        </a:rPr>
                        <a:t>16</a:t>
                      </a:r>
                      <a:endParaRPr lang="en-IE" sz="140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algn="l">
                        <a:lnSpc>
                          <a:spcPct val="107000"/>
                        </a:lnSpc>
                        <a:spcAft>
                          <a:spcPts val="0"/>
                        </a:spcAft>
                      </a:pPr>
                      <a:r>
                        <a:rPr lang="en-IE" sz="1400" dirty="0">
                          <a:effectLst/>
                          <a:latin typeface="+mn-lt"/>
                        </a:rPr>
                        <a:t>Approval awaited from Dept/Contractor on site/ Delivery mid-2024.</a:t>
                      </a:r>
                    </a:p>
                  </a:txBody>
                  <a:tcPr marL="68580" marR="68580" marT="0" marB="0" anchor="ctr"/>
                </a:tc>
                <a:extLst>
                  <a:ext uri="{0D108BD9-81ED-4DB2-BD59-A6C34878D82A}">
                    <a16:rowId xmlns:a16="http://schemas.microsoft.com/office/drawing/2014/main" val="827648313"/>
                  </a:ext>
                </a:extLst>
              </a:tr>
              <a:tr h="374836">
                <a:tc vMerge="1">
                  <a:txBody>
                    <a:bodyPr/>
                    <a:lstStyle/>
                    <a:p>
                      <a:pPr marL="0" algn="ctr" defTabSz="914400" rtl="0" eaLnBrk="1" latinLnBrk="0" hangingPunct="1">
                        <a:lnSpc>
                          <a:spcPct val="107000"/>
                        </a:lnSpc>
                        <a:spcAft>
                          <a:spcPts val="0"/>
                        </a:spcAft>
                      </a:pPr>
                      <a:endParaRPr lang="en-IE" sz="1800" b="1" kern="1200" dirty="0">
                        <a:solidFill>
                          <a:schemeClr val="lt1"/>
                        </a:solidFill>
                        <a:effectLst/>
                        <a:latin typeface="+mn-lt"/>
                        <a:ea typeface="+mn-ea"/>
                        <a:cs typeface="+mn-cs"/>
                      </a:endParaRPr>
                    </a:p>
                  </a:txBody>
                  <a:tcPr marL="68580" marR="68580" marT="0" marB="0"/>
                </a:tc>
                <a:tc>
                  <a:txBody>
                    <a:bodyPr/>
                    <a:lstStyle/>
                    <a:p>
                      <a:pPr algn="l">
                        <a:lnSpc>
                          <a:spcPct val="107000"/>
                        </a:lnSpc>
                        <a:spcAft>
                          <a:spcPts val="0"/>
                        </a:spcAft>
                      </a:pPr>
                      <a:r>
                        <a:rPr lang="en-IE" sz="1400" dirty="0">
                          <a:effectLst/>
                          <a:latin typeface="+mn-lt"/>
                          <a:ea typeface="Calibri" panose="020F0502020204030204" pitchFamily="34" charset="0"/>
                          <a:cs typeface="Times New Roman" panose="02020603050405020304" pitchFamily="18" charset="0"/>
                        </a:rPr>
                        <a:t>Pearse Brothers Park *</a:t>
                      </a:r>
                    </a:p>
                  </a:txBody>
                  <a:tcPr marL="68580" marR="68580" marT="0" marB="0" anchor="ctr"/>
                </a:tc>
                <a:tc>
                  <a:txBody>
                    <a:bodyPr/>
                    <a:lstStyle/>
                    <a:p>
                      <a:pPr algn="ctr">
                        <a:lnSpc>
                          <a:spcPct val="107000"/>
                        </a:lnSpc>
                        <a:spcAft>
                          <a:spcPts val="0"/>
                        </a:spcAft>
                      </a:pPr>
                      <a:r>
                        <a:rPr lang="en-IE" sz="1400" dirty="0">
                          <a:effectLst/>
                          <a:latin typeface="+mn-lt"/>
                          <a:ea typeface="Calibri" panose="020F0502020204030204" pitchFamily="34" charset="0"/>
                          <a:cs typeface="Times New Roman" panose="02020603050405020304" pitchFamily="18" charset="0"/>
                        </a:rPr>
                        <a:t>10</a:t>
                      </a:r>
                    </a:p>
                  </a:txBody>
                  <a:tcPr marL="68580" marR="68580" marT="0" marB="0" anchor="ct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IE" sz="1400" dirty="0">
                          <a:effectLst/>
                          <a:latin typeface="+mn-lt"/>
                          <a:ea typeface="Calibri" panose="020F0502020204030204" pitchFamily="34" charset="0"/>
                          <a:cs typeface="Times New Roman" panose="02020603050405020304" pitchFamily="18" charset="0"/>
                        </a:rPr>
                        <a:t>Tender for contractor to be advertised Q4 2023</a:t>
                      </a:r>
                    </a:p>
                  </a:txBody>
                  <a:tcPr marL="68580" marR="68580" marT="0" marB="0" anchor="ctr"/>
                </a:tc>
                <a:extLst>
                  <a:ext uri="{0D108BD9-81ED-4DB2-BD59-A6C34878D82A}">
                    <a16:rowId xmlns:a16="http://schemas.microsoft.com/office/drawing/2014/main" val="657716757"/>
                  </a:ext>
                </a:extLst>
              </a:tr>
              <a:tr h="374836">
                <a:tc vMerge="1">
                  <a:txBody>
                    <a:bodyPr/>
                    <a:lstStyle/>
                    <a:p>
                      <a:endParaRPr lang="en-IE"/>
                    </a:p>
                  </a:txBody>
                  <a:tcPr/>
                </a:tc>
                <a:tc>
                  <a:txBody>
                    <a:bodyPr/>
                    <a:lstStyle/>
                    <a:p>
                      <a:pPr algn="l">
                        <a:lnSpc>
                          <a:spcPct val="107000"/>
                        </a:lnSpc>
                        <a:spcAft>
                          <a:spcPts val="0"/>
                        </a:spcAft>
                      </a:pPr>
                      <a:r>
                        <a:rPr lang="en-GB" sz="1400" dirty="0" err="1">
                          <a:effectLst/>
                          <a:latin typeface="+mn-lt"/>
                          <a:ea typeface="Calibri" panose="020F0502020204030204" pitchFamily="34" charset="0"/>
                          <a:cs typeface="Times New Roman" panose="02020603050405020304" pitchFamily="18" charset="0"/>
                        </a:rPr>
                        <a:t>Garrettstown</a:t>
                      </a:r>
                      <a:r>
                        <a:rPr lang="en-GB" sz="1400" dirty="0">
                          <a:effectLst/>
                          <a:latin typeface="+mn-lt"/>
                          <a:ea typeface="Calibri" panose="020F0502020204030204" pitchFamily="34" charset="0"/>
                          <a:cs typeface="Times New Roman" panose="02020603050405020304" pitchFamily="18" charset="0"/>
                        </a:rPr>
                        <a:t> House/Laurel Manor (Pt V)</a:t>
                      </a:r>
                      <a:endParaRPr lang="en-IE" sz="140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en-GB" sz="1400" dirty="0">
                          <a:effectLst/>
                          <a:latin typeface="+mn-lt"/>
                          <a:ea typeface="Calibri" panose="020F0502020204030204" pitchFamily="34" charset="0"/>
                          <a:cs typeface="Times New Roman" panose="02020603050405020304" pitchFamily="18" charset="0"/>
                        </a:rPr>
                        <a:t>2</a:t>
                      </a:r>
                      <a:endParaRPr lang="en-IE" sz="140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GB" sz="1400" dirty="0">
                          <a:effectLst/>
                          <a:latin typeface="+mn-lt"/>
                          <a:ea typeface="Calibri" panose="020F0502020204030204" pitchFamily="34" charset="0"/>
                          <a:cs typeface="Times New Roman" panose="02020603050405020304" pitchFamily="18" charset="0"/>
                        </a:rPr>
                        <a:t>Part V to be agreed / delivery </a:t>
                      </a:r>
                      <a:r>
                        <a:rPr lang="en-GB" sz="1400" dirty="0" err="1">
                          <a:effectLst/>
                          <a:latin typeface="+mn-lt"/>
                          <a:ea typeface="Calibri" panose="020F0502020204030204" pitchFamily="34" charset="0"/>
                          <a:cs typeface="Times New Roman" panose="02020603050405020304" pitchFamily="18" charset="0"/>
                        </a:rPr>
                        <a:t>est</a:t>
                      </a:r>
                      <a:r>
                        <a:rPr lang="en-GB" sz="1400" dirty="0">
                          <a:effectLst/>
                          <a:latin typeface="+mn-lt"/>
                          <a:ea typeface="Calibri" panose="020F0502020204030204" pitchFamily="34" charset="0"/>
                          <a:cs typeface="Times New Roman" panose="02020603050405020304" pitchFamily="18" charset="0"/>
                        </a:rPr>
                        <a:t> 2024</a:t>
                      </a:r>
                      <a:endParaRPr lang="en-IE" sz="1400" dirty="0">
                        <a:effectLst/>
                        <a:latin typeface="+mn-lt"/>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746957007"/>
                  </a:ext>
                </a:extLst>
              </a:tr>
              <a:tr h="374836">
                <a:tc rowSpan="3">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en-GB" sz="1400" b="1" kern="1200" dirty="0">
                          <a:solidFill>
                            <a:schemeClr val="lt1"/>
                          </a:solidFill>
                          <a:effectLst/>
                          <a:latin typeface="+mn-lt"/>
                          <a:ea typeface="+mn-ea"/>
                          <a:cs typeface="+mn-cs"/>
                        </a:rPr>
                        <a:t>Tallaght Central</a:t>
                      </a:r>
                      <a:endParaRPr lang="en-IE" sz="1400" b="1" kern="1200" dirty="0">
                        <a:solidFill>
                          <a:schemeClr val="lt1"/>
                        </a:solidFill>
                        <a:effectLst/>
                        <a:latin typeface="+mn-lt"/>
                        <a:ea typeface="+mn-ea"/>
                        <a:cs typeface="+mn-cs"/>
                      </a:endParaRPr>
                    </a:p>
                  </a:txBody>
                  <a:tcPr marL="68580" marR="68580" marT="0" marB="0" anchor="ctr"/>
                </a:tc>
                <a:tc>
                  <a:txBody>
                    <a:bodyPr/>
                    <a:lstStyle/>
                    <a:p>
                      <a:pPr algn="l">
                        <a:lnSpc>
                          <a:spcPct val="107000"/>
                        </a:lnSpc>
                        <a:spcAft>
                          <a:spcPts val="0"/>
                        </a:spcAft>
                      </a:pPr>
                      <a:r>
                        <a:rPr lang="en-GB" sz="1400" dirty="0">
                          <a:effectLst/>
                          <a:latin typeface="+mn-lt"/>
                          <a:ea typeface="Calibri" panose="020F0502020204030204" pitchFamily="34" charset="0"/>
                          <a:cs typeface="Times New Roman" panose="02020603050405020304" pitchFamily="18" charset="0"/>
                        </a:rPr>
                        <a:t>Former Gallaghers site (Airton/Green Rd) </a:t>
                      </a:r>
                    </a:p>
                  </a:txBody>
                  <a:tcPr marL="68580" marR="68580" marT="0" marB="0" anchor="ctr"/>
                </a:tc>
                <a:tc>
                  <a:txBody>
                    <a:bodyPr/>
                    <a:lstStyle/>
                    <a:p>
                      <a:pPr algn="l">
                        <a:lnSpc>
                          <a:spcPct val="107000"/>
                        </a:lnSpc>
                        <a:spcAft>
                          <a:spcPts val="0"/>
                        </a:spcAft>
                      </a:pPr>
                      <a:r>
                        <a:rPr lang="en-GB" sz="1400" dirty="0">
                          <a:effectLst/>
                          <a:latin typeface="+mn-lt"/>
                          <a:ea typeface="Calibri" panose="020F0502020204030204" pitchFamily="34" charset="0"/>
                          <a:cs typeface="Times New Roman" panose="02020603050405020304" pitchFamily="18" charset="0"/>
                        </a:rPr>
                        <a:t>50</a:t>
                      </a:r>
                      <a:endParaRPr lang="en-IE" sz="140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GB" sz="1400" dirty="0">
                          <a:effectLst/>
                          <a:latin typeface="+mn-lt"/>
                          <a:ea typeface="Calibri" panose="020F0502020204030204" pitchFamily="34" charset="0"/>
                          <a:cs typeface="Times New Roman" panose="02020603050405020304" pitchFamily="18" charset="0"/>
                        </a:rPr>
                        <a:t>Part V agreed delivery expected 2025</a:t>
                      </a:r>
                      <a:endParaRPr lang="en-IE" sz="1400" dirty="0">
                        <a:effectLst/>
                        <a:latin typeface="+mn-lt"/>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475213433"/>
                  </a:ext>
                </a:extLst>
              </a:tr>
              <a:tr h="374836">
                <a:tc vMerge="1">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endParaRPr lang="en-IE" sz="1200" b="1" kern="1200" dirty="0">
                        <a:solidFill>
                          <a:schemeClr val="lt1"/>
                        </a:solidFill>
                        <a:effectLst/>
                        <a:latin typeface="+mn-lt"/>
                        <a:ea typeface="+mn-ea"/>
                        <a:cs typeface="+mn-cs"/>
                      </a:endParaRPr>
                    </a:p>
                  </a:txBody>
                  <a:tcPr marL="68580" marR="68580" marT="0" marB="0" anchor="ctr"/>
                </a:tc>
                <a:tc>
                  <a:txBody>
                    <a:bodyPr/>
                    <a:lstStyle/>
                    <a:p>
                      <a:pPr algn="l">
                        <a:lnSpc>
                          <a:spcPct val="107000"/>
                        </a:lnSpc>
                        <a:spcAft>
                          <a:spcPts val="0"/>
                        </a:spcAft>
                      </a:pPr>
                      <a:r>
                        <a:rPr lang="en-IE" sz="1400" dirty="0">
                          <a:effectLst/>
                          <a:latin typeface="+mn-lt"/>
                          <a:ea typeface="Calibri" panose="020F0502020204030204" pitchFamily="34" charset="0"/>
                          <a:cs typeface="Times New Roman" panose="02020603050405020304" pitchFamily="18" charset="0"/>
                        </a:rPr>
                        <a:t>St. Aongus’ Green</a:t>
                      </a:r>
                    </a:p>
                  </a:txBody>
                  <a:tcPr marL="68580" marR="68580" marT="0" marB="0" anchor="ctr"/>
                </a:tc>
                <a:tc>
                  <a:txBody>
                    <a:bodyPr/>
                    <a:lstStyle/>
                    <a:p>
                      <a:pPr algn="l">
                        <a:lnSpc>
                          <a:spcPct val="107000"/>
                        </a:lnSpc>
                        <a:spcAft>
                          <a:spcPts val="0"/>
                        </a:spcAft>
                      </a:pPr>
                      <a:r>
                        <a:rPr lang="en-IE" sz="1400" dirty="0">
                          <a:effectLst/>
                          <a:latin typeface="+mn-lt"/>
                          <a:ea typeface="Calibri" panose="020F0502020204030204" pitchFamily="34" charset="0"/>
                          <a:cs typeface="Times New Roman" panose="02020603050405020304" pitchFamily="18" charset="0"/>
                        </a:rPr>
                        <a:t>10</a:t>
                      </a:r>
                    </a:p>
                  </a:txBody>
                  <a:tcPr marL="68580" marR="68580" marT="0" marB="0" anchor="ct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IE" sz="1400" dirty="0">
                          <a:effectLst/>
                          <a:latin typeface="+mn-lt"/>
                          <a:ea typeface="Calibri" panose="020F0502020204030204" pitchFamily="34" charset="0"/>
                          <a:cs typeface="Times New Roman" panose="02020603050405020304" pitchFamily="18" charset="0"/>
                        </a:rPr>
                        <a:t>Tender for contractor to be advertised Q3 2023</a:t>
                      </a:r>
                    </a:p>
                  </a:txBody>
                  <a:tcPr marL="68580" marR="68580" marT="0" marB="0" anchor="ctr"/>
                </a:tc>
                <a:extLst>
                  <a:ext uri="{0D108BD9-81ED-4DB2-BD59-A6C34878D82A}">
                    <a16:rowId xmlns:a16="http://schemas.microsoft.com/office/drawing/2014/main" val="4222295549"/>
                  </a:ext>
                </a:extLst>
              </a:tr>
              <a:tr h="438202">
                <a:tc vMerge="1">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endParaRPr lang="en-IE" sz="1200" b="1" kern="1200" dirty="0">
                        <a:solidFill>
                          <a:schemeClr val="lt1"/>
                        </a:solidFill>
                        <a:effectLst/>
                        <a:latin typeface="+mn-lt"/>
                        <a:ea typeface="+mn-ea"/>
                        <a:cs typeface="+mn-cs"/>
                      </a:endParaRPr>
                    </a:p>
                  </a:txBody>
                  <a:tcPr marL="68580" marR="68580" marT="0" marB="0" anchor="ctr"/>
                </a:tc>
                <a:tc>
                  <a:txBody>
                    <a:bodyPr/>
                    <a:lstStyle/>
                    <a:p>
                      <a:pPr algn="l">
                        <a:lnSpc>
                          <a:spcPct val="107000"/>
                        </a:lnSpc>
                        <a:spcAft>
                          <a:spcPts val="0"/>
                        </a:spcAft>
                      </a:pPr>
                      <a:r>
                        <a:rPr lang="en-GB" sz="1400" dirty="0">
                          <a:effectLst/>
                          <a:latin typeface="+mn-lt"/>
                          <a:ea typeface="Calibri" panose="020F0502020204030204" pitchFamily="34" charset="0"/>
                          <a:cs typeface="Times New Roman" panose="02020603050405020304" pitchFamily="18" charset="0"/>
                        </a:rPr>
                        <a:t>Airton Plaza (Part V)</a:t>
                      </a:r>
                      <a:endParaRPr lang="en-IE" sz="140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algn="l">
                        <a:lnSpc>
                          <a:spcPct val="107000"/>
                        </a:lnSpc>
                        <a:spcAft>
                          <a:spcPts val="0"/>
                        </a:spcAft>
                      </a:pPr>
                      <a:r>
                        <a:rPr lang="en-GB" sz="1400" dirty="0">
                          <a:effectLst/>
                          <a:latin typeface="+mn-lt"/>
                          <a:ea typeface="Calibri" panose="020F0502020204030204" pitchFamily="34" charset="0"/>
                          <a:cs typeface="Times New Roman" panose="02020603050405020304" pitchFamily="18" charset="0"/>
                        </a:rPr>
                        <a:t>30</a:t>
                      </a:r>
                      <a:endParaRPr lang="en-IE" sz="140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GB" sz="1400" dirty="0">
                          <a:effectLst/>
                          <a:latin typeface="+mn-lt"/>
                          <a:ea typeface="Calibri" panose="020F0502020204030204" pitchFamily="34" charset="0"/>
                          <a:cs typeface="Times New Roman" panose="02020603050405020304" pitchFamily="18" charset="0"/>
                        </a:rPr>
                        <a:t>Part V negotiations ongoing, delivery 2025</a:t>
                      </a:r>
                      <a:endParaRPr lang="en-IE" sz="1400" dirty="0">
                        <a:effectLst/>
                        <a:latin typeface="+mn-lt"/>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7000"/>
                        </a:lnSpc>
                        <a:spcBef>
                          <a:spcPts val="0"/>
                        </a:spcBef>
                        <a:spcAft>
                          <a:spcPts val="0"/>
                        </a:spcAft>
                        <a:buClrTx/>
                        <a:buSzTx/>
                        <a:buFontTx/>
                        <a:buNone/>
                        <a:tabLst/>
                        <a:defRPr/>
                      </a:pPr>
                      <a:endParaRPr lang="en-IE" sz="1400" dirty="0">
                        <a:effectLst/>
                        <a:latin typeface="+mn-lt"/>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243879516"/>
                  </a:ext>
                </a:extLst>
              </a:tr>
            </a:tbl>
          </a:graphicData>
        </a:graphic>
      </p:graphicFrame>
      <p:sp>
        <p:nvSpPr>
          <p:cNvPr id="6" name="Rectangle 1">
            <a:extLst>
              <a:ext uri="{FF2B5EF4-FFF2-40B4-BE49-F238E27FC236}">
                <a16:creationId xmlns:a16="http://schemas.microsoft.com/office/drawing/2014/main" id="{E028F6A9-9B4B-4695-AE1F-2BA67091E1AD}"/>
              </a:ext>
            </a:extLst>
          </p:cNvPr>
          <p:cNvSpPr>
            <a:spLocks noChangeArrowheads="1"/>
          </p:cNvSpPr>
          <p:nvPr/>
        </p:nvSpPr>
        <p:spPr bwMode="auto">
          <a:xfrm>
            <a:off x="-475996" y="39735"/>
            <a:ext cx="13143992"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IE"/>
          </a:p>
        </p:txBody>
      </p:sp>
      <p:graphicFrame>
        <p:nvGraphicFramePr>
          <p:cNvPr id="8" name="Table 7">
            <a:extLst>
              <a:ext uri="{FF2B5EF4-FFF2-40B4-BE49-F238E27FC236}">
                <a16:creationId xmlns:a16="http://schemas.microsoft.com/office/drawing/2014/main" id="{177E60D5-E9EA-44CC-94CF-AC177292229B}"/>
              </a:ext>
            </a:extLst>
          </p:cNvPr>
          <p:cNvGraphicFramePr>
            <a:graphicFrameLocks noGrp="1"/>
          </p:cNvGraphicFramePr>
          <p:nvPr/>
        </p:nvGraphicFramePr>
        <p:xfrm>
          <a:off x="126748" y="-1"/>
          <a:ext cx="11898995" cy="448803"/>
        </p:xfrm>
        <a:graphic>
          <a:graphicData uri="http://schemas.openxmlformats.org/drawingml/2006/table">
            <a:tbl>
              <a:tblPr firstRow="1" bandRow="1">
                <a:tableStyleId>{5C22544A-7EE6-4342-B048-85BDC9FD1C3A}</a:tableStyleId>
              </a:tblPr>
              <a:tblGrid>
                <a:gridCol w="11898995">
                  <a:extLst>
                    <a:ext uri="{9D8B030D-6E8A-4147-A177-3AD203B41FA5}">
                      <a16:colId xmlns:a16="http://schemas.microsoft.com/office/drawing/2014/main" val="3504224004"/>
                    </a:ext>
                  </a:extLst>
                </a:gridCol>
              </a:tblGrid>
              <a:tr h="448803">
                <a:tc>
                  <a:txBody>
                    <a:bodyPr/>
                    <a:lstStyle/>
                    <a:p>
                      <a:pPr algn="ctr"/>
                      <a:r>
                        <a:rPr lang="en-GB" sz="2000" b="1" kern="1200" dirty="0">
                          <a:solidFill>
                            <a:schemeClr val="lt1"/>
                          </a:solidFill>
                          <a:latin typeface="+mn-lt"/>
                          <a:ea typeface="+mn-ea"/>
                          <a:cs typeface="+mn-cs"/>
                        </a:rPr>
                        <a:t>Approved/Proposed </a:t>
                      </a:r>
                      <a:r>
                        <a:rPr lang="en-IE" sz="2000" b="1" kern="1200" dirty="0">
                          <a:solidFill>
                            <a:schemeClr val="lt1"/>
                          </a:solidFill>
                          <a:latin typeface="+mn-lt"/>
                          <a:ea typeface="+mn-ea"/>
                          <a:cs typeface="+mn-cs"/>
                        </a:rPr>
                        <a:t>Developments by LEA (1)</a:t>
                      </a:r>
                      <a:endParaRPr lang="en-GB" sz="2000" b="1" kern="1200" dirty="0">
                        <a:solidFill>
                          <a:schemeClr val="lt1"/>
                        </a:solidFill>
                        <a:latin typeface="+mn-lt"/>
                        <a:ea typeface="+mn-ea"/>
                        <a:cs typeface="+mn-cs"/>
                      </a:endParaRPr>
                    </a:p>
                  </a:txBody>
                  <a:tcPr marL="131594" marR="131594" marT="65797" marB="65797" anchor="ctr"/>
                </a:tc>
                <a:extLst>
                  <a:ext uri="{0D108BD9-81ED-4DB2-BD59-A6C34878D82A}">
                    <a16:rowId xmlns:a16="http://schemas.microsoft.com/office/drawing/2014/main" val="1195735012"/>
                  </a:ext>
                </a:extLst>
              </a:tr>
            </a:tbl>
          </a:graphicData>
        </a:graphic>
      </p:graphicFrame>
      <p:sp>
        <p:nvSpPr>
          <p:cNvPr id="4" name="Slide Number Placeholder 3">
            <a:extLst>
              <a:ext uri="{FF2B5EF4-FFF2-40B4-BE49-F238E27FC236}">
                <a16:creationId xmlns:a16="http://schemas.microsoft.com/office/drawing/2014/main" id="{E9C6F84A-5B5D-CC7C-C156-4579EAEAA1E6}"/>
              </a:ext>
            </a:extLst>
          </p:cNvPr>
          <p:cNvSpPr>
            <a:spLocks noGrp="1"/>
          </p:cNvSpPr>
          <p:nvPr>
            <p:ph type="sldNum" sz="quarter" idx="12"/>
          </p:nvPr>
        </p:nvSpPr>
        <p:spPr/>
        <p:txBody>
          <a:bodyPr/>
          <a:lstStyle/>
          <a:p>
            <a:fld id="{A59551F6-EB3B-4743-B1F0-375DCDB8A6FF}" type="slidenum">
              <a:rPr lang="en-IE" smtClean="0"/>
              <a:t>3</a:t>
            </a:fld>
            <a:endParaRPr lang="en-IE"/>
          </a:p>
        </p:txBody>
      </p:sp>
      <p:pic>
        <p:nvPicPr>
          <p:cNvPr id="10" name="Audio 9">
            <a:hlinkClick r:id="" action="ppaction://media"/>
            <a:extLst>
              <a:ext uri="{FF2B5EF4-FFF2-40B4-BE49-F238E27FC236}">
                <a16:creationId xmlns:a16="http://schemas.microsoft.com/office/drawing/2014/main" id="{DE036030-636F-EF57-7D2E-10DE4B138659}"/>
              </a:ext>
            </a:extLst>
          </p:cNvPr>
          <p:cNvPicPr>
            <a:picLocks noChangeAspect="1"/>
          </p:cNvPicPr>
          <p:nvPr>
            <a:audioFile r:link="rId2"/>
            <p:extLst>
              <p:ext uri="{DAA4B4D4-6D71-4841-9C94-3DE7FCFB9230}">
                <p14:media xmlns:p14="http://schemas.microsoft.com/office/powerpoint/2010/main" r:embed="rId1"/>
              </p:ext>
            </p:extLst>
          </p:nvPr>
        </p:nvPicPr>
        <p:blipFill>
          <a:blip r:embed="rId5"/>
          <a:srcRect l="-203125" t="-203125" r="-203125" b="-203125"/>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684753572"/>
      </p:ext>
    </p:extLst>
  </p:cSld>
  <p:clrMapOvr>
    <a:masterClrMapping/>
  </p:clrMapOvr>
  <mc:AlternateContent xmlns:mc="http://schemas.openxmlformats.org/markup-compatibility/2006" xmlns:p14="http://schemas.microsoft.com/office/powerpoint/2010/main">
    <mc:Choice Requires="p14">
      <p:transition spd="slow" p14:dur="2000" advTm="57449"/>
    </mc:Choice>
    <mc:Fallback xmlns="">
      <p:transition spd="slow" advTm="5744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0"/>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a:extLst>
              <a:ext uri="{FF2B5EF4-FFF2-40B4-BE49-F238E27FC236}">
                <a16:creationId xmlns:a16="http://schemas.microsoft.com/office/drawing/2014/main" id="{010F7F07-155D-406B-934B-DCBA6E482D2F}"/>
              </a:ext>
            </a:extLst>
          </p:cNvPr>
          <p:cNvGraphicFramePr>
            <a:graphicFrameLocks noGrp="1"/>
          </p:cNvGraphicFramePr>
          <p:nvPr>
            <p:ph idx="1"/>
            <p:extLst>
              <p:ext uri="{D42A27DB-BD31-4B8C-83A1-F6EECF244321}">
                <p14:modId xmlns:p14="http://schemas.microsoft.com/office/powerpoint/2010/main" val="1812568762"/>
              </p:ext>
            </p:extLst>
          </p:nvPr>
        </p:nvGraphicFramePr>
        <p:xfrm>
          <a:off x="99391" y="440978"/>
          <a:ext cx="11993218" cy="6012987"/>
        </p:xfrm>
        <a:graphic>
          <a:graphicData uri="http://schemas.openxmlformats.org/drawingml/2006/table">
            <a:tbl>
              <a:tblPr firstRow="1" firstCol="1" bandRow="1">
                <a:tableStyleId>{5C22544A-7EE6-4342-B048-85BDC9FD1C3A}</a:tableStyleId>
              </a:tblPr>
              <a:tblGrid>
                <a:gridCol w="3312051">
                  <a:extLst>
                    <a:ext uri="{9D8B030D-6E8A-4147-A177-3AD203B41FA5}">
                      <a16:colId xmlns:a16="http://schemas.microsoft.com/office/drawing/2014/main" val="751538591"/>
                    </a:ext>
                  </a:extLst>
                </a:gridCol>
                <a:gridCol w="3416839">
                  <a:extLst>
                    <a:ext uri="{9D8B030D-6E8A-4147-A177-3AD203B41FA5}">
                      <a16:colId xmlns:a16="http://schemas.microsoft.com/office/drawing/2014/main" val="2355071067"/>
                    </a:ext>
                  </a:extLst>
                </a:gridCol>
                <a:gridCol w="599248">
                  <a:extLst>
                    <a:ext uri="{9D8B030D-6E8A-4147-A177-3AD203B41FA5}">
                      <a16:colId xmlns:a16="http://schemas.microsoft.com/office/drawing/2014/main" val="1908276548"/>
                    </a:ext>
                  </a:extLst>
                </a:gridCol>
                <a:gridCol w="4665080">
                  <a:extLst>
                    <a:ext uri="{9D8B030D-6E8A-4147-A177-3AD203B41FA5}">
                      <a16:colId xmlns:a16="http://schemas.microsoft.com/office/drawing/2014/main" val="804629682"/>
                    </a:ext>
                  </a:extLst>
                </a:gridCol>
              </a:tblGrid>
              <a:tr h="608373">
                <a:tc>
                  <a:txBody>
                    <a:bodyPr/>
                    <a:lstStyle/>
                    <a:p>
                      <a:pPr algn="ctr">
                        <a:lnSpc>
                          <a:spcPct val="107000"/>
                        </a:lnSpc>
                        <a:spcAft>
                          <a:spcPts val="0"/>
                        </a:spcAft>
                      </a:pPr>
                      <a:r>
                        <a:rPr lang="en-IE" sz="1400" dirty="0">
                          <a:effectLst/>
                        </a:rPr>
                        <a:t>LEA</a:t>
                      </a:r>
                      <a:endParaRPr lang="en-IE" sz="140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en-IE" sz="1400" dirty="0">
                          <a:effectLst/>
                        </a:rPr>
                        <a:t>Site</a:t>
                      </a:r>
                      <a:endParaRPr lang="en-IE" sz="140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en-IE" sz="1400" dirty="0">
                          <a:effectLst/>
                        </a:rPr>
                        <a:t>No.</a:t>
                      </a:r>
                      <a:endParaRPr lang="en-IE" sz="140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en-IE" sz="1400" dirty="0">
                          <a:effectLst/>
                        </a:rPr>
                        <a:t>Update</a:t>
                      </a:r>
                      <a:endParaRPr lang="en-IE" sz="1400" dirty="0">
                        <a:effectLst/>
                        <a:latin typeface="+mn-lt"/>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157031813"/>
                  </a:ext>
                </a:extLst>
              </a:tr>
              <a:tr h="259894">
                <a:tc rowSpan="5">
                  <a:txBody>
                    <a:bodyPr/>
                    <a:lstStyle/>
                    <a:p>
                      <a:pPr marL="0" algn="ctr" defTabSz="914400" rtl="0" eaLnBrk="1" latinLnBrk="0" hangingPunct="1">
                        <a:lnSpc>
                          <a:spcPct val="107000"/>
                        </a:lnSpc>
                        <a:spcAft>
                          <a:spcPts val="0"/>
                        </a:spcAft>
                      </a:pPr>
                      <a:r>
                        <a:rPr lang="en-GB" sz="1400" b="1" kern="1200" dirty="0">
                          <a:solidFill>
                            <a:schemeClr val="lt1"/>
                          </a:solidFill>
                          <a:effectLst/>
                        </a:rPr>
                        <a:t>Tallaght South</a:t>
                      </a:r>
                      <a:endParaRPr lang="en-IE" sz="1400" b="1" kern="1200" dirty="0">
                        <a:solidFill>
                          <a:schemeClr val="lt1"/>
                        </a:solidFill>
                        <a:effectLst/>
                        <a:latin typeface="+mn-lt"/>
                        <a:ea typeface="+mn-ea"/>
                        <a:cs typeface="+mn-cs"/>
                      </a:endParaRPr>
                    </a:p>
                  </a:txBody>
                  <a:tcPr marL="68580" marR="68580" marT="0" marB="0" anchor="ctr"/>
                </a:tc>
                <a:tc>
                  <a:txBody>
                    <a:bodyPr/>
                    <a:lstStyle/>
                    <a:p>
                      <a:pPr algn="l">
                        <a:lnSpc>
                          <a:spcPct val="107000"/>
                        </a:lnSpc>
                        <a:spcAft>
                          <a:spcPts val="0"/>
                        </a:spcAft>
                      </a:pPr>
                      <a:r>
                        <a:rPr lang="en-IE" sz="1400" dirty="0">
                          <a:effectLst/>
                        </a:rPr>
                        <a:t>Rossfield *</a:t>
                      </a:r>
                      <a:endParaRPr lang="en-IE" sz="140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algn="l">
                        <a:lnSpc>
                          <a:spcPct val="107000"/>
                        </a:lnSpc>
                        <a:spcAft>
                          <a:spcPts val="0"/>
                        </a:spcAft>
                      </a:pPr>
                      <a:r>
                        <a:rPr lang="en-GB" sz="1400" dirty="0">
                          <a:effectLst/>
                          <a:latin typeface="+mn-lt"/>
                          <a:ea typeface="Calibri" panose="020F0502020204030204" pitchFamily="34" charset="0"/>
                          <a:cs typeface="Times New Roman" panose="02020603050405020304" pitchFamily="18" charset="0"/>
                        </a:rPr>
                        <a:t>1</a:t>
                      </a:r>
                      <a:r>
                        <a:rPr lang="en-IE" sz="1400" dirty="0">
                          <a:effectLst/>
                          <a:latin typeface="+mn-lt"/>
                          <a:ea typeface="Calibri" panose="020F0502020204030204" pitchFamily="34" charset="0"/>
                          <a:cs typeface="Times New Roman" panose="02020603050405020304" pitchFamily="18" charset="0"/>
                        </a:rPr>
                        <a:t>6</a:t>
                      </a:r>
                    </a:p>
                  </a:txBody>
                  <a:tcPr marL="68580" marR="68580" marT="0" marB="0" anchor="ctr"/>
                </a:tc>
                <a:tc>
                  <a:txBody>
                    <a:bodyPr/>
                    <a:lstStyle/>
                    <a:p>
                      <a:pPr algn="l">
                        <a:lnSpc>
                          <a:spcPct val="107000"/>
                        </a:lnSpc>
                        <a:spcAft>
                          <a:spcPts val="0"/>
                        </a:spcAft>
                      </a:pPr>
                      <a:r>
                        <a:rPr lang="en-IE" sz="1400" dirty="0">
                          <a:effectLst/>
                        </a:rPr>
                        <a:t>Planning derogation to be advertised in coming weeks</a:t>
                      </a:r>
                      <a:endParaRPr lang="en-IE" sz="1400" dirty="0">
                        <a:effectLst/>
                        <a:latin typeface="+mn-lt"/>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883469053"/>
                  </a:ext>
                </a:extLst>
              </a:tr>
              <a:tr h="468317">
                <a:tc vMerge="1">
                  <a:txBody>
                    <a:bodyPr/>
                    <a:lstStyle/>
                    <a:p>
                      <a:pPr algn="ctr">
                        <a:lnSpc>
                          <a:spcPct val="107000"/>
                        </a:lnSpc>
                        <a:spcAft>
                          <a:spcPts val="0"/>
                        </a:spcAft>
                      </a:pPr>
                      <a:endParaRPr lang="en-IE" sz="1800" b="0" dirty="0">
                        <a:effectLst/>
                        <a:highlight>
                          <a:srgbClr val="FFFF00"/>
                        </a:highlight>
                        <a:latin typeface="+mn-lt"/>
                        <a:ea typeface="Calibri" panose="020F0502020204030204" pitchFamily="34" charset="0"/>
                        <a:cs typeface="Times New Roman" panose="02020603050405020304" pitchFamily="18" charset="0"/>
                      </a:endParaRPr>
                    </a:p>
                  </a:txBody>
                  <a:tcPr marL="68580" marR="68580" marT="0" marB="0"/>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GB" sz="1400" b="0" dirty="0">
                          <a:solidFill>
                            <a:schemeClr val="tx1"/>
                          </a:solidFill>
                        </a:rPr>
                        <a:t>Citywest View (Cooldown Commons Ph3) </a:t>
                      </a:r>
                    </a:p>
                  </a:txBody>
                  <a:tcPr marL="68580" marR="68580" marT="0" marB="0" anchor="ctr"/>
                </a:tc>
                <a:tc>
                  <a:txBody>
                    <a:bodyPr/>
                    <a:lstStyle/>
                    <a:p>
                      <a:pPr algn="l">
                        <a:lnSpc>
                          <a:spcPct val="107000"/>
                        </a:lnSpc>
                        <a:spcAft>
                          <a:spcPts val="0"/>
                        </a:spcAft>
                      </a:pPr>
                      <a:r>
                        <a:rPr lang="en-IE" sz="1400" dirty="0">
                          <a:effectLst/>
                        </a:rPr>
                        <a:t>36</a:t>
                      </a:r>
                      <a:endParaRPr lang="en-IE" sz="140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algn="l">
                        <a:lnSpc>
                          <a:spcPct val="107000"/>
                        </a:lnSpc>
                        <a:spcAft>
                          <a:spcPts val="0"/>
                        </a:spcAft>
                      </a:pPr>
                      <a:r>
                        <a:rPr lang="en-GB" sz="1400" dirty="0">
                          <a:effectLst/>
                        </a:rPr>
                        <a:t>Part V negotiations underway, delivery Q4 2023/2024</a:t>
                      </a:r>
                      <a:endParaRPr lang="en-IE" sz="1400" dirty="0">
                        <a:effectLst/>
                        <a:latin typeface="+mn-lt"/>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201070495"/>
                  </a:ext>
                </a:extLst>
              </a:tr>
              <a:tr h="468317">
                <a:tc vMerge="1">
                  <a:txBody>
                    <a:bodyPr/>
                    <a:lstStyle/>
                    <a:p>
                      <a:pPr marL="0" algn="ctr" defTabSz="914400" rtl="0" eaLnBrk="1" latinLnBrk="0" hangingPunct="1">
                        <a:lnSpc>
                          <a:spcPct val="107000"/>
                        </a:lnSpc>
                        <a:spcAft>
                          <a:spcPts val="0"/>
                        </a:spcAft>
                      </a:pPr>
                      <a:endParaRPr lang="en-IE" sz="1400" b="1" kern="1200" dirty="0">
                        <a:solidFill>
                          <a:schemeClr val="lt1"/>
                        </a:solidFill>
                        <a:effectLst/>
                        <a:latin typeface="+mn-lt"/>
                        <a:ea typeface="+mn-ea"/>
                        <a:cs typeface="+mn-cs"/>
                      </a:endParaRPr>
                    </a:p>
                  </a:txBody>
                  <a:tcPr marL="68580" marR="68580" marT="0" marB="0" anchor="ct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GB" sz="1400" b="0" dirty="0" err="1">
                          <a:solidFill>
                            <a:schemeClr val="tx1"/>
                          </a:solidFill>
                        </a:rPr>
                        <a:t>Brownsbarn</a:t>
                      </a:r>
                      <a:r>
                        <a:rPr lang="en-GB" sz="1400" b="0" dirty="0">
                          <a:solidFill>
                            <a:schemeClr val="tx1"/>
                          </a:solidFill>
                        </a:rPr>
                        <a:t> Citywest</a:t>
                      </a:r>
                    </a:p>
                  </a:txBody>
                  <a:tcPr marL="68580" marR="68580" marT="0" marB="0" anchor="ctr"/>
                </a:tc>
                <a:tc>
                  <a:txBody>
                    <a:bodyPr/>
                    <a:lstStyle/>
                    <a:p>
                      <a:pPr algn="l">
                        <a:lnSpc>
                          <a:spcPct val="107000"/>
                        </a:lnSpc>
                        <a:spcAft>
                          <a:spcPts val="0"/>
                        </a:spcAft>
                      </a:pPr>
                      <a:r>
                        <a:rPr lang="en-GB" sz="1400" dirty="0">
                          <a:effectLst/>
                        </a:rPr>
                        <a:t>77</a:t>
                      </a:r>
                      <a:endParaRPr lang="en-IE" sz="140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algn="l">
                        <a:lnSpc>
                          <a:spcPct val="107000"/>
                        </a:lnSpc>
                        <a:spcAft>
                          <a:spcPts val="0"/>
                        </a:spcAft>
                      </a:pPr>
                      <a:r>
                        <a:rPr lang="en-GB" sz="1400" dirty="0">
                          <a:effectLst/>
                        </a:rPr>
                        <a:t>Part V negotiations underway potential delivery 24 /25 </a:t>
                      </a:r>
                      <a:endParaRPr lang="en-IE" sz="1400" dirty="0">
                        <a:effectLst/>
                        <a:latin typeface="+mn-lt"/>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182128987"/>
                  </a:ext>
                </a:extLst>
              </a:tr>
              <a:tr h="468317">
                <a:tc vMerge="1">
                  <a:txBody>
                    <a:bodyPr/>
                    <a:lstStyle/>
                    <a:p>
                      <a:pPr marL="0" algn="ctr" defTabSz="914400" rtl="0" eaLnBrk="1" latinLnBrk="0" hangingPunct="1">
                        <a:lnSpc>
                          <a:spcPct val="107000"/>
                        </a:lnSpc>
                        <a:spcAft>
                          <a:spcPts val="0"/>
                        </a:spcAft>
                      </a:pPr>
                      <a:endParaRPr lang="en-IE" sz="1400" b="1" kern="1200" dirty="0">
                        <a:solidFill>
                          <a:schemeClr val="lt1"/>
                        </a:solidFill>
                        <a:effectLst/>
                        <a:latin typeface="+mn-lt"/>
                        <a:ea typeface="+mn-ea"/>
                        <a:cs typeface="+mn-cs"/>
                      </a:endParaRPr>
                    </a:p>
                  </a:txBody>
                  <a:tcPr marL="68580" marR="68580" marT="0" marB="0" anchor="ct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GB" sz="1400" b="0" dirty="0">
                          <a:solidFill>
                            <a:schemeClr val="tx1"/>
                          </a:solidFill>
                        </a:rPr>
                        <a:t>Silken Avenue Kingswood</a:t>
                      </a:r>
                    </a:p>
                  </a:txBody>
                  <a:tcPr marL="68580" marR="68580" marT="0" marB="0" anchor="ctr"/>
                </a:tc>
                <a:tc>
                  <a:txBody>
                    <a:bodyPr/>
                    <a:lstStyle/>
                    <a:p>
                      <a:pPr algn="l">
                        <a:lnSpc>
                          <a:spcPct val="107000"/>
                        </a:lnSpc>
                        <a:spcAft>
                          <a:spcPts val="0"/>
                        </a:spcAft>
                      </a:pPr>
                      <a:r>
                        <a:rPr lang="en-GB" sz="1400" dirty="0">
                          <a:effectLst/>
                        </a:rPr>
                        <a:t>1</a:t>
                      </a:r>
                      <a:endParaRPr lang="en-IE" sz="140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algn="l">
                        <a:lnSpc>
                          <a:spcPct val="107000"/>
                        </a:lnSpc>
                        <a:spcAft>
                          <a:spcPts val="0"/>
                        </a:spcAft>
                      </a:pPr>
                      <a:r>
                        <a:rPr lang="en-GB" sz="1400" dirty="0">
                          <a:effectLst/>
                        </a:rPr>
                        <a:t>Part V under negotiation potential delivery  Q4 23/Q1 24</a:t>
                      </a:r>
                      <a:endParaRPr lang="en-IE" sz="1400" dirty="0">
                        <a:effectLst/>
                        <a:latin typeface="+mn-lt"/>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15559920"/>
                  </a:ext>
                </a:extLst>
              </a:tr>
              <a:tr h="241741">
                <a:tc vMerge="1">
                  <a:txBody>
                    <a:bodyPr/>
                    <a:lstStyle/>
                    <a:p>
                      <a:pPr marL="0" algn="ctr" defTabSz="914400" rtl="0" eaLnBrk="1" latinLnBrk="0" hangingPunct="1">
                        <a:lnSpc>
                          <a:spcPct val="107000"/>
                        </a:lnSpc>
                        <a:spcAft>
                          <a:spcPts val="0"/>
                        </a:spcAft>
                      </a:pPr>
                      <a:endParaRPr lang="en-IE" sz="1400" b="1" kern="1200" dirty="0">
                        <a:solidFill>
                          <a:schemeClr val="lt1"/>
                        </a:solidFill>
                        <a:effectLst/>
                        <a:latin typeface="+mn-lt"/>
                        <a:ea typeface="+mn-ea"/>
                        <a:cs typeface="+mn-cs"/>
                      </a:endParaRPr>
                    </a:p>
                  </a:txBody>
                  <a:tcPr marL="68580" marR="68580" marT="0" marB="0" anchor="ct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GB" sz="1400" b="0" dirty="0">
                          <a:solidFill>
                            <a:schemeClr val="tx1"/>
                          </a:solidFill>
                        </a:rPr>
                        <a:t>Citywest Shopping Centre/Citywest Drive </a:t>
                      </a:r>
                    </a:p>
                  </a:txBody>
                  <a:tcPr marL="68580" marR="68580" marT="0" marB="0" anchor="ctr"/>
                </a:tc>
                <a:tc>
                  <a:txBody>
                    <a:bodyPr/>
                    <a:lstStyle/>
                    <a:p>
                      <a:pPr algn="l">
                        <a:lnSpc>
                          <a:spcPct val="107000"/>
                        </a:lnSpc>
                        <a:spcAft>
                          <a:spcPts val="0"/>
                        </a:spcAft>
                      </a:pPr>
                      <a:r>
                        <a:rPr lang="en-GB" sz="1400" dirty="0">
                          <a:effectLst/>
                        </a:rPr>
                        <a:t>29 </a:t>
                      </a:r>
                      <a:endParaRPr lang="en-IE" sz="140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algn="l">
                        <a:lnSpc>
                          <a:spcPct val="107000"/>
                        </a:lnSpc>
                        <a:spcAft>
                          <a:spcPts val="0"/>
                        </a:spcAft>
                      </a:pPr>
                      <a:r>
                        <a:rPr lang="en-GB" sz="1400" dirty="0">
                          <a:effectLst/>
                        </a:rPr>
                        <a:t>Part V under negotiation </a:t>
                      </a:r>
                      <a:r>
                        <a:rPr lang="en-GB" sz="1400" dirty="0" err="1">
                          <a:effectLst/>
                        </a:rPr>
                        <a:t>est</a:t>
                      </a:r>
                      <a:r>
                        <a:rPr lang="en-GB" sz="1400" dirty="0">
                          <a:effectLst/>
                        </a:rPr>
                        <a:t> delivery Q4 2023/Q1 2024</a:t>
                      </a:r>
                      <a:endParaRPr lang="en-IE" sz="1400" dirty="0">
                        <a:effectLst/>
                        <a:latin typeface="+mn-lt"/>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83363621"/>
                  </a:ext>
                </a:extLst>
              </a:tr>
              <a:tr h="259830">
                <a:tc rowSpan="10">
                  <a:txBody>
                    <a:bodyPr/>
                    <a:lstStyle/>
                    <a:p>
                      <a:pPr marL="0" algn="ctr" defTabSz="914400" rtl="0" eaLnBrk="1" latinLnBrk="0" hangingPunct="1">
                        <a:lnSpc>
                          <a:spcPct val="107000"/>
                        </a:lnSpc>
                        <a:spcAft>
                          <a:spcPts val="0"/>
                        </a:spcAft>
                      </a:pPr>
                      <a:r>
                        <a:rPr lang="en-IE" sz="1400" b="1" kern="1200" dirty="0">
                          <a:solidFill>
                            <a:schemeClr val="lt1"/>
                          </a:solidFill>
                          <a:effectLst/>
                        </a:rPr>
                        <a:t>Lucan</a:t>
                      </a:r>
                      <a:endParaRPr lang="en-IE" sz="1400" b="1" kern="1200" dirty="0">
                        <a:solidFill>
                          <a:schemeClr val="lt1"/>
                        </a:solidFill>
                        <a:effectLst/>
                        <a:latin typeface="+mn-lt"/>
                        <a:ea typeface="+mn-ea"/>
                        <a:cs typeface="+mn-cs"/>
                      </a:endParaRPr>
                    </a:p>
                  </a:txBody>
                  <a:tcPr marL="68580" marR="68580" marT="0" marB="0" anchor="ct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GB" sz="1400" b="0" dirty="0">
                          <a:solidFill>
                            <a:schemeClr val="tx1"/>
                          </a:solidFill>
                        </a:rPr>
                        <a:t>Aderrig Ph 1</a:t>
                      </a:r>
                    </a:p>
                  </a:txBody>
                  <a:tcPr marL="68580" marR="68580" marT="0" marB="0" anchor="ctr"/>
                </a:tc>
                <a:tc>
                  <a:txBody>
                    <a:bodyPr/>
                    <a:lstStyle/>
                    <a:p>
                      <a:pPr algn="l">
                        <a:lnSpc>
                          <a:spcPct val="107000"/>
                        </a:lnSpc>
                        <a:spcAft>
                          <a:spcPts val="0"/>
                        </a:spcAft>
                      </a:pPr>
                      <a:r>
                        <a:rPr lang="en-GB" sz="1400" dirty="0">
                          <a:effectLst/>
                        </a:rPr>
                        <a:t>2</a:t>
                      </a:r>
                      <a:r>
                        <a:rPr lang="en-IE" sz="1400" dirty="0">
                          <a:effectLst/>
                        </a:rPr>
                        <a:t>1</a:t>
                      </a:r>
                      <a:endParaRPr lang="en-IE" sz="140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algn="l">
                        <a:lnSpc>
                          <a:spcPct val="107000"/>
                        </a:lnSpc>
                        <a:spcAft>
                          <a:spcPts val="0"/>
                        </a:spcAft>
                      </a:pPr>
                      <a:r>
                        <a:rPr lang="en-GB" sz="1400" dirty="0">
                          <a:effectLst/>
                        </a:rPr>
                        <a:t>On site due for delivery 2024, part V agreed </a:t>
                      </a:r>
                      <a:endParaRPr lang="en-IE" sz="1400" dirty="0">
                        <a:effectLst/>
                        <a:latin typeface="+mn-lt"/>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56939340"/>
                  </a:ext>
                </a:extLst>
              </a:tr>
              <a:tr h="259830">
                <a:tc vMerge="1">
                  <a:txBody>
                    <a:bodyPr/>
                    <a:lstStyle/>
                    <a:p>
                      <a:endParaRPr lang="en-IE"/>
                    </a:p>
                  </a:txBody>
                  <a:tcP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GB" sz="1400" b="0" dirty="0" err="1">
                          <a:solidFill>
                            <a:schemeClr val="tx1"/>
                          </a:solidFill>
                        </a:rPr>
                        <a:t>Aderrig</a:t>
                      </a:r>
                      <a:r>
                        <a:rPr lang="en-GB" sz="1400" b="0" dirty="0">
                          <a:solidFill>
                            <a:schemeClr val="tx1"/>
                          </a:solidFill>
                        </a:rPr>
                        <a:t> Ph 2 </a:t>
                      </a:r>
                    </a:p>
                  </a:txBody>
                  <a:tcPr marL="68580" marR="68580" marT="0" marB="0" anchor="ctr"/>
                </a:tc>
                <a:tc>
                  <a:txBody>
                    <a:bodyPr/>
                    <a:lstStyle/>
                    <a:p>
                      <a:pPr algn="l">
                        <a:lnSpc>
                          <a:spcPct val="107000"/>
                        </a:lnSpc>
                        <a:spcAft>
                          <a:spcPts val="0"/>
                        </a:spcAft>
                      </a:pPr>
                      <a:r>
                        <a:rPr lang="en-GB" sz="1400" dirty="0">
                          <a:effectLst/>
                        </a:rPr>
                        <a:t>23</a:t>
                      </a:r>
                      <a:endParaRPr lang="en-IE" sz="140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algn="l">
                        <a:lnSpc>
                          <a:spcPct val="107000"/>
                        </a:lnSpc>
                        <a:spcAft>
                          <a:spcPts val="0"/>
                        </a:spcAft>
                      </a:pPr>
                      <a:r>
                        <a:rPr lang="en-GB" sz="1400" dirty="0">
                          <a:effectLst/>
                        </a:rPr>
                        <a:t>On site due for delivery 2024, part V agreed </a:t>
                      </a:r>
                      <a:endParaRPr lang="en-IE" sz="1400" dirty="0">
                        <a:effectLst/>
                        <a:latin typeface="+mn-lt"/>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197087414"/>
                  </a:ext>
                </a:extLst>
              </a:tr>
              <a:tr h="259830">
                <a:tc vMerge="1">
                  <a:txBody>
                    <a:bodyPr/>
                    <a:lstStyle/>
                    <a:p>
                      <a:endParaRPr lang="en-IE"/>
                    </a:p>
                  </a:txBody>
                  <a:tcP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GB" sz="1400" b="0" dirty="0" err="1">
                          <a:solidFill>
                            <a:schemeClr val="tx1"/>
                          </a:solidFill>
                        </a:rPr>
                        <a:t>Tandys</a:t>
                      </a:r>
                      <a:r>
                        <a:rPr lang="en-GB" sz="1400" b="0" dirty="0">
                          <a:solidFill>
                            <a:schemeClr val="tx1"/>
                          </a:solidFill>
                        </a:rPr>
                        <a:t> Lane Ph 1 (Pt V) </a:t>
                      </a:r>
                    </a:p>
                  </a:txBody>
                  <a:tcPr marL="68580" marR="68580" marT="0" marB="0" anchor="ctr"/>
                </a:tc>
                <a:tc>
                  <a:txBody>
                    <a:bodyPr/>
                    <a:lstStyle/>
                    <a:p>
                      <a:pPr algn="l">
                        <a:lnSpc>
                          <a:spcPct val="107000"/>
                        </a:lnSpc>
                        <a:spcAft>
                          <a:spcPts val="0"/>
                        </a:spcAft>
                      </a:pPr>
                      <a:r>
                        <a:rPr lang="en-GB" sz="1400" dirty="0">
                          <a:effectLst/>
                        </a:rPr>
                        <a:t>24</a:t>
                      </a:r>
                      <a:endParaRPr lang="en-IE" sz="140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algn="l">
                        <a:lnSpc>
                          <a:spcPct val="107000"/>
                        </a:lnSpc>
                        <a:spcAft>
                          <a:spcPts val="0"/>
                        </a:spcAft>
                      </a:pPr>
                      <a:r>
                        <a:rPr lang="en-GB" sz="1400" dirty="0">
                          <a:effectLst/>
                        </a:rPr>
                        <a:t>Part V agreed due for delivery Q4 20234</a:t>
                      </a:r>
                      <a:endParaRPr lang="en-IE" sz="1400" dirty="0">
                        <a:effectLst/>
                        <a:latin typeface="+mn-lt"/>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765229497"/>
                  </a:ext>
                </a:extLst>
              </a:tr>
              <a:tr h="259830">
                <a:tc vMerge="1">
                  <a:txBody>
                    <a:bodyPr/>
                    <a:lstStyle/>
                    <a:p>
                      <a:endParaRPr lang="en-IE"/>
                    </a:p>
                  </a:txBody>
                  <a:tcP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GB" sz="1400" b="0" dirty="0" err="1">
                          <a:solidFill>
                            <a:schemeClr val="tx1"/>
                          </a:solidFill>
                        </a:rPr>
                        <a:t>Tandys</a:t>
                      </a:r>
                      <a:r>
                        <a:rPr lang="en-GB" sz="1400" b="0" dirty="0">
                          <a:solidFill>
                            <a:schemeClr val="tx1"/>
                          </a:solidFill>
                        </a:rPr>
                        <a:t> Lane Ph 2 (Pt V)</a:t>
                      </a:r>
                    </a:p>
                  </a:txBody>
                  <a:tcPr marL="68580" marR="68580" marT="0" marB="0" anchor="ctr"/>
                </a:tc>
                <a:tc>
                  <a:txBody>
                    <a:bodyPr/>
                    <a:lstStyle/>
                    <a:p>
                      <a:pPr algn="l">
                        <a:lnSpc>
                          <a:spcPct val="107000"/>
                        </a:lnSpc>
                        <a:spcAft>
                          <a:spcPts val="0"/>
                        </a:spcAft>
                      </a:pPr>
                      <a:r>
                        <a:rPr lang="en-GB" sz="1400" dirty="0">
                          <a:effectLst/>
                        </a:rPr>
                        <a:t>35</a:t>
                      </a:r>
                      <a:endParaRPr lang="en-IE" sz="140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algn="l">
                        <a:lnSpc>
                          <a:spcPct val="107000"/>
                        </a:lnSpc>
                        <a:spcAft>
                          <a:spcPts val="0"/>
                        </a:spcAft>
                      </a:pPr>
                      <a:r>
                        <a:rPr lang="en-GB" sz="1400" dirty="0">
                          <a:effectLst/>
                        </a:rPr>
                        <a:t>On site due, delivery 2024/2025</a:t>
                      </a:r>
                      <a:endParaRPr lang="en-IE" sz="1400" dirty="0">
                        <a:effectLst/>
                        <a:latin typeface="+mn-lt"/>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491370535"/>
                  </a:ext>
                </a:extLst>
              </a:tr>
              <a:tr h="233134">
                <a:tc vMerge="1">
                  <a:txBody>
                    <a:bodyPr/>
                    <a:lstStyle/>
                    <a:p>
                      <a:pPr marL="0" algn="ctr" defTabSz="914400" rtl="0" eaLnBrk="1" latinLnBrk="0" hangingPunct="1">
                        <a:lnSpc>
                          <a:spcPct val="107000"/>
                        </a:lnSpc>
                        <a:spcAft>
                          <a:spcPts val="0"/>
                        </a:spcAft>
                      </a:pPr>
                      <a:endParaRPr lang="en-IE" sz="1800" b="1" kern="1200" dirty="0">
                        <a:solidFill>
                          <a:schemeClr val="lt1"/>
                        </a:solidFill>
                        <a:effectLst/>
                        <a:latin typeface="+mn-lt"/>
                        <a:ea typeface="+mn-ea"/>
                        <a:cs typeface="+mn-cs"/>
                      </a:endParaRPr>
                    </a:p>
                  </a:txBody>
                  <a:tcPr marL="68580" marR="68580" marT="0" marB="0"/>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GB" sz="1400" b="0" dirty="0">
                          <a:solidFill>
                            <a:schemeClr val="tx1"/>
                          </a:solidFill>
                        </a:rPr>
                        <a:t>St Helens Plaza (Pt V)</a:t>
                      </a:r>
                    </a:p>
                  </a:txBody>
                  <a:tcPr marL="68580" marR="68580" marT="0" marB="0" anchor="ctr"/>
                </a:tc>
                <a:tc>
                  <a:txBody>
                    <a:bodyPr/>
                    <a:lstStyle/>
                    <a:p>
                      <a:pPr algn="l">
                        <a:lnSpc>
                          <a:spcPct val="107000"/>
                        </a:lnSpc>
                        <a:spcAft>
                          <a:spcPts val="0"/>
                        </a:spcAft>
                      </a:pPr>
                      <a:r>
                        <a:rPr lang="en-IE" sz="1400" dirty="0">
                          <a:effectLst/>
                        </a:rPr>
                        <a:t>4</a:t>
                      </a:r>
                      <a:endParaRPr lang="en-IE" sz="140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IE" sz="1400" dirty="0">
                          <a:effectLst/>
                        </a:rPr>
                        <a:t>On site-due for completion late 2024/early 2025</a:t>
                      </a:r>
                      <a:endParaRPr lang="en-IE" sz="1400" dirty="0">
                        <a:effectLst/>
                        <a:latin typeface="+mn-lt"/>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387738464"/>
                  </a:ext>
                </a:extLst>
              </a:tr>
              <a:tr h="233134">
                <a:tc vMerge="1">
                  <a:txBody>
                    <a:bodyPr/>
                    <a:lstStyle/>
                    <a:p>
                      <a:endParaRPr lang="en-IE"/>
                    </a:p>
                  </a:txBody>
                  <a:tcP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GB" sz="1400" b="0" dirty="0" err="1">
                          <a:solidFill>
                            <a:schemeClr val="tx1"/>
                          </a:solidFill>
                        </a:rPr>
                        <a:t>Ardeevin</a:t>
                      </a:r>
                      <a:r>
                        <a:rPr lang="en-GB" sz="1400" b="0" dirty="0">
                          <a:solidFill>
                            <a:schemeClr val="tx1"/>
                          </a:solidFill>
                        </a:rPr>
                        <a:t> (Pt V)</a:t>
                      </a:r>
                    </a:p>
                  </a:txBody>
                  <a:tcPr marL="68580" marR="68580" marT="0" marB="0" anchor="ctr"/>
                </a:tc>
                <a:tc>
                  <a:txBody>
                    <a:bodyPr/>
                    <a:lstStyle/>
                    <a:p>
                      <a:pPr algn="l">
                        <a:lnSpc>
                          <a:spcPct val="107000"/>
                        </a:lnSpc>
                        <a:spcAft>
                          <a:spcPts val="0"/>
                        </a:spcAft>
                      </a:pPr>
                      <a:r>
                        <a:rPr lang="en-GB" sz="1400" dirty="0">
                          <a:effectLst/>
                        </a:rPr>
                        <a:t>2</a:t>
                      </a:r>
                      <a:endParaRPr lang="en-IE" sz="140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GB" sz="1400" dirty="0">
                          <a:effectLst/>
                        </a:rPr>
                        <a:t>On site due for delivery 2024 </a:t>
                      </a:r>
                      <a:endParaRPr lang="en-IE" sz="1400" dirty="0">
                        <a:effectLst/>
                        <a:latin typeface="+mn-lt"/>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4108469179"/>
                  </a:ext>
                </a:extLst>
              </a:tr>
              <a:tr h="233134">
                <a:tc vMerge="1">
                  <a:txBody>
                    <a:bodyPr/>
                    <a:lstStyle/>
                    <a:p>
                      <a:pPr marL="0" algn="ctr" defTabSz="914400" rtl="0" eaLnBrk="1" latinLnBrk="0" hangingPunct="1">
                        <a:lnSpc>
                          <a:spcPct val="107000"/>
                        </a:lnSpc>
                        <a:spcAft>
                          <a:spcPts val="0"/>
                        </a:spcAft>
                      </a:pPr>
                      <a:endParaRPr lang="en-IE" sz="1600" b="1" kern="1200" dirty="0">
                        <a:solidFill>
                          <a:schemeClr val="lt1"/>
                        </a:solidFill>
                        <a:effectLst/>
                        <a:latin typeface="+mn-lt"/>
                        <a:ea typeface="+mn-ea"/>
                        <a:cs typeface="+mn-cs"/>
                      </a:endParaRPr>
                    </a:p>
                  </a:txBody>
                  <a:tcPr marL="68580" marR="68580" marT="0" marB="0" anchor="ct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GB" sz="1400" b="0" dirty="0">
                          <a:solidFill>
                            <a:schemeClr val="tx1"/>
                          </a:solidFill>
                        </a:rPr>
                        <a:t>St Edmunds (Pt V - TAU Fonthill)</a:t>
                      </a:r>
                    </a:p>
                  </a:txBody>
                  <a:tcPr marL="68580" marR="68580" marT="0" marB="0" anchor="ctr"/>
                </a:tc>
                <a:tc>
                  <a:txBody>
                    <a:bodyPr/>
                    <a:lstStyle/>
                    <a:p>
                      <a:pPr algn="l">
                        <a:lnSpc>
                          <a:spcPct val="107000"/>
                        </a:lnSpc>
                        <a:spcAft>
                          <a:spcPts val="0"/>
                        </a:spcAft>
                      </a:pPr>
                      <a:r>
                        <a:rPr lang="en-GB" sz="1400" dirty="0">
                          <a:effectLst/>
                        </a:rPr>
                        <a:t>7</a:t>
                      </a:r>
                      <a:endParaRPr lang="en-IE" sz="140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GB" sz="1400" dirty="0">
                          <a:effectLst/>
                        </a:rPr>
                        <a:t>Part V agreed, on site, </a:t>
                      </a:r>
                      <a:r>
                        <a:rPr lang="en-GB" sz="1400">
                          <a:effectLst/>
                        </a:rPr>
                        <a:t>delivery late Dec /Jan’24</a:t>
                      </a:r>
                      <a:endParaRPr lang="en-IE" sz="1400" dirty="0">
                        <a:effectLst/>
                        <a:latin typeface="+mn-lt"/>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045199909"/>
                  </a:ext>
                </a:extLst>
              </a:tr>
              <a:tr h="233134">
                <a:tc vMerge="1">
                  <a:txBody>
                    <a:bodyPr/>
                    <a:lstStyle/>
                    <a:p>
                      <a:pPr marL="0" algn="ctr" defTabSz="914400" rtl="0" eaLnBrk="1" latinLnBrk="0" hangingPunct="1">
                        <a:lnSpc>
                          <a:spcPct val="107000"/>
                        </a:lnSpc>
                        <a:spcAft>
                          <a:spcPts val="0"/>
                        </a:spcAft>
                      </a:pPr>
                      <a:endParaRPr lang="en-IE" sz="1600" b="1" kern="1200" dirty="0">
                        <a:solidFill>
                          <a:schemeClr val="lt1"/>
                        </a:solidFill>
                        <a:effectLst/>
                        <a:latin typeface="+mn-lt"/>
                        <a:ea typeface="+mn-ea"/>
                        <a:cs typeface="+mn-cs"/>
                      </a:endParaRPr>
                    </a:p>
                  </a:txBody>
                  <a:tcPr marL="68580" marR="68580" marT="0" marB="0" anchor="ct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GB" sz="1400" b="0" dirty="0">
                          <a:solidFill>
                            <a:schemeClr val="tx1"/>
                          </a:solidFill>
                        </a:rPr>
                        <a:t>Adamstown Station/District Centre (Pt V)</a:t>
                      </a:r>
                    </a:p>
                  </a:txBody>
                  <a:tcPr marL="68580" marR="68580" marT="0" marB="0" anchor="ctr"/>
                </a:tc>
                <a:tc>
                  <a:txBody>
                    <a:bodyPr/>
                    <a:lstStyle/>
                    <a:p>
                      <a:pPr algn="l">
                        <a:lnSpc>
                          <a:spcPct val="107000"/>
                        </a:lnSpc>
                        <a:spcAft>
                          <a:spcPts val="0"/>
                        </a:spcAft>
                      </a:pPr>
                      <a:r>
                        <a:rPr lang="en-GB" sz="1400" dirty="0">
                          <a:effectLst/>
                        </a:rPr>
                        <a:t>74</a:t>
                      </a:r>
                      <a:endParaRPr lang="en-IE" sz="140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GB" sz="1400" dirty="0">
                          <a:effectLst/>
                        </a:rPr>
                        <a:t>Part V units various phases/delivery from 2024</a:t>
                      </a:r>
                      <a:endParaRPr lang="en-IE" sz="1400" dirty="0">
                        <a:effectLst/>
                        <a:latin typeface="+mn-lt"/>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118870515"/>
                  </a:ext>
                </a:extLst>
              </a:tr>
              <a:tr h="233134">
                <a:tc vMerge="1">
                  <a:txBody>
                    <a:bodyPr/>
                    <a:lstStyle/>
                    <a:p>
                      <a:endParaRPr lang="en-IE"/>
                    </a:p>
                  </a:txBody>
                  <a:tcP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GB" sz="1400" b="0" dirty="0" err="1">
                          <a:solidFill>
                            <a:schemeClr val="tx1"/>
                          </a:solidFill>
                        </a:rPr>
                        <a:t>Dodsborough</a:t>
                      </a:r>
                      <a:r>
                        <a:rPr lang="en-GB" sz="1400" b="0" dirty="0">
                          <a:solidFill>
                            <a:schemeClr val="tx1"/>
                          </a:solidFill>
                        </a:rPr>
                        <a:t> Cottages (Pt V)</a:t>
                      </a:r>
                    </a:p>
                  </a:txBody>
                  <a:tcPr marL="68580" marR="68580" marT="0" marB="0" anchor="ctr"/>
                </a:tc>
                <a:tc>
                  <a:txBody>
                    <a:bodyPr/>
                    <a:lstStyle/>
                    <a:p>
                      <a:pPr algn="l">
                        <a:lnSpc>
                          <a:spcPct val="107000"/>
                        </a:lnSpc>
                        <a:spcAft>
                          <a:spcPts val="0"/>
                        </a:spcAft>
                      </a:pPr>
                      <a:r>
                        <a:rPr lang="en-GB" sz="1400" dirty="0">
                          <a:effectLst/>
                        </a:rPr>
                        <a:t>1</a:t>
                      </a:r>
                      <a:endParaRPr lang="en-IE" sz="140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GB" sz="1400" dirty="0">
                          <a:effectLst/>
                        </a:rPr>
                        <a:t>Part V agreed </a:t>
                      </a:r>
                      <a:endParaRPr lang="en-IE" sz="1400" dirty="0">
                        <a:effectLst/>
                        <a:latin typeface="+mn-lt"/>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713984962"/>
                  </a:ext>
                </a:extLst>
              </a:tr>
              <a:tr h="233134">
                <a:tc vMerge="1">
                  <a:txBody>
                    <a:bodyPr/>
                    <a:lstStyle/>
                    <a:p>
                      <a:pPr marL="0" algn="ctr" defTabSz="914400" rtl="0" eaLnBrk="1" latinLnBrk="0" hangingPunct="1">
                        <a:lnSpc>
                          <a:spcPct val="107000"/>
                        </a:lnSpc>
                        <a:spcAft>
                          <a:spcPts val="0"/>
                        </a:spcAft>
                      </a:pPr>
                      <a:endParaRPr lang="en-IE" sz="1600" b="1" kern="1200" dirty="0">
                        <a:solidFill>
                          <a:schemeClr val="lt1"/>
                        </a:solidFill>
                        <a:effectLst/>
                        <a:latin typeface="+mn-lt"/>
                        <a:ea typeface="+mn-ea"/>
                        <a:cs typeface="+mn-cs"/>
                      </a:endParaRPr>
                    </a:p>
                  </a:txBody>
                  <a:tcPr marL="68580" marR="68580" marT="0" marB="0" anchor="ct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GB" sz="1400" b="0" dirty="0">
                          <a:solidFill>
                            <a:schemeClr val="tx1"/>
                          </a:solidFill>
                        </a:rPr>
                        <a:t>Clonburris Private (Pt V)</a:t>
                      </a:r>
                    </a:p>
                  </a:txBody>
                  <a:tcPr marL="68580" marR="68580" marT="0" marB="0" anchor="ctr"/>
                </a:tc>
                <a:tc>
                  <a:txBody>
                    <a:bodyPr/>
                    <a:lstStyle/>
                    <a:p>
                      <a:pPr algn="l">
                        <a:lnSpc>
                          <a:spcPct val="107000"/>
                        </a:lnSpc>
                        <a:spcAft>
                          <a:spcPts val="0"/>
                        </a:spcAft>
                      </a:pPr>
                      <a:r>
                        <a:rPr lang="en-GB" sz="1400" dirty="0">
                          <a:effectLst/>
                        </a:rPr>
                        <a:t>56</a:t>
                      </a:r>
                      <a:endParaRPr lang="en-IE" sz="140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GB" sz="1400" dirty="0">
                          <a:effectLst/>
                        </a:rPr>
                        <a:t>Part V to be agreed/potential delivery from late 2024</a:t>
                      </a:r>
                      <a:endParaRPr lang="en-IE" sz="1400" dirty="0">
                        <a:effectLst/>
                        <a:latin typeface="+mn-lt"/>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647555610"/>
                  </a:ext>
                </a:extLst>
              </a:tr>
              <a:tr h="310236">
                <a:tc rowSpan="3">
                  <a:txBody>
                    <a:bodyPr/>
                    <a:lstStyle/>
                    <a:p>
                      <a:pPr marL="0" algn="ctr" defTabSz="914400" rtl="0" eaLnBrk="1" latinLnBrk="0" hangingPunct="1">
                        <a:lnSpc>
                          <a:spcPct val="107000"/>
                        </a:lnSpc>
                        <a:spcAft>
                          <a:spcPts val="0"/>
                        </a:spcAft>
                      </a:pPr>
                      <a:r>
                        <a:rPr lang="en-GB" sz="1400" b="1" kern="1200" dirty="0">
                          <a:solidFill>
                            <a:schemeClr val="lt1"/>
                          </a:solidFill>
                          <a:effectLst/>
                        </a:rPr>
                        <a:t>Palmerstown/Fonthill</a:t>
                      </a:r>
                      <a:endParaRPr lang="en-IE" sz="1400" b="1" kern="1200" dirty="0">
                        <a:solidFill>
                          <a:schemeClr val="lt1"/>
                        </a:solidFill>
                        <a:effectLst/>
                        <a:latin typeface="+mn-lt"/>
                        <a:ea typeface="+mn-ea"/>
                        <a:cs typeface="+mn-cs"/>
                      </a:endParaRPr>
                    </a:p>
                  </a:txBody>
                  <a:tcPr marL="68580" marR="68580" marT="0" marB="0" anchor="ctr"/>
                </a:tc>
                <a:tc>
                  <a:txBody>
                    <a:bodyPr/>
                    <a:lstStyle/>
                    <a:p>
                      <a:pPr algn="l">
                        <a:lnSpc>
                          <a:spcPct val="107000"/>
                        </a:lnSpc>
                        <a:spcAft>
                          <a:spcPts val="0"/>
                        </a:spcAft>
                      </a:pPr>
                      <a:r>
                        <a:rPr lang="en-IE" sz="1400" b="0" dirty="0">
                          <a:effectLst/>
                        </a:rPr>
                        <a:t>Balgaddy *</a:t>
                      </a:r>
                      <a:endParaRPr lang="en-IE" sz="1400" b="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algn="l">
                        <a:lnSpc>
                          <a:spcPct val="107000"/>
                        </a:lnSpc>
                        <a:spcAft>
                          <a:spcPts val="0"/>
                        </a:spcAft>
                      </a:pPr>
                      <a:r>
                        <a:rPr lang="en-IE" sz="1400" dirty="0">
                          <a:effectLst/>
                        </a:rPr>
                        <a:t>69</a:t>
                      </a:r>
                      <a:endParaRPr lang="en-IE" sz="140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algn="l">
                        <a:lnSpc>
                          <a:spcPct val="107000"/>
                        </a:lnSpc>
                        <a:spcAft>
                          <a:spcPts val="0"/>
                        </a:spcAft>
                      </a:pPr>
                      <a:r>
                        <a:rPr lang="en-GB" sz="1400" dirty="0">
                          <a:effectLst/>
                        </a:rPr>
                        <a:t>Contractor on site, delivery 2024</a:t>
                      </a:r>
                      <a:endParaRPr lang="en-IE" sz="1400" dirty="0">
                        <a:effectLst/>
                        <a:latin typeface="+mn-lt"/>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628414529"/>
                  </a:ext>
                </a:extLst>
              </a:tr>
              <a:tr h="282580">
                <a:tc vMerge="1">
                  <a:txBody>
                    <a:bodyPr/>
                    <a:lstStyle/>
                    <a:p>
                      <a:pPr marL="0" algn="ctr" defTabSz="914400" rtl="0" eaLnBrk="1" latinLnBrk="0" hangingPunct="1">
                        <a:lnSpc>
                          <a:spcPct val="107000"/>
                        </a:lnSpc>
                        <a:spcAft>
                          <a:spcPts val="0"/>
                        </a:spcAft>
                      </a:pPr>
                      <a:endParaRPr lang="en-IE" sz="1800" b="0" kern="1200" dirty="0">
                        <a:solidFill>
                          <a:schemeClr val="lt1"/>
                        </a:solidFill>
                        <a:effectLst/>
                        <a:latin typeface="+mn-lt"/>
                        <a:ea typeface="+mn-ea"/>
                        <a:cs typeface="+mn-cs"/>
                      </a:endParaRPr>
                    </a:p>
                  </a:txBody>
                  <a:tcPr marL="68580" marR="68580" marT="0" marB="0" anchor="ct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IE" sz="1400" b="0" dirty="0">
                          <a:effectLst/>
                        </a:rPr>
                        <a:t>Old Lucan Rd (Túath)</a:t>
                      </a:r>
                      <a:endParaRPr lang="en-IE" sz="1400" b="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algn="l">
                        <a:lnSpc>
                          <a:spcPct val="107000"/>
                        </a:lnSpc>
                        <a:spcAft>
                          <a:spcPts val="0"/>
                        </a:spcAft>
                      </a:pPr>
                      <a:r>
                        <a:rPr lang="en-IE" sz="1400" dirty="0">
                          <a:effectLst/>
                        </a:rPr>
                        <a:t>4</a:t>
                      </a:r>
                      <a:endParaRPr lang="en-IE" sz="140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algn="l">
                        <a:lnSpc>
                          <a:spcPct val="107000"/>
                        </a:lnSpc>
                        <a:spcAft>
                          <a:spcPts val="0"/>
                        </a:spcAft>
                      </a:pPr>
                      <a:r>
                        <a:rPr lang="en-IE" sz="1400" dirty="0">
                          <a:effectLst/>
                        </a:rPr>
                        <a:t>SDCC investigating acquiring adjacent strip of land.</a:t>
                      </a:r>
                      <a:endParaRPr lang="en-IE" sz="1400" dirty="0">
                        <a:effectLst/>
                        <a:latin typeface="+mn-lt"/>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810978565"/>
                  </a:ext>
                </a:extLst>
              </a:tr>
              <a:tr h="467088">
                <a:tc vMerge="1">
                  <a:txBody>
                    <a:bodyPr/>
                    <a:lstStyle/>
                    <a:p>
                      <a:pPr algn="ctr">
                        <a:lnSpc>
                          <a:spcPct val="107000"/>
                        </a:lnSpc>
                        <a:spcAft>
                          <a:spcPts val="0"/>
                        </a:spcAft>
                      </a:pPr>
                      <a:endParaRPr lang="en-IE" sz="1800" b="0" dirty="0">
                        <a:effectLst/>
                        <a:highlight>
                          <a:srgbClr val="FFFF00"/>
                        </a:highligh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algn="l">
                        <a:lnSpc>
                          <a:spcPct val="107000"/>
                        </a:lnSpc>
                        <a:spcAft>
                          <a:spcPts val="0"/>
                        </a:spcAft>
                      </a:pPr>
                      <a:r>
                        <a:rPr lang="en-IE" sz="1400" dirty="0">
                          <a:effectLst/>
                        </a:rPr>
                        <a:t>St. Ronan’s *</a:t>
                      </a:r>
                      <a:endParaRPr lang="en-IE" sz="140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algn="l">
                        <a:lnSpc>
                          <a:spcPct val="107000"/>
                        </a:lnSpc>
                        <a:spcAft>
                          <a:spcPts val="0"/>
                        </a:spcAft>
                      </a:pPr>
                      <a:r>
                        <a:rPr lang="en-IE" sz="1400" dirty="0">
                          <a:effectLst/>
                        </a:rPr>
                        <a:t>9</a:t>
                      </a:r>
                      <a:endParaRPr lang="en-IE" sz="140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IE" sz="1400" dirty="0">
                          <a:effectLst/>
                        </a:rPr>
                        <a:t>Design team appointed/Contractor tender Q4 2023 Delivery 2024</a:t>
                      </a:r>
                      <a:endParaRPr lang="en-IE" sz="1400" dirty="0">
                        <a:effectLst/>
                        <a:latin typeface="+mn-lt"/>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827648313"/>
                  </a:ext>
                </a:extLst>
              </a:tr>
            </a:tbl>
          </a:graphicData>
        </a:graphic>
      </p:graphicFrame>
      <p:sp>
        <p:nvSpPr>
          <p:cNvPr id="6" name="Rectangle 1">
            <a:extLst>
              <a:ext uri="{FF2B5EF4-FFF2-40B4-BE49-F238E27FC236}">
                <a16:creationId xmlns:a16="http://schemas.microsoft.com/office/drawing/2014/main" id="{E028F6A9-9B4B-4695-AE1F-2BA67091E1AD}"/>
              </a:ext>
            </a:extLst>
          </p:cNvPr>
          <p:cNvSpPr>
            <a:spLocks noChangeArrowheads="1"/>
          </p:cNvSpPr>
          <p:nvPr/>
        </p:nvSpPr>
        <p:spPr bwMode="auto">
          <a:xfrm>
            <a:off x="-475996" y="39735"/>
            <a:ext cx="13143992"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IE"/>
          </a:p>
        </p:txBody>
      </p:sp>
      <p:graphicFrame>
        <p:nvGraphicFramePr>
          <p:cNvPr id="8" name="Table 7">
            <a:extLst>
              <a:ext uri="{FF2B5EF4-FFF2-40B4-BE49-F238E27FC236}">
                <a16:creationId xmlns:a16="http://schemas.microsoft.com/office/drawing/2014/main" id="{177E60D5-E9EA-44CC-94CF-AC177292229B}"/>
              </a:ext>
            </a:extLst>
          </p:cNvPr>
          <p:cNvGraphicFramePr>
            <a:graphicFrameLocks noGrp="1"/>
          </p:cNvGraphicFramePr>
          <p:nvPr/>
        </p:nvGraphicFramePr>
        <p:xfrm>
          <a:off x="99391" y="65777"/>
          <a:ext cx="12016409" cy="558314"/>
        </p:xfrm>
        <a:graphic>
          <a:graphicData uri="http://schemas.openxmlformats.org/drawingml/2006/table">
            <a:tbl>
              <a:tblPr firstRow="1" bandRow="1">
                <a:tableStyleId>{5C22544A-7EE6-4342-B048-85BDC9FD1C3A}</a:tableStyleId>
              </a:tblPr>
              <a:tblGrid>
                <a:gridCol w="12016409">
                  <a:extLst>
                    <a:ext uri="{9D8B030D-6E8A-4147-A177-3AD203B41FA5}">
                      <a16:colId xmlns:a16="http://schemas.microsoft.com/office/drawing/2014/main" val="3504224004"/>
                    </a:ext>
                  </a:extLst>
                </a:gridCol>
              </a:tblGrid>
              <a:tr h="495260">
                <a:tc>
                  <a:txBody>
                    <a:bodyPr/>
                    <a:lstStyle/>
                    <a:p>
                      <a:pPr algn="ctr"/>
                      <a:r>
                        <a:rPr lang="en-GB" sz="2800" b="1" kern="1200" dirty="0">
                          <a:solidFill>
                            <a:schemeClr val="lt1"/>
                          </a:solidFill>
                          <a:latin typeface="+mn-lt"/>
                          <a:ea typeface="+mn-ea"/>
                          <a:cs typeface="+mn-cs"/>
                        </a:rPr>
                        <a:t>Approved/Proposed </a:t>
                      </a:r>
                      <a:r>
                        <a:rPr lang="en-IE" sz="2800" b="1" kern="1200" dirty="0">
                          <a:solidFill>
                            <a:schemeClr val="lt1"/>
                          </a:solidFill>
                          <a:latin typeface="+mn-lt"/>
                          <a:ea typeface="+mn-ea"/>
                          <a:cs typeface="+mn-cs"/>
                        </a:rPr>
                        <a:t>Developments by LEA (2)</a:t>
                      </a:r>
                      <a:endParaRPr lang="en-GB" sz="2800" b="1" kern="1200" dirty="0">
                        <a:solidFill>
                          <a:schemeClr val="lt1"/>
                        </a:solidFill>
                        <a:latin typeface="+mn-lt"/>
                        <a:ea typeface="+mn-ea"/>
                        <a:cs typeface="+mn-cs"/>
                      </a:endParaRPr>
                    </a:p>
                  </a:txBody>
                  <a:tcPr marL="131594" marR="131594" marT="65797" marB="65797" anchor="ctr"/>
                </a:tc>
                <a:extLst>
                  <a:ext uri="{0D108BD9-81ED-4DB2-BD59-A6C34878D82A}">
                    <a16:rowId xmlns:a16="http://schemas.microsoft.com/office/drawing/2014/main" val="1195735012"/>
                  </a:ext>
                </a:extLst>
              </a:tr>
            </a:tbl>
          </a:graphicData>
        </a:graphic>
      </p:graphicFrame>
      <p:sp>
        <p:nvSpPr>
          <p:cNvPr id="3" name="Slide Number Placeholder 2">
            <a:extLst>
              <a:ext uri="{FF2B5EF4-FFF2-40B4-BE49-F238E27FC236}">
                <a16:creationId xmlns:a16="http://schemas.microsoft.com/office/drawing/2014/main" id="{44164A4E-3C3C-3EA3-CA62-6F88E18C7518}"/>
              </a:ext>
            </a:extLst>
          </p:cNvPr>
          <p:cNvSpPr>
            <a:spLocks noGrp="1"/>
          </p:cNvSpPr>
          <p:nvPr>
            <p:ph type="sldNum" sz="quarter" idx="12"/>
          </p:nvPr>
        </p:nvSpPr>
        <p:spPr/>
        <p:txBody>
          <a:bodyPr/>
          <a:lstStyle/>
          <a:p>
            <a:fld id="{A59551F6-EB3B-4743-B1F0-375DCDB8A6FF}" type="slidenum">
              <a:rPr lang="en-IE" smtClean="0"/>
              <a:t>4</a:t>
            </a:fld>
            <a:endParaRPr lang="en-IE"/>
          </a:p>
        </p:txBody>
      </p:sp>
      <p:pic>
        <p:nvPicPr>
          <p:cNvPr id="7" name="Audio 6">
            <a:hlinkClick r:id="" action="ppaction://media"/>
            <a:extLst>
              <a:ext uri="{FF2B5EF4-FFF2-40B4-BE49-F238E27FC236}">
                <a16:creationId xmlns:a16="http://schemas.microsoft.com/office/drawing/2014/main" id="{6A2BF679-2B0D-353E-A03A-639E2050B901}"/>
              </a:ext>
            </a:extLst>
          </p:cNvPr>
          <p:cNvPicPr>
            <a:picLocks noChangeAspect="1"/>
          </p:cNvPicPr>
          <p:nvPr>
            <a:audioFile r:link="rId2"/>
            <p:extLst>
              <p:ext uri="{DAA4B4D4-6D71-4841-9C94-3DE7FCFB9230}">
                <p14:media xmlns:p14="http://schemas.microsoft.com/office/powerpoint/2010/main" r:embed="rId1"/>
              </p:ext>
            </p:extLst>
          </p:nvPr>
        </p:nvPicPr>
        <p:blipFill>
          <a:blip r:embed="rId5"/>
          <a:srcRect l="-203125" t="-203125" r="-203125" b="-203125"/>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1783981605"/>
      </p:ext>
    </p:extLst>
  </p:cSld>
  <p:clrMapOvr>
    <a:masterClrMapping/>
  </p:clrMapOvr>
  <mc:AlternateContent xmlns:mc="http://schemas.openxmlformats.org/markup-compatibility/2006" xmlns:p14="http://schemas.microsoft.com/office/powerpoint/2010/main">
    <mc:Choice Requires="p14">
      <p:transition spd="slow" p14:dur="2000" advTm="36937"/>
    </mc:Choice>
    <mc:Fallback xmlns="">
      <p:transition spd="slow" advTm="3693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7"/>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4">
            <a:extLst>
              <a:ext uri="{FF2B5EF4-FFF2-40B4-BE49-F238E27FC236}">
                <a16:creationId xmlns:a16="http://schemas.microsoft.com/office/drawing/2014/main" id="{9BE810DD-FEB3-51BB-47C5-166676BBEE88}"/>
              </a:ext>
            </a:extLst>
          </p:cNvPr>
          <p:cNvGraphicFramePr>
            <a:graphicFrameLocks noGrp="1"/>
          </p:cNvGraphicFramePr>
          <p:nvPr>
            <p:ph idx="1"/>
            <p:extLst>
              <p:ext uri="{D42A27DB-BD31-4B8C-83A1-F6EECF244321}">
                <p14:modId xmlns:p14="http://schemas.microsoft.com/office/powerpoint/2010/main" val="1830175967"/>
              </p:ext>
            </p:extLst>
          </p:nvPr>
        </p:nvGraphicFramePr>
        <p:xfrm>
          <a:off x="85060" y="52923"/>
          <a:ext cx="12106940" cy="6839145"/>
        </p:xfrm>
        <a:graphic>
          <a:graphicData uri="http://schemas.openxmlformats.org/drawingml/2006/table">
            <a:tbl>
              <a:tblPr firstRow="1" bandRow="1">
                <a:tableStyleId>{5C22544A-7EE6-4342-B048-85BDC9FD1C3A}</a:tableStyleId>
              </a:tblPr>
              <a:tblGrid>
                <a:gridCol w="12106940">
                  <a:extLst>
                    <a:ext uri="{9D8B030D-6E8A-4147-A177-3AD203B41FA5}">
                      <a16:colId xmlns:a16="http://schemas.microsoft.com/office/drawing/2014/main" val="2402918840"/>
                    </a:ext>
                  </a:extLst>
                </a:gridCol>
              </a:tblGrid>
              <a:tr h="511426">
                <a:tc>
                  <a:txBody>
                    <a:bodyPr/>
                    <a:lstStyle/>
                    <a:p>
                      <a:pPr algn="ctr"/>
                      <a:r>
                        <a:rPr lang="en-GB" sz="2800"/>
                        <a:t>SDCC-owned Large Sites</a:t>
                      </a:r>
                      <a:endParaRPr lang="en-IE" sz="2800"/>
                    </a:p>
                  </a:txBody>
                  <a:tcPr/>
                </a:tc>
                <a:extLst>
                  <a:ext uri="{0D108BD9-81ED-4DB2-BD59-A6C34878D82A}">
                    <a16:rowId xmlns:a16="http://schemas.microsoft.com/office/drawing/2014/main" val="3798455129"/>
                  </a:ext>
                </a:extLst>
              </a:tr>
              <a:tr h="39787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1" err="1"/>
                        <a:t>Kilcarbery</a:t>
                      </a:r>
                      <a:r>
                        <a:rPr lang="en-GB" b="1"/>
                        <a:t>: </a:t>
                      </a:r>
                      <a:r>
                        <a:rPr lang="en-GB"/>
                        <a:t>1,034 homes with 30% social (310 homes)</a:t>
                      </a:r>
                      <a:endParaRPr lang="en-IE"/>
                    </a:p>
                  </a:txBody>
                  <a:tcPr/>
                </a:tc>
                <a:extLst>
                  <a:ext uri="{0D108BD9-81ED-4DB2-BD59-A6C34878D82A}">
                    <a16:rowId xmlns:a16="http://schemas.microsoft.com/office/drawing/2014/main" val="1183872170"/>
                  </a:ext>
                </a:extLst>
              </a:tr>
              <a:tr h="1173271">
                <a:tc>
                  <a:txBody>
                    <a:bodyPr/>
                    <a:lstStyle/>
                    <a:p>
                      <a:pPr lvl="0"/>
                      <a:r>
                        <a:rPr lang="en-US" sz="1800" dirty="0"/>
                        <a:t>Projected delivery of 103+ social and 29 discounted/affordable purchase homes in 2023, scope for further social homes. Developer submitting revised planning permission to add additional floor to two apartment blocks. Planning designs currently being progressed for a</a:t>
                      </a:r>
                      <a:r>
                        <a:rPr lang="en-US" sz="1800" b="0" i="0" u="none" strike="noStrike" noProof="0" dirty="0" err="1">
                          <a:solidFill>
                            <a:srgbClr val="000000"/>
                          </a:solidFill>
                          <a:latin typeface="Calibri"/>
                        </a:rPr>
                        <a:t>dditional</a:t>
                      </a:r>
                      <a:r>
                        <a:rPr lang="en-US" sz="1800" b="0" i="0" u="none" strike="noStrike" noProof="0" dirty="0">
                          <a:solidFill>
                            <a:srgbClr val="000000"/>
                          </a:solidFill>
                          <a:latin typeface="Calibri"/>
                        </a:rPr>
                        <a:t> 80 units social &amp; affordable units with advertising of Part 8 derogation in late 2023. </a:t>
                      </a:r>
                      <a:r>
                        <a:rPr lang="en-US" sz="1800" dirty="0"/>
                        <a:t> </a:t>
                      </a:r>
                    </a:p>
                  </a:txBody>
                  <a:tcPr/>
                </a:tc>
                <a:extLst>
                  <a:ext uri="{0D108BD9-81ED-4DB2-BD59-A6C34878D82A}">
                    <a16:rowId xmlns:a16="http://schemas.microsoft.com/office/drawing/2014/main" val="576621296"/>
                  </a:ext>
                </a:extLst>
              </a:tr>
              <a:tr h="397873">
                <a:tc>
                  <a:txBody>
                    <a:bodyPr/>
                    <a:lstStyle/>
                    <a:p>
                      <a:pPr marL="0" marR="0" lvl="0" indent="0" algn="l" rtl="0" eaLnBrk="1" fontAlgn="auto" latinLnBrk="0" hangingPunct="1">
                        <a:lnSpc>
                          <a:spcPct val="100000"/>
                        </a:lnSpc>
                        <a:spcBef>
                          <a:spcPts val="0"/>
                        </a:spcBef>
                        <a:spcAft>
                          <a:spcPts val="0"/>
                        </a:spcAft>
                        <a:buClrTx/>
                        <a:buSzTx/>
                        <a:buFontTx/>
                        <a:buNone/>
                      </a:pPr>
                      <a:r>
                        <a:rPr lang="en-IE" b="1" dirty="0"/>
                        <a:t>Killinarden: </a:t>
                      </a:r>
                      <a:r>
                        <a:rPr lang="en-IE" dirty="0"/>
                        <a:t>620 homes (including 125 social &amp;  372 affordable purchase). </a:t>
                      </a:r>
                      <a:endParaRPr lang="en-US" dirty="0"/>
                    </a:p>
                  </a:txBody>
                  <a:tcPr/>
                </a:tc>
                <a:extLst>
                  <a:ext uri="{0D108BD9-81ED-4DB2-BD59-A6C34878D82A}">
                    <a16:rowId xmlns:a16="http://schemas.microsoft.com/office/drawing/2014/main" val="2487076030"/>
                  </a:ext>
                </a:extLst>
              </a:tr>
              <a:tr h="902516">
                <a:tc>
                  <a:txBody>
                    <a:bodyPr/>
                    <a:lstStyle/>
                    <a:p>
                      <a:pPr marL="0" marR="0" lvl="0" indent="0" algn="l" rtl="0" eaLnBrk="1" fontAlgn="auto" latinLnBrk="0" hangingPunct="1">
                        <a:lnSpc>
                          <a:spcPct val="100000"/>
                        </a:lnSpc>
                        <a:spcBef>
                          <a:spcPts val="0"/>
                        </a:spcBef>
                        <a:spcAft>
                          <a:spcPts val="0"/>
                        </a:spcAft>
                        <a:buClrTx/>
                        <a:buSzTx/>
                        <a:buFontTx/>
                        <a:buNone/>
                      </a:pPr>
                      <a:r>
                        <a:rPr lang="en-IE" sz="1800" dirty="0"/>
                        <a:t>Planning approval received, discussions ongoing with developer in relation to cost inflation, proposal to replace private units with cost rental units. Once discussions complete developer anticipates being on site before year end, projected delivery from late 2024. </a:t>
                      </a:r>
                    </a:p>
                  </a:txBody>
                  <a:tcPr/>
                </a:tc>
                <a:extLst>
                  <a:ext uri="{0D108BD9-81ED-4DB2-BD59-A6C34878D82A}">
                    <a16:rowId xmlns:a16="http://schemas.microsoft.com/office/drawing/2014/main" val="286421369"/>
                  </a:ext>
                </a:extLst>
              </a:tr>
              <a:tr h="39787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b="1" dirty="0" err="1"/>
                        <a:t>Clonburris</a:t>
                      </a:r>
                      <a:r>
                        <a:rPr lang="en-IE" b="1" dirty="0"/>
                        <a:t>: </a:t>
                      </a:r>
                      <a:r>
                        <a:rPr lang="en-IE" dirty="0"/>
                        <a:t>Phases 1 &amp; 2 comprising 382 homes (149 social), Phases 3,4,5 with potential for 1,430* homes ( approx. 40% social)</a:t>
                      </a:r>
                      <a:endParaRPr lang="en-US" dirty="0"/>
                    </a:p>
                  </a:txBody>
                  <a:tcPr/>
                </a:tc>
                <a:extLst>
                  <a:ext uri="{0D108BD9-81ED-4DB2-BD59-A6C34878D82A}">
                    <a16:rowId xmlns:a16="http://schemas.microsoft.com/office/drawing/2014/main" val="3672535903"/>
                  </a:ext>
                </a:extLst>
              </a:tr>
              <a:tr h="1173271">
                <a:tc>
                  <a:txBody>
                    <a:bodyPr/>
                    <a:lstStyle/>
                    <a:p>
                      <a:pPr lvl="0"/>
                      <a:r>
                        <a:rPr lang="en-US" sz="1800" b="0" i="0" u="none" strike="noStrike" noProof="0" dirty="0">
                          <a:solidFill>
                            <a:srgbClr val="000000"/>
                          </a:solidFill>
                          <a:latin typeface="Calibri"/>
                        </a:rPr>
                        <a:t>Design Teams now appointed to deliver schemes for sites 3,4 and 5- working towards Part 10 application in 2024.  Preferred tenderer identified for Clonburris Site 2, anticipates being on site in Q4 2023, build </a:t>
                      </a:r>
                      <a:r>
                        <a:rPr lang="en-US" sz="1800" b="0" i="0" u="none" strike="noStrike" noProof="0" dirty="0" err="1">
                          <a:solidFill>
                            <a:srgbClr val="000000"/>
                          </a:solidFill>
                          <a:latin typeface="Calibri"/>
                        </a:rPr>
                        <a:t>programme</a:t>
                      </a:r>
                      <a:r>
                        <a:rPr lang="en-US" sz="1800" b="0" i="0" u="none" strike="noStrike" noProof="0" dirty="0">
                          <a:solidFill>
                            <a:srgbClr val="000000"/>
                          </a:solidFill>
                          <a:latin typeface="Calibri"/>
                        </a:rPr>
                        <a:t> 24 months. Clonburris Site 1 (Kishogue) currently out to Stage 2 tender- returns due 11</a:t>
                      </a:r>
                      <a:r>
                        <a:rPr lang="en-US" sz="1800" b="0" i="0" u="none" strike="noStrike" baseline="30000" noProof="0" dirty="0">
                          <a:solidFill>
                            <a:srgbClr val="000000"/>
                          </a:solidFill>
                          <a:latin typeface="Calibri"/>
                        </a:rPr>
                        <a:t>th</a:t>
                      </a:r>
                      <a:r>
                        <a:rPr lang="en-US" sz="1800" b="0" i="0" u="none" strike="noStrike" noProof="0" dirty="0">
                          <a:solidFill>
                            <a:srgbClr val="000000"/>
                          </a:solidFill>
                          <a:latin typeface="Calibri"/>
                        </a:rPr>
                        <a:t> October. </a:t>
                      </a:r>
                      <a:endParaRPr lang="en-US" dirty="0"/>
                    </a:p>
                    <a:p>
                      <a:pPr lvl="0">
                        <a:buNone/>
                      </a:pPr>
                      <a:r>
                        <a:rPr lang="en-US" sz="1800" b="0" i="0" u="none" strike="noStrike" noProof="0" dirty="0">
                          <a:solidFill>
                            <a:srgbClr val="000000"/>
                          </a:solidFill>
                          <a:latin typeface="Calibri"/>
                        </a:rPr>
                        <a:t>Proposed PPP site comprising 120* social homes–Section 85 approved Feb 2023 – Part 8 to be advertised Feb 24.</a:t>
                      </a:r>
                      <a:endParaRPr lang="en-US" dirty="0"/>
                    </a:p>
                  </a:txBody>
                  <a:tcPr/>
                </a:tc>
                <a:extLst>
                  <a:ext uri="{0D108BD9-81ED-4DB2-BD59-A6C34878D82A}">
                    <a16:rowId xmlns:a16="http://schemas.microsoft.com/office/drawing/2014/main" val="1582313900"/>
                  </a:ext>
                </a:extLst>
              </a:tr>
              <a:tr h="39787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1"/>
                        <a:t>B</a:t>
                      </a:r>
                      <a:r>
                        <a:rPr lang="en-IE" b="1" err="1"/>
                        <a:t>elgard</a:t>
                      </a:r>
                      <a:r>
                        <a:rPr lang="en-IE" b="1"/>
                        <a:t> Square North: </a:t>
                      </a:r>
                      <a:r>
                        <a:rPr lang="en-IE" b="0"/>
                        <a:t>133 cost </a:t>
                      </a:r>
                      <a:r>
                        <a:rPr lang="en-IE"/>
                        <a:t>rental apartments</a:t>
                      </a:r>
                      <a:endParaRPr lang="en-US"/>
                    </a:p>
                  </a:txBody>
                  <a:tcPr/>
                </a:tc>
                <a:extLst>
                  <a:ext uri="{0D108BD9-81ED-4DB2-BD59-A6C34878D82A}">
                    <a16:rowId xmlns:a16="http://schemas.microsoft.com/office/drawing/2014/main" val="1463161161"/>
                  </a:ext>
                </a:extLst>
              </a:tr>
              <a:tr h="467069">
                <a:tc>
                  <a:txBody>
                    <a:bodyPr/>
                    <a:lstStyle/>
                    <a:p>
                      <a:pPr marL="0" lvl="0" indent="0" algn="l">
                        <a:lnSpc>
                          <a:spcPct val="90000"/>
                        </a:lnSpc>
                        <a:spcBef>
                          <a:spcPct val="0"/>
                        </a:spcBef>
                        <a:spcAft>
                          <a:spcPct val="20000"/>
                        </a:spcAft>
                        <a:buNone/>
                      </a:pPr>
                      <a:r>
                        <a:rPr lang="en-IE" sz="1800" kern="1200">
                          <a:latin typeface="+mn-lt"/>
                          <a:ea typeface="+mn-ea"/>
                          <a:cs typeface="+mn-cs"/>
                        </a:rPr>
                        <a:t>Contractor commenced on site April’23.  Delivery estimated March 2025.</a:t>
                      </a:r>
                      <a:endParaRPr lang="en-IE"/>
                    </a:p>
                  </a:txBody>
                  <a:tcPr/>
                </a:tc>
                <a:extLst>
                  <a:ext uri="{0D108BD9-81ED-4DB2-BD59-A6C34878D82A}">
                    <a16:rowId xmlns:a16="http://schemas.microsoft.com/office/drawing/2014/main" val="1606596015"/>
                  </a:ext>
                </a:extLst>
              </a:tr>
              <a:tr h="39787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a:t>Rathcoole: </a:t>
                      </a:r>
                      <a:r>
                        <a:rPr lang="en-US" b="0"/>
                        <a:t>Number of homes &amp; tenure mix to be confirmed</a:t>
                      </a:r>
                    </a:p>
                  </a:txBody>
                  <a:tcPr/>
                </a:tc>
                <a:extLst>
                  <a:ext uri="{0D108BD9-81ED-4DB2-BD59-A6C34878D82A}">
                    <a16:rowId xmlns:a16="http://schemas.microsoft.com/office/drawing/2014/main" val="3774364484"/>
                  </a:ext>
                </a:extLst>
              </a:tr>
              <a:tr h="588160">
                <a:tc>
                  <a:txBody>
                    <a:bodyPr/>
                    <a:lstStyle/>
                    <a:p>
                      <a:pPr marL="0" marR="0" lvl="0" indent="0" algn="l" rtl="0" eaLnBrk="1" fontAlgn="auto" latinLnBrk="0" hangingPunct="1">
                        <a:lnSpc>
                          <a:spcPct val="100000"/>
                        </a:lnSpc>
                        <a:spcBef>
                          <a:spcPts val="0"/>
                        </a:spcBef>
                        <a:spcAft>
                          <a:spcPts val="0"/>
                        </a:spcAft>
                        <a:buClrTx/>
                        <a:buSzTx/>
                        <a:buFontTx/>
                        <a:buNone/>
                      </a:pPr>
                      <a:r>
                        <a:rPr lang="en-US" dirty="0"/>
                        <a:t>Revised masterplan </a:t>
                      </a:r>
                      <a:r>
                        <a:rPr lang="en-US" dirty="0" err="1"/>
                        <a:t>finalised</a:t>
                      </a:r>
                      <a:r>
                        <a:rPr lang="en-US" dirty="0"/>
                        <a:t> which includes social, TA and scope for affordable housing to be examined and progressed.</a:t>
                      </a:r>
                    </a:p>
                  </a:txBody>
                  <a:tcPr/>
                </a:tc>
                <a:extLst>
                  <a:ext uri="{0D108BD9-81ED-4DB2-BD59-A6C34878D82A}">
                    <a16:rowId xmlns:a16="http://schemas.microsoft.com/office/drawing/2014/main" val="2997295335"/>
                  </a:ext>
                </a:extLst>
              </a:tr>
            </a:tbl>
          </a:graphicData>
        </a:graphic>
      </p:graphicFrame>
      <p:pic>
        <p:nvPicPr>
          <p:cNvPr id="7" name="Audio 6">
            <a:hlinkClick r:id="" action="ppaction://media"/>
            <a:extLst>
              <a:ext uri="{FF2B5EF4-FFF2-40B4-BE49-F238E27FC236}">
                <a16:creationId xmlns:a16="http://schemas.microsoft.com/office/drawing/2014/main" id="{E4FB2667-D3A7-0762-B946-70C01C2ABA47}"/>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203125" t="-203125" r="-203125" b="-203125"/>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682842444"/>
      </p:ext>
    </p:extLst>
  </p:cSld>
  <p:clrMapOvr>
    <a:masterClrMapping/>
  </p:clrMapOvr>
  <mc:AlternateContent xmlns:mc="http://schemas.openxmlformats.org/markup-compatibility/2006" xmlns:p14="http://schemas.microsoft.com/office/powerpoint/2010/main">
    <mc:Choice Requires="p14">
      <p:transition spd="slow" p14:dur="2000" advTm="119651"/>
    </mc:Choice>
    <mc:Fallback xmlns="">
      <p:transition spd="slow" advTm="11965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7"/>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802237-94A0-4226-A90B-C744236F83D4}"/>
              </a:ext>
            </a:extLst>
          </p:cNvPr>
          <p:cNvSpPr>
            <a:spLocks noGrp="1"/>
          </p:cNvSpPr>
          <p:nvPr>
            <p:ph type="title"/>
          </p:nvPr>
        </p:nvSpPr>
        <p:spPr>
          <a:xfrm>
            <a:off x="0" y="2"/>
            <a:ext cx="12191999" cy="753978"/>
          </a:xfrm>
          <a:solidFill>
            <a:schemeClr val="accent1"/>
          </a:solidFill>
        </p:spPr>
        <p:txBody>
          <a:bodyPr>
            <a:normAutofit fontScale="90000"/>
          </a:bodyPr>
          <a:lstStyle/>
          <a:p>
            <a:pPr algn="ctr"/>
            <a:r>
              <a:rPr lang="en-GB" sz="2800" b="1">
                <a:solidFill>
                  <a:schemeClr val="bg1"/>
                </a:solidFill>
              </a:rPr>
              <a:t>Council owned sites to be progressed in 2023 /</a:t>
            </a:r>
            <a:br>
              <a:rPr lang="en-GB" sz="2800" b="1">
                <a:solidFill>
                  <a:schemeClr val="bg1"/>
                </a:solidFill>
              </a:rPr>
            </a:br>
            <a:r>
              <a:rPr lang="en-GB" sz="2800" b="1">
                <a:solidFill>
                  <a:schemeClr val="bg1"/>
                </a:solidFill>
              </a:rPr>
              <a:t>Avail of Planning Derogation</a:t>
            </a:r>
            <a:endParaRPr lang="en-IE" sz="2800" b="1">
              <a:solidFill>
                <a:schemeClr val="bg1"/>
              </a:solidFill>
            </a:endParaRPr>
          </a:p>
        </p:txBody>
      </p:sp>
      <p:graphicFrame>
        <p:nvGraphicFramePr>
          <p:cNvPr id="4" name="Table 4">
            <a:extLst>
              <a:ext uri="{FF2B5EF4-FFF2-40B4-BE49-F238E27FC236}">
                <a16:creationId xmlns:a16="http://schemas.microsoft.com/office/drawing/2014/main" id="{0C05D92C-7AEA-452B-BE1E-9B26859D4527}"/>
              </a:ext>
            </a:extLst>
          </p:cNvPr>
          <p:cNvGraphicFramePr>
            <a:graphicFrameLocks noGrp="1"/>
          </p:cNvGraphicFramePr>
          <p:nvPr>
            <p:ph idx="1"/>
            <p:extLst>
              <p:ext uri="{D42A27DB-BD31-4B8C-83A1-F6EECF244321}">
                <p14:modId xmlns:p14="http://schemas.microsoft.com/office/powerpoint/2010/main" val="3330950646"/>
              </p:ext>
            </p:extLst>
          </p:nvPr>
        </p:nvGraphicFramePr>
        <p:xfrm>
          <a:off x="0" y="753981"/>
          <a:ext cx="12191998" cy="6089111"/>
        </p:xfrm>
        <a:graphic>
          <a:graphicData uri="http://schemas.openxmlformats.org/drawingml/2006/table">
            <a:tbl>
              <a:tblPr firstRow="1" bandRow="1">
                <a:tableStyleId>{5C22544A-7EE6-4342-B048-85BDC9FD1C3A}</a:tableStyleId>
              </a:tblPr>
              <a:tblGrid>
                <a:gridCol w="2090758">
                  <a:extLst>
                    <a:ext uri="{9D8B030D-6E8A-4147-A177-3AD203B41FA5}">
                      <a16:colId xmlns:a16="http://schemas.microsoft.com/office/drawing/2014/main" val="1621365490"/>
                    </a:ext>
                  </a:extLst>
                </a:gridCol>
                <a:gridCol w="1292294">
                  <a:extLst>
                    <a:ext uri="{9D8B030D-6E8A-4147-A177-3AD203B41FA5}">
                      <a16:colId xmlns:a16="http://schemas.microsoft.com/office/drawing/2014/main" val="3240596410"/>
                    </a:ext>
                  </a:extLst>
                </a:gridCol>
                <a:gridCol w="2184121">
                  <a:extLst>
                    <a:ext uri="{9D8B030D-6E8A-4147-A177-3AD203B41FA5}">
                      <a16:colId xmlns:a16="http://schemas.microsoft.com/office/drawing/2014/main" val="3415442356"/>
                    </a:ext>
                  </a:extLst>
                </a:gridCol>
                <a:gridCol w="1910020">
                  <a:extLst>
                    <a:ext uri="{9D8B030D-6E8A-4147-A177-3AD203B41FA5}">
                      <a16:colId xmlns:a16="http://schemas.microsoft.com/office/drawing/2014/main" val="1983946517"/>
                    </a:ext>
                  </a:extLst>
                </a:gridCol>
                <a:gridCol w="3360424">
                  <a:extLst>
                    <a:ext uri="{9D8B030D-6E8A-4147-A177-3AD203B41FA5}">
                      <a16:colId xmlns:a16="http://schemas.microsoft.com/office/drawing/2014/main" val="2925802033"/>
                    </a:ext>
                  </a:extLst>
                </a:gridCol>
                <a:gridCol w="1354381">
                  <a:extLst>
                    <a:ext uri="{9D8B030D-6E8A-4147-A177-3AD203B41FA5}">
                      <a16:colId xmlns:a16="http://schemas.microsoft.com/office/drawing/2014/main" val="274428611"/>
                    </a:ext>
                  </a:extLst>
                </a:gridCol>
              </a:tblGrid>
              <a:tr h="631497">
                <a:tc>
                  <a:txBody>
                    <a:bodyPr/>
                    <a:lstStyle/>
                    <a:p>
                      <a:r>
                        <a:rPr lang="en-GB"/>
                        <a:t>Location</a:t>
                      </a:r>
                      <a:endParaRPr lang="en-IE"/>
                    </a:p>
                  </a:txBody>
                  <a:tcPr/>
                </a:tc>
                <a:tc>
                  <a:txBody>
                    <a:bodyPr/>
                    <a:lstStyle/>
                    <a:p>
                      <a:r>
                        <a:rPr lang="en-GB"/>
                        <a:t>Est. No. Units</a:t>
                      </a:r>
                      <a:endParaRPr lang="en-IE"/>
                    </a:p>
                  </a:txBody>
                  <a:tcPr/>
                </a:tc>
                <a:tc>
                  <a:txBody>
                    <a:bodyPr/>
                    <a:lstStyle/>
                    <a:p>
                      <a:r>
                        <a:rPr lang="en-GB"/>
                        <a:t>LEA</a:t>
                      </a:r>
                      <a:endParaRPr lang="en-IE"/>
                    </a:p>
                  </a:txBody>
                  <a:tcPr/>
                </a:tc>
                <a:tc>
                  <a:txBody>
                    <a:bodyPr/>
                    <a:lstStyle/>
                    <a:p>
                      <a:r>
                        <a:rPr lang="en-GB"/>
                        <a:t>Status</a:t>
                      </a:r>
                      <a:endParaRPr lang="en-IE"/>
                    </a:p>
                  </a:txBody>
                  <a:tcPr/>
                </a:tc>
                <a:tc>
                  <a:txBody>
                    <a:bodyPr/>
                    <a:lstStyle/>
                    <a:p>
                      <a:r>
                        <a:rPr lang="en-GB" dirty="0"/>
                        <a:t>Next Action</a:t>
                      </a:r>
                      <a:endParaRPr lang="en-IE" dirty="0"/>
                    </a:p>
                  </a:txBody>
                  <a:tcPr/>
                </a:tc>
                <a:tc>
                  <a:txBody>
                    <a:bodyPr/>
                    <a:lstStyle/>
                    <a:p>
                      <a:r>
                        <a:rPr lang="en-GB" dirty="0"/>
                        <a:t> Timeline</a:t>
                      </a:r>
                      <a:endParaRPr lang="en-IE" dirty="0"/>
                    </a:p>
                  </a:txBody>
                  <a:tcPr/>
                </a:tc>
                <a:extLst>
                  <a:ext uri="{0D108BD9-81ED-4DB2-BD59-A6C34878D82A}">
                    <a16:rowId xmlns:a16="http://schemas.microsoft.com/office/drawing/2014/main" val="2880727961"/>
                  </a:ext>
                </a:extLst>
              </a:tr>
              <a:tr h="733606">
                <a:tc>
                  <a:txBody>
                    <a:bodyPr/>
                    <a:lstStyle/>
                    <a:p>
                      <a:r>
                        <a:rPr lang="en-GB" sz="1600" err="1"/>
                        <a:t>Rossfield</a:t>
                      </a:r>
                      <a:endParaRPr lang="en-IE" sz="1600" err="1"/>
                    </a:p>
                  </a:txBody>
                  <a:tcPr/>
                </a:tc>
                <a:tc>
                  <a:txBody>
                    <a:bodyPr/>
                    <a:lstStyle/>
                    <a:p>
                      <a:r>
                        <a:rPr lang="en-GB" sz="1600"/>
                        <a:t>15</a:t>
                      </a:r>
                      <a:endParaRPr lang="en-IE" sz="1600"/>
                    </a:p>
                  </a:txBody>
                  <a:tcPr/>
                </a:tc>
                <a:tc>
                  <a:txBody>
                    <a:bodyPr/>
                    <a:lstStyle/>
                    <a:p>
                      <a:r>
                        <a:rPr lang="en-GB" sz="1600"/>
                        <a:t>Tallaght South</a:t>
                      </a:r>
                      <a:endParaRPr lang="en-IE" sz="1600"/>
                    </a:p>
                  </a:txBody>
                  <a:tcPr/>
                </a:tc>
                <a:tc>
                  <a:txBody>
                    <a:bodyPr/>
                    <a:lstStyle/>
                    <a:p>
                      <a:r>
                        <a:rPr lang="en-GB" sz="1600" dirty="0"/>
                        <a:t>Planning </a:t>
                      </a:r>
                      <a:endParaRPr lang="en-IE" sz="1600" dirty="0"/>
                    </a:p>
                  </a:txBody>
                  <a:tcPr/>
                </a:tc>
                <a:tc>
                  <a:txBody>
                    <a:bodyPr/>
                    <a:lstStyle/>
                    <a:p>
                      <a:r>
                        <a:rPr lang="en-GB" sz="1600" dirty="0"/>
                        <a:t>Advertise scheme for planning  Tender to appoint contractors by end </a:t>
                      </a:r>
                      <a:r>
                        <a:rPr lang="en-GB" sz="1600" dirty="0" err="1"/>
                        <a:t>Qtr</a:t>
                      </a:r>
                      <a:r>
                        <a:rPr lang="en-GB" sz="1600" dirty="0"/>
                        <a:t> 4  </a:t>
                      </a:r>
                      <a:endParaRPr lang="en-IE" sz="1600" dirty="0"/>
                    </a:p>
                  </a:txBody>
                  <a:tcPr/>
                </a:tc>
                <a:tc>
                  <a:txBody>
                    <a:bodyPr/>
                    <a:lstStyle/>
                    <a:p>
                      <a:r>
                        <a:rPr lang="en-GB" sz="1600" dirty="0"/>
                        <a:t>Q4 2023</a:t>
                      </a:r>
                      <a:endParaRPr lang="en-IE" sz="1600" dirty="0"/>
                    </a:p>
                  </a:txBody>
                  <a:tcPr/>
                </a:tc>
                <a:extLst>
                  <a:ext uri="{0D108BD9-81ED-4DB2-BD59-A6C34878D82A}">
                    <a16:rowId xmlns:a16="http://schemas.microsoft.com/office/drawing/2014/main" val="2506412257"/>
                  </a:ext>
                </a:extLst>
              </a:tr>
              <a:tr h="789811">
                <a:tc>
                  <a:txBody>
                    <a:bodyPr/>
                    <a:lstStyle/>
                    <a:p>
                      <a:r>
                        <a:rPr lang="en-GB" sz="1600"/>
                        <a:t>Alpine Heights</a:t>
                      </a:r>
                      <a:endParaRPr lang="en-IE" sz="1600"/>
                    </a:p>
                  </a:txBody>
                  <a:tcPr/>
                </a:tc>
                <a:tc>
                  <a:txBody>
                    <a:bodyPr/>
                    <a:lstStyle/>
                    <a:p>
                      <a:r>
                        <a:rPr lang="en-GB" sz="1600" dirty="0"/>
                        <a:t>13</a:t>
                      </a:r>
                      <a:endParaRPr lang="en-IE" sz="1600" dirty="0"/>
                    </a:p>
                  </a:txBody>
                  <a:tcPr/>
                </a:tc>
                <a:tc>
                  <a:txBody>
                    <a:bodyPr/>
                    <a:lstStyle/>
                    <a:p>
                      <a:r>
                        <a:rPr lang="en-GB" sz="1600"/>
                        <a:t>Clondalkin</a:t>
                      </a:r>
                      <a:endParaRPr lang="en-IE" sz="1600"/>
                    </a:p>
                  </a:txBody>
                  <a:tcPr/>
                </a:tc>
                <a:tc>
                  <a:txBody>
                    <a:bodyPr/>
                    <a:lstStyle/>
                    <a:p>
                      <a:r>
                        <a:rPr lang="en-GB" sz="1600"/>
                        <a:t>Feasibility Report</a:t>
                      </a:r>
                      <a:endParaRPr lang="en-IE" sz="1600"/>
                    </a:p>
                  </a:txBody>
                  <a:tcPr/>
                </a:tc>
                <a:tc>
                  <a:txBody>
                    <a:bodyPr/>
                    <a:lstStyle/>
                    <a:p>
                      <a:r>
                        <a:rPr lang="en-GB" sz="1600" dirty="0"/>
                        <a:t>ACM Feb 23 Design Team appointed. Meeting held with local residents &amp; members re: scheme</a:t>
                      </a:r>
                      <a:endParaRPr lang="en-IE" sz="1600" dirty="0"/>
                    </a:p>
                  </a:txBody>
                  <a:tcPr/>
                </a:tc>
                <a:tc>
                  <a:txBody>
                    <a:bodyPr/>
                    <a:lstStyle/>
                    <a:p>
                      <a:r>
                        <a:rPr lang="en-GB" sz="1600" dirty="0"/>
                        <a:t>Q4 2023</a:t>
                      </a:r>
                      <a:endParaRPr lang="en-IE" sz="1600" dirty="0"/>
                    </a:p>
                  </a:txBody>
                  <a:tcPr/>
                </a:tc>
                <a:extLst>
                  <a:ext uri="{0D108BD9-81ED-4DB2-BD59-A6C34878D82A}">
                    <a16:rowId xmlns:a16="http://schemas.microsoft.com/office/drawing/2014/main" val="3487695423"/>
                  </a:ext>
                </a:extLst>
              </a:tr>
              <a:tr h="664443">
                <a:tc>
                  <a:txBody>
                    <a:bodyPr/>
                    <a:lstStyle/>
                    <a:p>
                      <a:r>
                        <a:rPr lang="en-GB" sz="1600" err="1"/>
                        <a:t>Deansrath</a:t>
                      </a:r>
                      <a:r>
                        <a:rPr lang="en-GB" sz="1600"/>
                        <a:t>/Melrose</a:t>
                      </a:r>
                      <a:endParaRPr lang="en-IE" sz="1600"/>
                    </a:p>
                  </a:txBody>
                  <a:tcPr/>
                </a:tc>
                <a:tc>
                  <a:txBody>
                    <a:bodyPr/>
                    <a:lstStyle/>
                    <a:p>
                      <a:r>
                        <a:rPr lang="en-GB" sz="1600" dirty="0"/>
                        <a:t>24</a:t>
                      </a:r>
                      <a:endParaRPr lang="en-IE" sz="1600" dirty="0"/>
                    </a:p>
                  </a:txBody>
                  <a:tcPr/>
                </a:tc>
                <a:tc>
                  <a:txBody>
                    <a:bodyPr/>
                    <a:lstStyle/>
                    <a:p>
                      <a:r>
                        <a:rPr lang="en-GB" sz="1600"/>
                        <a:t>Clondalkin</a:t>
                      </a:r>
                      <a:endParaRPr lang="en-IE" sz="1600"/>
                    </a:p>
                  </a:txBody>
                  <a:tcPr/>
                </a:tc>
                <a:tc>
                  <a:txBody>
                    <a:bodyPr/>
                    <a:lstStyle/>
                    <a:p>
                      <a:r>
                        <a:rPr lang="en-GB" sz="1600"/>
                        <a:t>Planning </a:t>
                      </a:r>
                      <a:endParaRPr lang="en-IE" sz="1600"/>
                    </a:p>
                  </a:txBody>
                  <a:tcPr/>
                </a:tc>
                <a:tc>
                  <a:txBody>
                    <a:bodyPr/>
                    <a:lstStyle/>
                    <a:p>
                      <a:r>
                        <a:rPr lang="en-GB" sz="1600" dirty="0"/>
                        <a:t>Advertise scheme  Submission to Department made for funding</a:t>
                      </a:r>
                      <a:endParaRPr lang="en-IE" sz="1600" dirty="0"/>
                    </a:p>
                  </a:txBody>
                  <a:tcPr/>
                </a:tc>
                <a:tc>
                  <a:txBody>
                    <a:bodyPr/>
                    <a:lstStyle/>
                    <a:p>
                      <a:r>
                        <a:rPr lang="en-GB" sz="1600" dirty="0"/>
                        <a:t>Q4 2023</a:t>
                      </a:r>
                      <a:endParaRPr lang="en-IE" sz="1600" dirty="0"/>
                    </a:p>
                  </a:txBody>
                  <a:tcPr/>
                </a:tc>
                <a:extLst>
                  <a:ext uri="{0D108BD9-81ED-4DB2-BD59-A6C34878D82A}">
                    <a16:rowId xmlns:a16="http://schemas.microsoft.com/office/drawing/2014/main" val="3168774570"/>
                  </a:ext>
                </a:extLst>
              </a:tr>
              <a:tr h="555793">
                <a:tc>
                  <a:txBody>
                    <a:bodyPr/>
                    <a:lstStyle/>
                    <a:p>
                      <a:r>
                        <a:rPr lang="en-GB" sz="1600" dirty="0"/>
                        <a:t>Kilcarbery 2 (social &amp; affordable)</a:t>
                      </a:r>
                      <a:endParaRPr lang="en-IE" sz="1600" dirty="0"/>
                    </a:p>
                  </a:txBody>
                  <a:tcPr/>
                </a:tc>
                <a:tc>
                  <a:txBody>
                    <a:bodyPr/>
                    <a:lstStyle/>
                    <a:p>
                      <a:r>
                        <a:rPr lang="en-GB" sz="1600" dirty="0"/>
                        <a:t>80</a:t>
                      </a:r>
                      <a:endParaRPr lang="en-IE" sz="1600" dirty="0"/>
                    </a:p>
                  </a:txBody>
                  <a:tcPr/>
                </a:tc>
                <a:tc>
                  <a:txBody>
                    <a:bodyPr/>
                    <a:lstStyle/>
                    <a:p>
                      <a:r>
                        <a:rPr lang="en-GB" sz="1600"/>
                        <a:t>Clondalkin</a:t>
                      </a:r>
                      <a:endParaRPr lang="en-IE" sz="1600"/>
                    </a:p>
                  </a:txBody>
                  <a:tcPr/>
                </a:tc>
                <a:tc>
                  <a:txBody>
                    <a:bodyPr/>
                    <a:lstStyle/>
                    <a:p>
                      <a:r>
                        <a:rPr lang="en-GB" sz="1600"/>
                        <a:t>Feasibility Report</a:t>
                      </a:r>
                      <a:endParaRPr lang="en-IE" sz="1600"/>
                    </a:p>
                  </a:txBody>
                  <a:tcPr/>
                </a:tc>
                <a:tc>
                  <a:txBody>
                    <a:bodyPr/>
                    <a:lstStyle/>
                    <a:p>
                      <a:r>
                        <a:rPr lang="en-GB" sz="1600"/>
                        <a:t>Concept design to April 23  ACM</a:t>
                      </a:r>
                      <a:endParaRPr lang="en-IE" sz="1600"/>
                    </a:p>
                  </a:txBody>
                  <a:tcPr/>
                </a:tc>
                <a:tc>
                  <a:txBody>
                    <a:bodyPr/>
                    <a:lstStyle/>
                    <a:p>
                      <a:r>
                        <a:rPr lang="en-GB" sz="1600" dirty="0"/>
                        <a:t>Q1 2024</a:t>
                      </a:r>
                      <a:endParaRPr lang="en-IE" sz="1600" dirty="0"/>
                    </a:p>
                  </a:txBody>
                  <a:tcPr/>
                </a:tc>
                <a:extLst>
                  <a:ext uri="{0D108BD9-81ED-4DB2-BD59-A6C34878D82A}">
                    <a16:rowId xmlns:a16="http://schemas.microsoft.com/office/drawing/2014/main" val="3189401027"/>
                  </a:ext>
                </a:extLst>
              </a:tr>
              <a:tr h="78981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600" dirty="0"/>
                        <a:t>Old Castle Clondalkin</a:t>
                      </a:r>
                      <a:endParaRPr lang="en-IE" sz="1600" dirty="0"/>
                    </a:p>
                    <a:p>
                      <a:r>
                        <a:rPr lang="en-GB" sz="1600" dirty="0"/>
                        <a:t>(social, afford, &amp; TA)</a:t>
                      </a:r>
                      <a:endParaRPr lang="en-IE" sz="1600" dirty="0"/>
                    </a:p>
                  </a:txBody>
                  <a:tcPr/>
                </a:tc>
                <a:tc>
                  <a:txBody>
                    <a:bodyPr/>
                    <a:lstStyle/>
                    <a:p>
                      <a:r>
                        <a:rPr lang="en-GB" sz="1600" dirty="0"/>
                        <a:t>130</a:t>
                      </a:r>
                      <a:endParaRPr lang="en-IE" sz="1600" dirty="0"/>
                    </a:p>
                  </a:txBody>
                  <a:tcPr/>
                </a:tc>
                <a:tc>
                  <a:txBody>
                    <a:bodyPr/>
                    <a:lstStyle/>
                    <a:p>
                      <a:r>
                        <a:rPr lang="en-GB" sz="1600" dirty="0"/>
                        <a:t>Clondalkin</a:t>
                      </a:r>
                      <a:endParaRPr lang="en-IE" sz="1600" dirty="0"/>
                    </a:p>
                  </a:txBody>
                  <a:tcPr/>
                </a:tc>
                <a:tc>
                  <a:txBody>
                    <a:bodyPr/>
                    <a:lstStyle/>
                    <a:p>
                      <a:r>
                        <a:rPr lang="en-GB" sz="1600" dirty="0"/>
                        <a:t>Prepare scheme for planning</a:t>
                      </a:r>
                      <a:endParaRPr lang="en-IE" sz="1600" dirty="0"/>
                    </a:p>
                  </a:txBody>
                  <a:tcPr/>
                </a:tc>
                <a:tc>
                  <a:txBody>
                    <a:bodyPr/>
                    <a:lstStyle/>
                    <a:p>
                      <a:r>
                        <a:rPr lang="en-GB" sz="1600" dirty="0"/>
                        <a:t>ACM Dec 22/ Design being progressed for planning to avail of derogation. Consultation ongoing with residents.</a:t>
                      </a:r>
                      <a:endParaRPr lang="en-IE" sz="1600" dirty="0"/>
                    </a:p>
                  </a:txBody>
                  <a:tcPr/>
                </a:tc>
                <a:tc>
                  <a:txBody>
                    <a:bodyPr/>
                    <a:lstStyle/>
                    <a:p>
                      <a:r>
                        <a:rPr lang="en-GB" sz="1600" dirty="0"/>
                        <a:t>Q1 2024</a:t>
                      </a:r>
                      <a:endParaRPr lang="en-IE" sz="1600" dirty="0"/>
                    </a:p>
                  </a:txBody>
                  <a:tcPr/>
                </a:tc>
                <a:extLst>
                  <a:ext uri="{0D108BD9-81ED-4DB2-BD59-A6C34878D82A}">
                    <a16:rowId xmlns:a16="http://schemas.microsoft.com/office/drawing/2014/main" val="954746779"/>
                  </a:ext>
                </a:extLst>
              </a:tr>
              <a:tr h="555793">
                <a:tc>
                  <a:txBody>
                    <a:bodyPr/>
                    <a:lstStyle/>
                    <a:p>
                      <a:r>
                        <a:rPr lang="en-GB" sz="1600" dirty="0"/>
                        <a:t>Castlefield</a:t>
                      </a:r>
                    </a:p>
                    <a:p>
                      <a:r>
                        <a:rPr lang="en-GB" sz="1600" dirty="0"/>
                        <a:t>(social &amp; affordable)</a:t>
                      </a:r>
                      <a:endParaRPr lang="en-IE" sz="1600" dirty="0"/>
                    </a:p>
                  </a:txBody>
                  <a:tcPr/>
                </a:tc>
                <a:tc>
                  <a:txBody>
                    <a:bodyPr/>
                    <a:lstStyle/>
                    <a:p>
                      <a:r>
                        <a:rPr lang="en-GB" sz="1600" dirty="0"/>
                        <a:t>34</a:t>
                      </a:r>
                      <a:endParaRPr lang="en-IE" sz="1600" dirty="0"/>
                    </a:p>
                  </a:txBody>
                  <a:tcPr/>
                </a:tc>
                <a:tc>
                  <a:txBody>
                    <a:bodyPr/>
                    <a:lstStyle/>
                    <a:p>
                      <a:r>
                        <a:rPr lang="en-GB" sz="1600" dirty="0"/>
                        <a:t>Firhouse/Boherna.</a:t>
                      </a:r>
                      <a:endParaRPr lang="en-IE" sz="1600" dirty="0"/>
                    </a:p>
                  </a:txBody>
                  <a:tcPr/>
                </a:tc>
                <a:tc>
                  <a:txBody>
                    <a:bodyPr/>
                    <a:lstStyle/>
                    <a:p>
                      <a:r>
                        <a:rPr lang="en-GB" sz="1600" dirty="0"/>
                        <a:t>Feasibility Report</a:t>
                      </a:r>
                      <a:endParaRPr lang="en-IE" sz="1600" dirty="0"/>
                    </a:p>
                  </a:txBody>
                  <a:tcPr/>
                </a:tc>
                <a:tc>
                  <a:txBody>
                    <a:bodyPr/>
                    <a:lstStyle/>
                    <a:p>
                      <a:r>
                        <a:rPr lang="en-GB" sz="1600" dirty="0"/>
                        <a:t>ACM Feb 23/progress for planning</a:t>
                      </a:r>
                      <a:endParaRPr lang="en-IE" sz="1600" dirty="0"/>
                    </a:p>
                  </a:txBody>
                  <a:tcPr/>
                </a:tc>
                <a:tc>
                  <a:txBody>
                    <a:bodyPr/>
                    <a:lstStyle/>
                    <a:p>
                      <a:r>
                        <a:rPr lang="en-GB" sz="1600" dirty="0"/>
                        <a:t>Q1 2024</a:t>
                      </a:r>
                      <a:endParaRPr lang="en-IE" sz="1600" dirty="0"/>
                    </a:p>
                  </a:txBody>
                  <a:tcPr/>
                </a:tc>
                <a:extLst>
                  <a:ext uri="{0D108BD9-81ED-4DB2-BD59-A6C34878D82A}">
                    <a16:rowId xmlns:a16="http://schemas.microsoft.com/office/drawing/2014/main" val="3324221603"/>
                  </a:ext>
                </a:extLst>
              </a:tr>
              <a:tr h="423862">
                <a:tc>
                  <a:txBody>
                    <a:bodyPr/>
                    <a:lstStyle/>
                    <a:p>
                      <a:r>
                        <a:rPr lang="en-GB" sz="1600" dirty="0"/>
                        <a:t>Stocking Lane</a:t>
                      </a:r>
                      <a:endParaRPr lang="en-IE" sz="1600" dirty="0"/>
                    </a:p>
                  </a:txBody>
                  <a:tcPr/>
                </a:tc>
                <a:tc>
                  <a:txBody>
                    <a:bodyPr/>
                    <a:lstStyle/>
                    <a:p>
                      <a:r>
                        <a:rPr lang="en-GB" sz="1600" dirty="0"/>
                        <a:t>32</a:t>
                      </a:r>
                      <a:endParaRPr lang="en-IE" sz="1600" dirty="0"/>
                    </a:p>
                  </a:txBody>
                  <a:tcPr/>
                </a:tc>
                <a:tc>
                  <a:txBody>
                    <a:bodyPr/>
                    <a:lstStyle/>
                    <a:p>
                      <a:r>
                        <a:rPr lang="en-GB" sz="1600" dirty="0"/>
                        <a:t>Firhouse/Boherna.</a:t>
                      </a:r>
                      <a:endParaRPr lang="en-IE" sz="1600" dirty="0"/>
                    </a:p>
                  </a:txBody>
                  <a:tcPr/>
                </a:tc>
                <a:tc>
                  <a:txBody>
                    <a:bodyPr/>
                    <a:lstStyle/>
                    <a:p>
                      <a:r>
                        <a:rPr lang="en-GB" sz="1600" dirty="0"/>
                        <a:t>Feasibility Report</a:t>
                      </a:r>
                      <a:endParaRPr lang="en-IE" sz="1600" dirty="0"/>
                    </a:p>
                  </a:txBody>
                  <a:tcPr/>
                </a:tc>
                <a:tc>
                  <a:txBody>
                    <a:bodyPr/>
                    <a:lstStyle/>
                    <a:p>
                      <a:r>
                        <a:rPr lang="en-GB" sz="1600" dirty="0"/>
                        <a:t>ACM Feb 23/ progress for planning</a:t>
                      </a:r>
                      <a:endParaRPr lang="en-IE" sz="1600" dirty="0"/>
                    </a:p>
                  </a:txBody>
                  <a:tcPr/>
                </a:tc>
                <a:tc>
                  <a:txBody>
                    <a:bodyPr/>
                    <a:lstStyle/>
                    <a:p>
                      <a:r>
                        <a:rPr lang="en-GB" sz="1600" dirty="0"/>
                        <a:t>Q1 2024</a:t>
                      </a:r>
                      <a:endParaRPr lang="en-IE" sz="1600" dirty="0"/>
                    </a:p>
                  </a:txBody>
                  <a:tcPr/>
                </a:tc>
                <a:extLst>
                  <a:ext uri="{0D108BD9-81ED-4DB2-BD59-A6C34878D82A}">
                    <a16:rowId xmlns:a16="http://schemas.microsoft.com/office/drawing/2014/main" val="1892216755"/>
                  </a:ext>
                </a:extLst>
              </a:tr>
              <a:tr h="811924">
                <a:tc>
                  <a:txBody>
                    <a:bodyPr/>
                    <a:lstStyle/>
                    <a:p>
                      <a:pPr algn="l"/>
                      <a:r>
                        <a:rPr lang="en-GB" sz="1600" dirty="0"/>
                        <a:t>Sarsfield Park, Lucan</a:t>
                      </a:r>
                      <a:endParaRPr lang="en-IE" sz="1600" dirty="0"/>
                    </a:p>
                  </a:txBody>
                  <a:tcPr/>
                </a:tc>
                <a:tc>
                  <a:txBody>
                    <a:bodyPr/>
                    <a:lstStyle/>
                    <a:p>
                      <a:pPr algn="l"/>
                      <a:r>
                        <a:rPr lang="en-GB" sz="1600" dirty="0"/>
                        <a:t>5</a:t>
                      </a:r>
                      <a:endParaRPr lang="en-IE" sz="1600" dirty="0"/>
                    </a:p>
                  </a:txBody>
                  <a:tcPr/>
                </a:tc>
                <a:tc>
                  <a:txBody>
                    <a:bodyPr/>
                    <a:lstStyle/>
                    <a:p>
                      <a:pPr algn="l"/>
                      <a:r>
                        <a:rPr lang="en-GB" sz="1600" dirty="0"/>
                        <a:t>Lucan</a:t>
                      </a:r>
                      <a:endParaRPr lang="en-IE" sz="1600" dirty="0"/>
                    </a:p>
                  </a:txBody>
                  <a:tcPr/>
                </a:tc>
                <a:tc>
                  <a:txBody>
                    <a:bodyPr/>
                    <a:lstStyle/>
                    <a:p>
                      <a:pPr algn="l"/>
                      <a:r>
                        <a:rPr lang="en-GB" sz="1600" dirty="0"/>
                        <a:t>Feasibility report </a:t>
                      </a:r>
                      <a:endParaRPr lang="en-IE" sz="1600" dirty="0"/>
                    </a:p>
                  </a:txBody>
                  <a:tcPr/>
                </a:tc>
                <a:tc>
                  <a:txBody>
                    <a:bodyPr/>
                    <a:lstStyle/>
                    <a:p>
                      <a:pPr algn="l"/>
                      <a:r>
                        <a:rPr lang="en-GB" sz="1600" dirty="0"/>
                        <a:t>Concept design ACM April 23 funding submission made to Department. Scheme to be advertised Q4 2023</a:t>
                      </a:r>
                      <a:endParaRPr lang="en-IE" sz="1600" dirty="0">
                        <a:highlight>
                          <a:srgbClr val="FFFF00"/>
                        </a:highlight>
                      </a:endParaRPr>
                    </a:p>
                  </a:txBody>
                  <a:tcPr/>
                </a:tc>
                <a:tc>
                  <a:txBody>
                    <a:bodyPr/>
                    <a:lstStyle/>
                    <a:p>
                      <a:pPr algn="l"/>
                      <a:r>
                        <a:rPr lang="en-GB" sz="1600" dirty="0"/>
                        <a:t>Q4 2023</a:t>
                      </a:r>
                      <a:endParaRPr lang="en-IE" sz="1600" dirty="0"/>
                    </a:p>
                  </a:txBody>
                  <a:tcPr/>
                </a:tc>
                <a:extLst>
                  <a:ext uri="{0D108BD9-81ED-4DB2-BD59-A6C34878D82A}">
                    <a16:rowId xmlns:a16="http://schemas.microsoft.com/office/drawing/2014/main" val="1959707163"/>
                  </a:ext>
                </a:extLst>
              </a:tr>
            </a:tbl>
          </a:graphicData>
        </a:graphic>
      </p:graphicFrame>
      <p:sp>
        <p:nvSpPr>
          <p:cNvPr id="5" name="Slide Number Placeholder 4">
            <a:extLst>
              <a:ext uri="{FF2B5EF4-FFF2-40B4-BE49-F238E27FC236}">
                <a16:creationId xmlns:a16="http://schemas.microsoft.com/office/drawing/2014/main" id="{D02ABA24-E3D2-9836-6E5C-6B01832BA7F0}"/>
              </a:ext>
            </a:extLst>
          </p:cNvPr>
          <p:cNvSpPr>
            <a:spLocks noGrp="1"/>
          </p:cNvSpPr>
          <p:nvPr>
            <p:ph type="sldNum" sz="quarter" idx="12"/>
          </p:nvPr>
        </p:nvSpPr>
        <p:spPr/>
        <p:txBody>
          <a:bodyPr/>
          <a:lstStyle/>
          <a:p>
            <a:fld id="{A59551F6-EB3B-4743-B1F0-375DCDB8A6FF}" type="slidenum">
              <a:rPr lang="en-IE" smtClean="0"/>
              <a:t>6</a:t>
            </a:fld>
            <a:endParaRPr lang="en-IE"/>
          </a:p>
        </p:txBody>
      </p:sp>
      <p:pic>
        <p:nvPicPr>
          <p:cNvPr id="16" name="Audio 15">
            <a:hlinkClick r:id="" action="ppaction://media"/>
            <a:extLst>
              <a:ext uri="{FF2B5EF4-FFF2-40B4-BE49-F238E27FC236}">
                <a16:creationId xmlns:a16="http://schemas.microsoft.com/office/drawing/2014/main" id="{484CE4A5-9524-55F9-2A5C-26A8154C614C}"/>
              </a:ext>
            </a:extLst>
          </p:cNvPr>
          <p:cNvPicPr>
            <a:picLocks noChangeAspect="1"/>
          </p:cNvPicPr>
          <p:nvPr>
            <a:audioFile r:link="rId2"/>
            <p:extLst>
              <p:ext uri="{DAA4B4D4-6D71-4841-9C94-3DE7FCFB9230}">
                <p14:media xmlns:p14="http://schemas.microsoft.com/office/powerpoint/2010/main" r:embed="rId1"/>
              </p:ext>
            </p:extLst>
          </p:nvPr>
        </p:nvPicPr>
        <p:blipFill>
          <a:blip r:embed="rId5"/>
          <a:srcRect l="-203125" t="-203125" r="-203125" b="-203125"/>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58900414"/>
      </p:ext>
    </p:extLst>
  </p:cSld>
  <p:clrMapOvr>
    <a:masterClrMapping/>
  </p:clrMapOvr>
  <mc:AlternateContent xmlns:mc="http://schemas.openxmlformats.org/markup-compatibility/2006" xmlns:p14="http://schemas.microsoft.com/office/powerpoint/2010/main">
    <mc:Choice Requires="p14">
      <p:transition spd="slow" p14:dur="2000" advTm="70551"/>
    </mc:Choice>
    <mc:Fallback xmlns="">
      <p:transition spd="slow" advTm="7055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6"/>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chart with blue and orange squares&#10;&#10;Description automatically generated">
            <a:extLst>
              <a:ext uri="{FF2B5EF4-FFF2-40B4-BE49-F238E27FC236}">
                <a16:creationId xmlns:a16="http://schemas.microsoft.com/office/drawing/2014/main" id="{4C466E95-A21C-119F-EDA4-700B7193D2A3}"/>
              </a:ext>
            </a:extLst>
          </p:cNvPr>
          <p:cNvPicPr>
            <a:picLocks noChangeAspect="1"/>
          </p:cNvPicPr>
          <p:nvPr/>
        </p:nvPicPr>
        <p:blipFill>
          <a:blip r:embed="rId4"/>
          <a:stretch>
            <a:fillRect/>
          </a:stretch>
        </p:blipFill>
        <p:spPr>
          <a:xfrm>
            <a:off x="-3906" y="-3631"/>
            <a:ext cx="12199810" cy="6865260"/>
          </a:xfrm>
          <a:prstGeom prst="rect">
            <a:avLst/>
          </a:prstGeom>
        </p:spPr>
      </p:pic>
      <p:pic>
        <p:nvPicPr>
          <p:cNvPr id="14" name="Audio 13">
            <a:hlinkClick r:id="" action="ppaction://media"/>
            <a:extLst>
              <a:ext uri="{FF2B5EF4-FFF2-40B4-BE49-F238E27FC236}">
                <a16:creationId xmlns:a16="http://schemas.microsoft.com/office/drawing/2014/main" id="{CA5C32AE-2D83-7F45-3E8A-B8819C18E008}"/>
              </a:ext>
            </a:extLst>
          </p:cNvPr>
          <p:cNvPicPr>
            <a:picLocks noChangeAspect="1"/>
          </p:cNvPicPr>
          <p:nvPr>
            <a:audioFile r:link="rId2"/>
            <p:extLst>
              <p:ext uri="{DAA4B4D4-6D71-4841-9C94-3DE7FCFB9230}">
                <p14:media xmlns:p14="http://schemas.microsoft.com/office/powerpoint/2010/main" r:embed="rId1"/>
              </p:ext>
            </p:extLst>
          </p:nvPr>
        </p:nvPicPr>
        <p:blipFill>
          <a:blip r:embed="rId5"/>
          <a:srcRect l="-203125" t="-203125" r="-203125" b="-203125"/>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1054223028"/>
      </p:ext>
    </p:extLst>
  </p:cSld>
  <p:clrMapOvr>
    <a:masterClrMapping/>
  </p:clrMapOvr>
  <mc:AlternateContent xmlns:mc="http://schemas.openxmlformats.org/markup-compatibility/2006" xmlns:p14="http://schemas.microsoft.com/office/powerpoint/2010/main">
    <mc:Choice Requires="p14">
      <p:transition spd="slow" p14:dur="2000" advTm="41156"/>
    </mc:Choice>
    <mc:Fallback xmlns="">
      <p:transition spd="slow" advTm="4115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4"/>
                </p:tgtEl>
              </p:cMediaNode>
            </p:audio>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40392C9B76BB294FAFA6E89EEDFF1B97" ma:contentTypeVersion="13" ma:contentTypeDescription="Create a new document." ma:contentTypeScope="" ma:versionID="b100760f3eb0098835d4e3c6b32de079">
  <xsd:schema xmlns:xsd="http://www.w3.org/2001/XMLSchema" xmlns:xs="http://www.w3.org/2001/XMLSchema" xmlns:p="http://schemas.microsoft.com/office/2006/metadata/properties" xmlns:ns3="f5753776-80ff-45ca-a4c1-002a1d968def" xmlns:ns4="81bc2e9c-c1ab-4318-9571-bd14d9aeccbd" targetNamespace="http://schemas.microsoft.com/office/2006/metadata/properties" ma:root="true" ma:fieldsID="c9321798678056e9830651ae5abc7d5e" ns3:_="" ns4:_="">
    <xsd:import namespace="f5753776-80ff-45ca-a4c1-002a1d968def"/>
    <xsd:import namespace="81bc2e9c-c1ab-4318-9571-bd14d9aeccbd"/>
    <xsd:element name="properties">
      <xsd:complexType>
        <xsd:sequence>
          <xsd:element name="documentManagement">
            <xsd:complexType>
              <xsd:all>
                <xsd:element ref="ns3:MediaServiceMetadata" minOccurs="0"/>
                <xsd:element ref="ns3:MediaServiceFastMetadata" minOccurs="0"/>
                <xsd:element ref="ns3:MediaServiceAutoKeyPoints" minOccurs="0"/>
                <xsd:element ref="ns3:MediaServiceKeyPoints" minOccurs="0"/>
                <xsd:element ref="ns4:SharedWithUsers" minOccurs="0"/>
                <xsd:element ref="ns4:SharedWithDetails" minOccurs="0"/>
                <xsd:element ref="ns4:SharingHintHash" minOccurs="0"/>
                <xsd:element ref="ns3:MediaServiceAutoTags" minOccurs="0"/>
                <xsd:element ref="ns3:MediaServiceOCR" minOccurs="0"/>
                <xsd:element ref="ns3:MediaServiceGenerationTime" minOccurs="0"/>
                <xsd:element ref="ns3:MediaServiceEventHashCode" minOccurs="0"/>
                <xsd:element ref="ns3:MediaServiceDateTaken" minOccurs="0"/>
                <xsd:element ref="ns3: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5753776-80ff-45ca-a4c1-002a1d968de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5" nillable="true" ma:displayName="Tags" ma:internalName="MediaServiceAutoTags"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DateTaken" ma:index="19" nillable="true" ma:displayName="MediaServiceDateTaken" ma:hidden="true" ma:internalName="MediaServiceDateTaken"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81bc2e9c-c1ab-4318-9571-bd14d9aeccbd"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SharingHintHash" ma:index="14"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D1BA779F-3F98-4165-B45B-013CFD3E8FDD}">
  <ds:schemaRefs>
    <ds:schemaRef ds:uri="http://schemas.microsoft.com/sharepoint/v3/contenttype/forms"/>
  </ds:schemaRefs>
</ds:datastoreItem>
</file>

<file path=customXml/itemProps2.xml><?xml version="1.0" encoding="utf-8"?>
<ds:datastoreItem xmlns:ds="http://schemas.openxmlformats.org/officeDocument/2006/customXml" ds:itemID="{436FAD7C-BF83-4FA2-8F62-2D840F9431F2}">
  <ds:schemaRefs>
    <ds:schemaRef ds:uri="81bc2e9c-c1ab-4318-9571-bd14d9aeccbd"/>
    <ds:schemaRef ds:uri="f5753776-80ff-45ca-a4c1-002a1d968def"/>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17C6F131-8E03-42AA-AA5C-CA35DB537D56}">
  <ds:schemaRefs>
    <ds:schemaRef ds:uri="81bc2e9c-c1ab-4318-9571-bd14d9aeccbd"/>
    <ds:schemaRef ds:uri="f5753776-80ff-45ca-a4c1-002a1d968def"/>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otalTime>217</TotalTime>
  <Words>1121</Words>
  <Application>Microsoft Office PowerPoint</Application>
  <PresentationFormat>Widescreen</PresentationFormat>
  <Paragraphs>207</Paragraphs>
  <Slides>7</Slides>
  <Notes>4</Notes>
  <HiddenSlides>0</HiddenSlides>
  <MMClips>7</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7</vt:i4>
      </vt:variant>
    </vt:vector>
  </HeadingPairs>
  <TitlesOfParts>
    <vt:vector size="12" baseType="lpstr">
      <vt:lpstr>Arial</vt:lpstr>
      <vt:lpstr>Calibri</vt:lpstr>
      <vt:lpstr>Calibri Light</vt:lpstr>
      <vt:lpstr>Office Theme</vt:lpstr>
      <vt:lpstr>Office Theme</vt:lpstr>
      <vt:lpstr>PowerPoint Presentation</vt:lpstr>
      <vt:lpstr>2023</vt:lpstr>
      <vt:lpstr>PowerPoint Presentation</vt:lpstr>
      <vt:lpstr>PowerPoint Presentation</vt:lpstr>
      <vt:lpstr>PowerPoint Presentation</vt:lpstr>
      <vt:lpstr>Council owned sites to be progressed in 2023 / Avail of Planning Derogation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Brenda Pierce</dc:creator>
  <cp:lastModifiedBy>Martina O'Brien</cp:lastModifiedBy>
  <cp:revision>14</cp:revision>
  <cp:lastPrinted>2022-09-06T14:03:22Z</cp:lastPrinted>
  <dcterms:created xsi:type="dcterms:W3CDTF">2022-02-07T17:15:43Z</dcterms:created>
  <dcterms:modified xsi:type="dcterms:W3CDTF">2023-09-14T14:38:27Z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0x01010040392C9B76BB294FAFA6E89EEDFF1B97</vt:lpwstr>
  </property>
</Properties>
</file>