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13"/>
  </p:notesMasterIdLst>
  <p:sldIdLst>
    <p:sldId id="339" r:id="rId6"/>
    <p:sldId id="257" r:id="rId7"/>
    <p:sldId id="362" r:id="rId8"/>
    <p:sldId id="363" r:id="rId9"/>
    <p:sldId id="358" r:id="rId10"/>
    <p:sldId id="352" r:id="rId11"/>
    <p:sldId id="360" r:id="rId12"/>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A5D7D76-5E2E-42CC-B64F-33BC634E045D}">
          <p14:sldIdLst>
            <p14:sldId id="339"/>
            <p14:sldId id="257"/>
            <p14:sldId id="362"/>
            <p14:sldId id="363"/>
            <p14:sldId id="358"/>
            <p14:sldId id="352"/>
            <p14:sldId id="36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78F95D-3E94-5777-2166-F670EC660706}" name="Kenneth Murphy" initials="KM" userId="S::kmurphy@sdublincoco.ie::d316a323-9108-4c92-b925-1ea84ec9e97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3B550804-3B02-4C16-853A-96E4208FB18A}" type="datetimeFigureOut">
              <a:rPr lang="en-IE" smtClean="0"/>
              <a:t>14/09/2023</a:t>
            </a:fld>
            <a:endParaRPr lang="en-IE"/>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ECA95B44-C8C6-4E71-86D6-4B6ACF3AA1E1}" type="slidenum">
              <a:rPr lang="en-IE" smtClean="0"/>
              <a:t>‹#›</a:t>
            </a:fld>
            <a:endParaRPr lang="en-IE"/>
          </a:p>
        </p:txBody>
      </p:sp>
    </p:spTree>
    <p:extLst>
      <p:ext uri="{BB962C8B-B14F-4D97-AF65-F5344CB8AC3E}">
        <p14:creationId xmlns:p14="http://schemas.microsoft.com/office/powerpoint/2010/main" val="1527220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a:t>textbox</a:t>
            </a:r>
            <a:endParaRPr/>
          </a:p>
          <a:p>
            <a:r>
              <a:rPr b="0"/>
              <a:t>No alt text provided</a:t>
            </a:r>
            <a:endParaRPr/>
          </a:p>
          <a:p>
            <a:endParaRPr/>
          </a:p>
          <a:p>
            <a:r>
              <a:rPr b="1"/>
              <a:t>Housing for All Delivery Pipeline 2023</a:t>
            </a:r>
            <a:endParaRPr/>
          </a:p>
          <a:p>
            <a:r>
              <a:rPr b="0"/>
              <a:t>No alt text provided</a:t>
            </a:r>
            <a:endParaRPr/>
          </a:p>
          <a:p>
            <a:endParaRPr/>
          </a:p>
          <a:p>
            <a:r>
              <a:rPr b="1"/>
              <a:t>No. of Potential Units Per LEA</a:t>
            </a:r>
            <a:endParaRPr/>
          </a:p>
          <a:p>
            <a:r>
              <a:rPr b="0"/>
              <a:t>No alt text provided</a:t>
            </a:r>
            <a:endParaRPr/>
          </a:p>
          <a:p>
            <a:endParaRPr/>
          </a:p>
          <a:p>
            <a:r>
              <a:rPr b="1"/>
              <a:t>image</a:t>
            </a:r>
            <a:endParaRPr/>
          </a:p>
          <a:p>
            <a:r>
              <a:rPr b="0"/>
              <a:t>No alt text provided</a:t>
            </a:r>
            <a:endParaRPr/>
          </a:p>
          <a:p>
            <a:endParaRPr/>
          </a:p>
          <a:p>
            <a:r>
              <a:rPr b="1"/>
              <a:t>tableEx</a:t>
            </a:r>
            <a:endParaRPr/>
          </a:p>
          <a:p>
            <a:r>
              <a:rPr b="0"/>
              <a:t>No alt text provided</a:t>
            </a:r>
            <a:endParaRPr/>
          </a:p>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Denotes SDCC owned site</a:t>
            </a:r>
            <a:endParaRPr lang="en-IE" dirty="0"/>
          </a:p>
        </p:txBody>
      </p:sp>
      <p:sp>
        <p:nvSpPr>
          <p:cNvPr id="4" name="Slide Number Placeholder 3"/>
          <p:cNvSpPr>
            <a:spLocks noGrp="1"/>
          </p:cNvSpPr>
          <p:nvPr>
            <p:ph type="sldNum" sz="quarter" idx="5"/>
          </p:nvPr>
        </p:nvSpPr>
        <p:spPr/>
        <p:txBody>
          <a:bodyPr/>
          <a:lstStyle/>
          <a:p>
            <a:fld id="{A2987629-B7FA-435C-86E5-432E61C5D39B}" type="slidenum">
              <a:rPr lang="en-IE" smtClean="0"/>
              <a:t>3</a:t>
            </a:fld>
            <a:endParaRPr lang="en-IE"/>
          </a:p>
        </p:txBody>
      </p:sp>
    </p:spTree>
    <p:extLst>
      <p:ext uri="{BB962C8B-B14F-4D97-AF65-F5344CB8AC3E}">
        <p14:creationId xmlns:p14="http://schemas.microsoft.com/office/powerpoint/2010/main" val="1093328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Denotes Council owned site</a:t>
            </a:r>
            <a:endParaRPr lang="en-IE" dirty="0"/>
          </a:p>
        </p:txBody>
      </p:sp>
      <p:sp>
        <p:nvSpPr>
          <p:cNvPr id="4" name="Slide Number Placeholder 3"/>
          <p:cNvSpPr>
            <a:spLocks noGrp="1"/>
          </p:cNvSpPr>
          <p:nvPr>
            <p:ph type="sldNum" sz="quarter" idx="5"/>
          </p:nvPr>
        </p:nvSpPr>
        <p:spPr/>
        <p:txBody>
          <a:bodyPr/>
          <a:lstStyle/>
          <a:p>
            <a:fld id="{A2987629-B7FA-435C-86E5-432E61C5D39B}" type="slidenum">
              <a:rPr lang="en-IE" smtClean="0"/>
              <a:t>4</a:t>
            </a:fld>
            <a:endParaRPr lang="en-IE"/>
          </a:p>
        </p:txBody>
      </p:sp>
    </p:spTree>
    <p:extLst>
      <p:ext uri="{BB962C8B-B14F-4D97-AF65-F5344CB8AC3E}">
        <p14:creationId xmlns:p14="http://schemas.microsoft.com/office/powerpoint/2010/main" val="985826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ECA95B44-C8C6-4E71-86D6-4B6ACF3AA1E1}" type="slidenum">
              <a:rPr lang="en-IE" smtClean="0"/>
              <a:t>6</a:t>
            </a:fld>
            <a:endParaRPr lang="en-IE"/>
          </a:p>
        </p:txBody>
      </p:sp>
    </p:spTree>
    <p:extLst>
      <p:ext uri="{BB962C8B-B14F-4D97-AF65-F5344CB8AC3E}">
        <p14:creationId xmlns:p14="http://schemas.microsoft.com/office/powerpoint/2010/main" val="4152909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B3205-BCEA-4F21-B950-04BF20CD7B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DE7B0174-B270-46F9-930E-B615C8D1FD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11262F11-87C2-48FA-B6B6-0C95EDBDCCB0}"/>
              </a:ext>
            </a:extLst>
          </p:cNvPr>
          <p:cNvSpPr>
            <a:spLocks noGrp="1"/>
          </p:cNvSpPr>
          <p:nvPr>
            <p:ph type="dt" sz="half" idx="10"/>
          </p:nvPr>
        </p:nvSpPr>
        <p:spPr/>
        <p:txBody>
          <a:bodyPr/>
          <a:lstStyle/>
          <a:p>
            <a:fld id="{7AC338E5-9121-4062-B216-B46E64F8DA6B}" type="datetime1">
              <a:rPr lang="en-IE" smtClean="0"/>
              <a:t>14/09/2023</a:t>
            </a:fld>
            <a:endParaRPr lang="en-IE"/>
          </a:p>
        </p:txBody>
      </p:sp>
      <p:sp>
        <p:nvSpPr>
          <p:cNvPr id="5" name="Footer Placeholder 4">
            <a:extLst>
              <a:ext uri="{FF2B5EF4-FFF2-40B4-BE49-F238E27FC236}">
                <a16:creationId xmlns:a16="http://schemas.microsoft.com/office/drawing/2014/main" id="{C5529DC9-9700-4522-9CD5-C9A5720C1A2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438C17F-58D7-4421-98E6-54F2F4816B78}"/>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340577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532BF-6F0A-425B-9675-07B2CCA3341A}"/>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F976E568-7694-43C2-A700-533F86562E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FA3F5FE-4012-4089-AAFD-EB9DBEB9ADBF}"/>
              </a:ext>
            </a:extLst>
          </p:cNvPr>
          <p:cNvSpPr>
            <a:spLocks noGrp="1"/>
          </p:cNvSpPr>
          <p:nvPr>
            <p:ph type="dt" sz="half" idx="10"/>
          </p:nvPr>
        </p:nvSpPr>
        <p:spPr/>
        <p:txBody>
          <a:bodyPr/>
          <a:lstStyle/>
          <a:p>
            <a:fld id="{3DAD1A00-6C79-4479-9A3D-8B7C791027D3}" type="datetime1">
              <a:rPr lang="en-IE" smtClean="0"/>
              <a:t>14/09/2023</a:t>
            </a:fld>
            <a:endParaRPr lang="en-IE"/>
          </a:p>
        </p:txBody>
      </p:sp>
      <p:sp>
        <p:nvSpPr>
          <p:cNvPr id="5" name="Footer Placeholder 4">
            <a:extLst>
              <a:ext uri="{FF2B5EF4-FFF2-40B4-BE49-F238E27FC236}">
                <a16:creationId xmlns:a16="http://schemas.microsoft.com/office/drawing/2014/main" id="{DF4646DD-9619-43B9-B9D9-84AC8590615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4EB5A15-728A-46B1-BD14-70855981CD05}"/>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2641952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96978C-F847-4E82-AFE8-92CE344843D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D1DE91A6-39B6-41AF-899E-B0D5714249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6D91A61-8BAE-4B41-A910-FE18997A3394}"/>
              </a:ext>
            </a:extLst>
          </p:cNvPr>
          <p:cNvSpPr>
            <a:spLocks noGrp="1"/>
          </p:cNvSpPr>
          <p:nvPr>
            <p:ph type="dt" sz="half" idx="10"/>
          </p:nvPr>
        </p:nvSpPr>
        <p:spPr/>
        <p:txBody>
          <a:bodyPr/>
          <a:lstStyle/>
          <a:p>
            <a:fld id="{1B6B82E5-B5BE-4FF8-A349-C8C7AC4F61D4}" type="datetime1">
              <a:rPr lang="en-IE" smtClean="0"/>
              <a:t>14/09/2023</a:t>
            </a:fld>
            <a:endParaRPr lang="en-IE"/>
          </a:p>
        </p:txBody>
      </p:sp>
      <p:sp>
        <p:nvSpPr>
          <p:cNvPr id="5" name="Footer Placeholder 4">
            <a:extLst>
              <a:ext uri="{FF2B5EF4-FFF2-40B4-BE49-F238E27FC236}">
                <a16:creationId xmlns:a16="http://schemas.microsoft.com/office/drawing/2014/main" id="{F545471A-89D8-4DA1-B478-F867BEB139B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EE3BC24-A167-4BD3-AA69-5DCA11CB306F}"/>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2449478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1BD91-F5B9-77F9-6E71-27EE9541F8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ACD95DCF-053E-0184-7EB4-5F5F2F8F88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A027A903-56F0-78C3-657F-A729C06EFB8F}"/>
              </a:ext>
            </a:extLst>
          </p:cNvPr>
          <p:cNvSpPr>
            <a:spLocks noGrp="1"/>
          </p:cNvSpPr>
          <p:nvPr>
            <p:ph type="dt" sz="half" idx="10"/>
          </p:nvPr>
        </p:nvSpPr>
        <p:spPr/>
        <p:txBody>
          <a:bodyPr/>
          <a:lstStyle/>
          <a:p>
            <a:fld id="{7F4AC5EE-28CC-4603-B062-9057B3B045BC}" type="datetimeFigureOut">
              <a:rPr lang="en-IE" smtClean="0"/>
              <a:t>14/09/2023</a:t>
            </a:fld>
            <a:endParaRPr lang="en-IE"/>
          </a:p>
        </p:txBody>
      </p:sp>
      <p:sp>
        <p:nvSpPr>
          <p:cNvPr id="5" name="Footer Placeholder 4">
            <a:extLst>
              <a:ext uri="{FF2B5EF4-FFF2-40B4-BE49-F238E27FC236}">
                <a16:creationId xmlns:a16="http://schemas.microsoft.com/office/drawing/2014/main" id="{A05CBD11-421E-16A5-E224-E51BD0CC90F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DCBA369-3FF5-756C-40F2-AA14BA411E60}"/>
              </a:ext>
            </a:extLst>
          </p:cNvPr>
          <p:cNvSpPr>
            <a:spLocks noGrp="1"/>
          </p:cNvSpPr>
          <p:nvPr>
            <p:ph type="sldNum" sz="quarter" idx="12"/>
          </p:nvPr>
        </p:nvSpPr>
        <p:spPr/>
        <p:txBody>
          <a:bodyPr/>
          <a:lstStyle/>
          <a:p>
            <a:fld id="{2B5A303D-8323-41E1-9802-45D73FD46028}" type="slidenum">
              <a:rPr lang="en-IE" smtClean="0"/>
              <a:t>‹#›</a:t>
            </a:fld>
            <a:endParaRPr lang="en-IE"/>
          </a:p>
        </p:txBody>
      </p:sp>
    </p:spTree>
    <p:extLst>
      <p:ext uri="{BB962C8B-B14F-4D97-AF65-F5344CB8AC3E}">
        <p14:creationId xmlns:p14="http://schemas.microsoft.com/office/powerpoint/2010/main" val="1229529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91AF-C5B0-60EE-41EE-A20624CA0602}"/>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1AAB36A1-5486-ADC9-F7A9-35C3BA587B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D6BDC60-3FDF-21CF-57E8-B413FEB9BE4F}"/>
              </a:ext>
            </a:extLst>
          </p:cNvPr>
          <p:cNvSpPr>
            <a:spLocks noGrp="1"/>
          </p:cNvSpPr>
          <p:nvPr>
            <p:ph type="dt" sz="half" idx="10"/>
          </p:nvPr>
        </p:nvSpPr>
        <p:spPr/>
        <p:txBody>
          <a:bodyPr/>
          <a:lstStyle/>
          <a:p>
            <a:fld id="{7F4AC5EE-28CC-4603-B062-9057B3B045BC}" type="datetimeFigureOut">
              <a:rPr lang="en-IE" smtClean="0"/>
              <a:t>14/09/2023</a:t>
            </a:fld>
            <a:endParaRPr lang="en-IE"/>
          </a:p>
        </p:txBody>
      </p:sp>
      <p:sp>
        <p:nvSpPr>
          <p:cNvPr id="5" name="Footer Placeholder 4">
            <a:extLst>
              <a:ext uri="{FF2B5EF4-FFF2-40B4-BE49-F238E27FC236}">
                <a16:creationId xmlns:a16="http://schemas.microsoft.com/office/drawing/2014/main" id="{16A91154-6E0D-6DDD-6728-B5349E9E287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2DB2BD6-4061-EAAB-65AA-60B0296EB716}"/>
              </a:ext>
            </a:extLst>
          </p:cNvPr>
          <p:cNvSpPr>
            <a:spLocks noGrp="1"/>
          </p:cNvSpPr>
          <p:nvPr>
            <p:ph type="sldNum" sz="quarter" idx="12"/>
          </p:nvPr>
        </p:nvSpPr>
        <p:spPr/>
        <p:txBody>
          <a:bodyPr/>
          <a:lstStyle/>
          <a:p>
            <a:fld id="{2B5A303D-8323-41E1-9802-45D73FD46028}" type="slidenum">
              <a:rPr lang="en-IE" smtClean="0"/>
              <a:t>‹#›</a:t>
            </a:fld>
            <a:endParaRPr lang="en-IE"/>
          </a:p>
        </p:txBody>
      </p:sp>
    </p:spTree>
    <p:extLst>
      <p:ext uri="{BB962C8B-B14F-4D97-AF65-F5344CB8AC3E}">
        <p14:creationId xmlns:p14="http://schemas.microsoft.com/office/powerpoint/2010/main" val="4198732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23633-4FE4-56EA-FCF9-AE6AEAC460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68BDCC1B-AB14-4A6A-7B77-273B1298E4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208F37-4733-C496-EA6D-74EC472C3AF6}"/>
              </a:ext>
            </a:extLst>
          </p:cNvPr>
          <p:cNvSpPr>
            <a:spLocks noGrp="1"/>
          </p:cNvSpPr>
          <p:nvPr>
            <p:ph type="dt" sz="half" idx="10"/>
          </p:nvPr>
        </p:nvSpPr>
        <p:spPr/>
        <p:txBody>
          <a:bodyPr/>
          <a:lstStyle/>
          <a:p>
            <a:fld id="{7F4AC5EE-28CC-4603-B062-9057B3B045BC}" type="datetimeFigureOut">
              <a:rPr lang="en-IE" smtClean="0"/>
              <a:t>14/09/2023</a:t>
            </a:fld>
            <a:endParaRPr lang="en-IE"/>
          </a:p>
        </p:txBody>
      </p:sp>
      <p:sp>
        <p:nvSpPr>
          <p:cNvPr id="5" name="Footer Placeholder 4">
            <a:extLst>
              <a:ext uri="{FF2B5EF4-FFF2-40B4-BE49-F238E27FC236}">
                <a16:creationId xmlns:a16="http://schemas.microsoft.com/office/drawing/2014/main" id="{CCC92216-4B11-A32A-3181-17CDC038CE6F}"/>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CA96849-0428-45B5-784A-A3809C69FF7D}"/>
              </a:ext>
            </a:extLst>
          </p:cNvPr>
          <p:cNvSpPr>
            <a:spLocks noGrp="1"/>
          </p:cNvSpPr>
          <p:nvPr>
            <p:ph type="sldNum" sz="quarter" idx="12"/>
          </p:nvPr>
        </p:nvSpPr>
        <p:spPr/>
        <p:txBody>
          <a:bodyPr/>
          <a:lstStyle/>
          <a:p>
            <a:fld id="{2B5A303D-8323-41E1-9802-45D73FD46028}" type="slidenum">
              <a:rPr lang="en-IE" smtClean="0"/>
              <a:t>‹#›</a:t>
            </a:fld>
            <a:endParaRPr lang="en-IE"/>
          </a:p>
        </p:txBody>
      </p:sp>
    </p:spTree>
    <p:extLst>
      <p:ext uri="{BB962C8B-B14F-4D97-AF65-F5344CB8AC3E}">
        <p14:creationId xmlns:p14="http://schemas.microsoft.com/office/powerpoint/2010/main" val="4004662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8F3D-34BE-DCD6-A1AE-671A1F45F683}"/>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FB0DA0F9-317B-2062-90F4-34F68F3501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914334EF-C5A1-40F1-90E8-64B0726235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0A8B45DB-8A1A-AF13-9663-11251E59D8BC}"/>
              </a:ext>
            </a:extLst>
          </p:cNvPr>
          <p:cNvSpPr>
            <a:spLocks noGrp="1"/>
          </p:cNvSpPr>
          <p:nvPr>
            <p:ph type="dt" sz="half" idx="10"/>
          </p:nvPr>
        </p:nvSpPr>
        <p:spPr/>
        <p:txBody>
          <a:bodyPr/>
          <a:lstStyle/>
          <a:p>
            <a:fld id="{7F4AC5EE-28CC-4603-B062-9057B3B045BC}" type="datetimeFigureOut">
              <a:rPr lang="en-IE" smtClean="0"/>
              <a:t>14/09/2023</a:t>
            </a:fld>
            <a:endParaRPr lang="en-IE"/>
          </a:p>
        </p:txBody>
      </p:sp>
      <p:sp>
        <p:nvSpPr>
          <p:cNvPr id="6" name="Footer Placeholder 5">
            <a:extLst>
              <a:ext uri="{FF2B5EF4-FFF2-40B4-BE49-F238E27FC236}">
                <a16:creationId xmlns:a16="http://schemas.microsoft.com/office/drawing/2014/main" id="{5960BEE2-8F7C-6459-20EE-91486BD9EF89}"/>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621E5F0-47BF-27E8-8325-C7538A0AE0EA}"/>
              </a:ext>
            </a:extLst>
          </p:cNvPr>
          <p:cNvSpPr>
            <a:spLocks noGrp="1"/>
          </p:cNvSpPr>
          <p:nvPr>
            <p:ph type="sldNum" sz="quarter" idx="12"/>
          </p:nvPr>
        </p:nvSpPr>
        <p:spPr/>
        <p:txBody>
          <a:bodyPr/>
          <a:lstStyle/>
          <a:p>
            <a:fld id="{2B5A303D-8323-41E1-9802-45D73FD46028}" type="slidenum">
              <a:rPr lang="en-IE" smtClean="0"/>
              <a:t>‹#›</a:t>
            </a:fld>
            <a:endParaRPr lang="en-IE"/>
          </a:p>
        </p:txBody>
      </p:sp>
    </p:spTree>
    <p:extLst>
      <p:ext uri="{BB962C8B-B14F-4D97-AF65-F5344CB8AC3E}">
        <p14:creationId xmlns:p14="http://schemas.microsoft.com/office/powerpoint/2010/main" val="2769320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4D050-AB93-E48F-57AF-D695C0E537EC}"/>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2A58465C-C898-77D7-1940-6F66A62B79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DF2B1D-842B-A1E0-BF45-6D0CE5F6FF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321F9060-E87B-EC20-D02F-AABC641A20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1C6127-243E-F3A4-FE15-0D105E78F5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EE51A1F3-B9F5-CD92-C797-E9B252554612}"/>
              </a:ext>
            </a:extLst>
          </p:cNvPr>
          <p:cNvSpPr>
            <a:spLocks noGrp="1"/>
          </p:cNvSpPr>
          <p:nvPr>
            <p:ph type="dt" sz="half" idx="10"/>
          </p:nvPr>
        </p:nvSpPr>
        <p:spPr/>
        <p:txBody>
          <a:bodyPr/>
          <a:lstStyle/>
          <a:p>
            <a:fld id="{7F4AC5EE-28CC-4603-B062-9057B3B045BC}" type="datetimeFigureOut">
              <a:rPr lang="en-IE" smtClean="0"/>
              <a:t>14/09/2023</a:t>
            </a:fld>
            <a:endParaRPr lang="en-IE"/>
          </a:p>
        </p:txBody>
      </p:sp>
      <p:sp>
        <p:nvSpPr>
          <p:cNvPr id="8" name="Footer Placeholder 7">
            <a:extLst>
              <a:ext uri="{FF2B5EF4-FFF2-40B4-BE49-F238E27FC236}">
                <a16:creationId xmlns:a16="http://schemas.microsoft.com/office/drawing/2014/main" id="{EB7EA92D-F8A4-D964-0CBD-D1DD0766E231}"/>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6A59C174-8FC4-8AAA-3F54-0DA03237B966}"/>
              </a:ext>
            </a:extLst>
          </p:cNvPr>
          <p:cNvSpPr>
            <a:spLocks noGrp="1"/>
          </p:cNvSpPr>
          <p:nvPr>
            <p:ph type="sldNum" sz="quarter" idx="12"/>
          </p:nvPr>
        </p:nvSpPr>
        <p:spPr/>
        <p:txBody>
          <a:bodyPr/>
          <a:lstStyle/>
          <a:p>
            <a:fld id="{2B5A303D-8323-41E1-9802-45D73FD46028}" type="slidenum">
              <a:rPr lang="en-IE" smtClean="0"/>
              <a:t>‹#›</a:t>
            </a:fld>
            <a:endParaRPr lang="en-IE"/>
          </a:p>
        </p:txBody>
      </p:sp>
    </p:spTree>
    <p:extLst>
      <p:ext uri="{BB962C8B-B14F-4D97-AF65-F5344CB8AC3E}">
        <p14:creationId xmlns:p14="http://schemas.microsoft.com/office/powerpoint/2010/main" val="875543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C2B3C-97D4-48D8-C014-D3ABA3DCD0FC}"/>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18C7EA9A-EC20-3ABF-8F65-E09D833097A9}"/>
              </a:ext>
            </a:extLst>
          </p:cNvPr>
          <p:cNvSpPr>
            <a:spLocks noGrp="1"/>
          </p:cNvSpPr>
          <p:nvPr>
            <p:ph type="dt" sz="half" idx="10"/>
          </p:nvPr>
        </p:nvSpPr>
        <p:spPr/>
        <p:txBody>
          <a:bodyPr/>
          <a:lstStyle/>
          <a:p>
            <a:fld id="{7F4AC5EE-28CC-4603-B062-9057B3B045BC}" type="datetimeFigureOut">
              <a:rPr lang="en-IE" smtClean="0"/>
              <a:t>14/09/2023</a:t>
            </a:fld>
            <a:endParaRPr lang="en-IE"/>
          </a:p>
        </p:txBody>
      </p:sp>
      <p:sp>
        <p:nvSpPr>
          <p:cNvPr id="4" name="Footer Placeholder 3">
            <a:extLst>
              <a:ext uri="{FF2B5EF4-FFF2-40B4-BE49-F238E27FC236}">
                <a16:creationId xmlns:a16="http://schemas.microsoft.com/office/drawing/2014/main" id="{679556C5-0095-14BD-EFBF-BD87146B18E9}"/>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8661F7CE-18B4-23B8-C937-3A0328266E9E}"/>
              </a:ext>
            </a:extLst>
          </p:cNvPr>
          <p:cNvSpPr>
            <a:spLocks noGrp="1"/>
          </p:cNvSpPr>
          <p:nvPr>
            <p:ph type="sldNum" sz="quarter" idx="12"/>
          </p:nvPr>
        </p:nvSpPr>
        <p:spPr/>
        <p:txBody>
          <a:bodyPr/>
          <a:lstStyle/>
          <a:p>
            <a:fld id="{2B5A303D-8323-41E1-9802-45D73FD46028}" type="slidenum">
              <a:rPr lang="en-IE" smtClean="0"/>
              <a:t>‹#›</a:t>
            </a:fld>
            <a:endParaRPr lang="en-IE"/>
          </a:p>
        </p:txBody>
      </p:sp>
    </p:spTree>
    <p:extLst>
      <p:ext uri="{BB962C8B-B14F-4D97-AF65-F5344CB8AC3E}">
        <p14:creationId xmlns:p14="http://schemas.microsoft.com/office/powerpoint/2010/main" val="51139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F15F8E-638E-81C7-BA5E-BB2BE701BBC0}"/>
              </a:ext>
            </a:extLst>
          </p:cNvPr>
          <p:cNvSpPr>
            <a:spLocks noGrp="1"/>
          </p:cNvSpPr>
          <p:nvPr>
            <p:ph type="dt" sz="half" idx="10"/>
          </p:nvPr>
        </p:nvSpPr>
        <p:spPr/>
        <p:txBody>
          <a:bodyPr/>
          <a:lstStyle/>
          <a:p>
            <a:fld id="{7F4AC5EE-28CC-4603-B062-9057B3B045BC}" type="datetimeFigureOut">
              <a:rPr lang="en-IE" smtClean="0"/>
              <a:t>14/09/2023</a:t>
            </a:fld>
            <a:endParaRPr lang="en-IE"/>
          </a:p>
        </p:txBody>
      </p:sp>
      <p:sp>
        <p:nvSpPr>
          <p:cNvPr id="3" name="Footer Placeholder 2">
            <a:extLst>
              <a:ext uri="{FF2B5EF4-FFF2-40B4-BE49-F238E27FC236}">
                <a16:creationId xmlns:a16="http://schemas.microsoft.com/office/drawing/2014/main" id="{C5869FD7-CF74-3B14-E918-0630D5B1DCBB}"/>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8DE9FC8D-43F4-0315-5598-37F4A7859505}"/>
              </a:ext>
            </a:extLst>
          </p:cNvPr>
          <p:cNvSpPr>
            <a:spLocks noGrp="1"/>
          </p:cNvSpPr>
          <p:nvPr>
            <p:ph type="sldNum" sz="quarter" idx="12"/>
          </p:nvPr>
        </p:nvSpPr>
        <p:spPr/>
        <p:txBody>
          <a:bodyPr/>
          <a:lstStyle/>
          <a:p>
            <a:fld id="{2B5A303D-8323-41E1-9802-45D73FD46028}" type="slidenum">
              <a:rPr lang="en-IE" smtClean="0"/>
              <a:t>‹#›</a:t>
            </a:fld>
            <a:endParaRPr lang="en-IE"/>
          </a:p>
        </p:txBody>
      </p:sp>
    </p:spTree>
    <p:extLst>
      <p:ext uri="{BB962C8B-B14F-4D97-AF65-F5344CB8AC3E}">
        <p14:creationId xmlns:p14="http://schemas.microsoft.com/office/powerpoint/2010/main" val="12237868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3AAAE-FF55-B23F-2C04-3B97316F61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CFCA8674-015C-4CF4-2C04-73BBFF365D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49C27FC2-2BB0-0E20-5DA7-97B0FED66C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9274E6-58DA-7F9F-F105-B4BEB43D650B}"/>
              </a:ext>
            </a:extLst>
          </p:cNvPr>
          <p:cNvSpPr>
            <a:spLocks noGrp="1"/>
          </p:cNvSpPr>
          <p:nvPr>
            <p:ph type="dt" sz="half" idx="10"/>
          </p:nvPr>
        </p:nvSpPr>
        <p:spPr/>
        <p:txBody>
          <a:bodyPr/>
          <a:lstStyle/>
          <a:p>
            <a:fld id="{7F4AC5EE-28CC-4603-B062-9057B3B045BC}" type="datetimeFigureOut">
              <a:rPr lang="en-IE" smtClean="0"/>
              <a:t>14/09/2023</a:t>
            </a:fld>
            <a:endParaRPr lang="en-IE"/>
          </a:p>
        </p:txBody>
      </p:sp>
      <p:sp>
        <p:nvSpPr>
          <p:cNvPr id="6" name="Footer Placeholder 5">
            <a:extLst>
              <a:ext uri="{FF2B5EF4-FFF2-40B4-BE49-F238E27FC236}">
                <a16:creationId xmlns:a16="http://schemas.microsoft.com/office/drawing/2014/main" id="{E7BF9CE9-D9AA-7115-A00E-D275BD42ADE2}"/>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6CD3A5B0-9C40-AA64-A989-C7DBEB650C55}"/>
              </a:ext>
            </a:extLst>
          </p:cNvPr>
          <p:cNvSpPr>
            <a:spLocks noGrp="1"/>
          </p:cNvSpPr>
          <p:nvPr>
            <p:ph type="sldNum" sz="quarter" idx="12"/>
          </p:nvPr>
        </p:nvSpPr>
        <p:spPr/>
        <p:txBody>
          <a:bodyPr/>
          <a:lstStyle/>
          <a:p>
            <a:fld id="{2B5A303D-8323-41E1-9802-45D73FD46028}" type="slidenum">
              <a:rPr lang="en-IE" smtClean="0"/>
              <a:t>‹#›</a:t>
            </a:fld>
            <a:endParaRPr lang="en-IE"/>
          </a:p>
        </p:txBody>
      </p:sp>
    </p:spTree>
    <p:extLst>
      <p:ext uri="{BB962C8B-B14F-4D97-AF65-F5344CB8AC3E}">
        <p14:creationId xmlns:p14="http://schemas.microsoft.com/office/powerpoint/2010/main" val="459519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220A2-D145-41D9-93C7-FE393E86497D}"/>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89E199B-1235-4038-AB29-5456B21361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4DC2DF2-F268-4569-9526-16235DAB5F96}"/>
              </a:ext>
            </a:extLst>
          </p:cNvPr>
          <p:cNvSpPr>
            <a:spLocks noGrp="1"/>
          </p:cNvSpPr>
          <p:nvPr>
            <p:ph type="dt" sz="half" idx="10"/>
          </p:nvPr>
        </p:nvSpPr>
        <p:spPr/>
        <p:txBody>
          <a:bodyPr/>
          <a:lstStyle/>
          <a:p>
            <a:fld id="{37796206-F9F0-4BFC-80D4-2EC2129978BC}" type="datetime1">
              <a:rPr lang="en-IE" smtClean="0"/>
              <a:t>14/09/2023</a:t>
            </a:fld>
            <a:endParaRPr lang="en-IE"/>
          </a:p>
        </p:txBody>
      </p:sp>
      <p:sp>
        <p:nvSpPr>
          <p:cNvPr id="5" name="Footer Placeholder 4">
            <a:extLst>
              <a:ext uri="{FF2B5EF4-FFF2-40B4-BE49-F238E27FC236}">
                <a16:creationId xmlns:a16="http://schemas.microsoft.com/office/drawing/2014/main" id="{EA535E12-D964-4458-8F17-E8FCBC6DD8A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541FBF2-EDA1-43D2-BE1A-91E33F5EDE05}"/>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2404478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71466-5536-754E-BF95-A6ADA51C7B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DB325807-6A70-AB4B-B908-206019D865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D53F312E-2083-C425-0B2A-CFDD57AB5F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F2CE3A-809F-C473-7ADA-A746446F5F35}"/>
              </a:ext>
            </a:extLst>
          </p:cNvPr>
          <p:cNvSpPr>
            <a:spLocks noGrp="1"/>
          </p:cNvSpPr>
          <p:nvPr>
            <p:ph type="dt" sz="half" idx="10"/>
          </p:nvPr>
        </p:nvSpPr>
        <p:spPr/>
        <p:txBody>
          <a:bodyPr/>
          <a:lstStyle/>
          <a:p>
            <a:fld id="{7F4AC5EE-28CC-4603-B062-9057B3B045BC}" type="datetimeFigureOut">
              <a:rPr lang="en-IE" smtClean="0"/>
              <a:t>14/09/2023</a:t>
            </a:fld>
            <a:endParaRPr lang="en-IE"/>
          </a:p>
        </p:txBody>
      </p:sp>
      <p:sp>
        <p:nvSpPr>
          <p:cNvPr id="6" name="Footer Placeholder 5">
            <a:extLst>
              <a:ext uri="{FF2B5EF4-FFF2-40B4-BE49-F238E27FC236}">
                <a16:creationId xmlns:a16="http://schemas.microsoft.com/office/drawing/2014/main" id="{B5D128DE-F294-B082-3EBB-4E141CE1D184}"/>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AC30B3A-E6F9-7200-215F-318BD484DA48}"/>
              </a:ext>
            </a:extLst>
          </p:cNvPr>
          <p:cNvSpPr>
            <a:spLocks noGrp="1"/>
          </p:cNvSpPr>
          <p:nvPr>
            <p:ph type="sldNum" sz="quarter" idx="12"/>
          </p:nvPr>
        </p:nvSpPr>
        <p:spPr/>
        <p:txBody>
          <a:bodyPr/>
          <a:lstStyle/>
          <a:p>
            <a:fld id="{2B5A303D-8323-41E1-9802-45D73FD46028}" type="slidenum">
              <a:rPr lang="en-IE" smtClean="0"/>
              <a:t>‹#›</a:t>
            </a:fld>
            <a:endParaRPr lang="en-IE"/>
          </a:p>
        </p:txBody>
      </p:sp>
    </p:spTree>
    <p:extLst>
      <p:ext uri="{BB962C8B-B14F-4D97-AF65-F5344CB8AC3E}">
        <p14:creationId xmlns:p14="http://schemas.microsoft.com/office/powerpoint/2010/main" val="42851949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B5A6E-2B8D-5175-FEE0-22FCE885D30F}"/>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D8D99B8A-4010-F560-3F70-89AB7565D4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EF7846E-F254-B8E4-8057-A9835ECFB8D0}"/>
              </a:ext>
            </a:extLst>
          </p:cNvPr>
          <p:cNvSpPr>
            <a:spLocks noGrp="1"/>
          </p:cNvSpPr>
          <p:nvPr>
            <p:ph type="dt" sz="half" idx="10"/>
          </p:nvPr>
        </p:nvSpPr>
        <p:spPr/>
        <p:txBody>
          <a:bodyPr/>
          <a:lstStyle/>
          <a:p>
            <a:fld id="{7F4AC5EE-28CC-4603-B062-9057B3B045BC}" type="datetimeFigureOut">
              <a:rPr lang="en-IE" smtClean="0"/>
              <a:t>14/09/2023</a:t>
            </a:fld>
            <a:endParaRPr lang="en-IE"/>
          </a:p>
        </p:txBody>
      </p:sp>
      <p:sp>
        <p:nvSpPr>
          <p:cNvPr id="5" name="Footer Placeholder 4">
            <a:extLst>
              <a:ext uri="{FF2B5EF4-FFF2-40B4-BE49-F238E27FC236}">
                <a16:creationId xmlns:a16="http://schemas.microsoft.com/office/drawing/2014/main" id="{615E2278-178B-45A1-2C0D-A3B2D182CA9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C31E022-2E34-F250-C81B-F7C10A59AF66}"/>
              </a:ext>
            </a:extLst>
          </p:cNvPr>
          <p:cNvSpPr>
            <a:spLocks noGrp="1"/>
          </p:cNvSpPr>
          <p:nvPr>
            <p:ph type="sldNum" sz="quarter" idx="12"/>
          </p:nvPr>
        </p:nvSpPr>
        <p:spPr/>
        <p:txBody>
          <a:bodyPr/>
          <a:lstStyle/>
          <a:p>
            <a:fld id="{2B5A303D-8323-41E1-9802-45D73FD46028}" type="slidenum">
              <a:rPr lang="en-IE" smtClean="0"/>
              <a:t>‹#›</a:t>
            </a:fld>
            <a:endParaRPr lang="en-IE"/>
          </a:p>
        </p:txBody>
      </p:sp>
    </p:spTree>
    <p:extLst>
      <p:ext uri="{BB962C8B-B14F-4D97-AF65-F5344CB8AC3E}">
        <p14:creationId xmlns:p14="http://schemas.microsoft.com/office/powerpoint/2010/main" val="1541181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53E553-A9DE-E724-31CE-276641A9ACB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03FB6DEC-F628-D8DB-281F-9F66B16AD7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41870260-0C58-1B6C-A658-BDC4571C82BA}"/>
              </a:ext>
            </a:extLst>
          </p:cNvPr>
          <p:cNvSpPr>
            <a:spLocks noGrp="1"/>
          </p:cNvSpPr>
          <p:nvPr>
            <p:ph type="dt" sz="half" idx="10"/>
          </p:nvPr>
        </p:nvSpPr>
        <p:spPr/>
        <p:txBody>
          <a:bodyPr/>
          <a:lstStyle/>
          <a:p>
            <a:fld id="{7F4AC5EE-28CC-4603-B062-9057B3B045BC}" type="datetimeFigureOut">
              <a:rPr lang="en-IE" smtClean="0"/>
              <a:t>14/09/2023</a:t>
            </a:fld>
            <a:endParaRPr lang="en-IE"/>
          </a:p>
        </p:txBody>
      </p:sp>
      <p:sp>
        <p:nvSpPr>
          <p:cNvPr id="5" name="Footer Placeholder 4">
            <a:extLst>
              <a:ext uri="{FF2B5EF4-FFF2-40B4-BE49-F238E27FC236}">
                <a16:creationId xmlns:a16="http://schemas.microsoft.com/office/drawing/2014/main" id="{F556DA53-8121-F3ED-D94D-AF25DCAD8CBD}"/>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1F515DF-CDE1-D3C6-A4EC-CFF733664378}"/>
              </a:ext>
            </a:extLst>
          </p:cNvPr>
          <p:cNvSpPr>
            <a:spLocks noGrp="1"/>
          </p:cNvSpPr>
          <p:nvPr>
            <p:ph type="sldNum" sz="quarter" idx="12"/>
          </p:nvPr>
        </p:nvSpPr>
        <p:spPr/>
        <p:txBody>
          <a:bodyPr/>
          <a:lstStyle/>
          <a:p>
            <a:fld id="{2B5A303D-8323-41E1-9802-45D73FD46028}" type="slidenum">
              <a:rPr lang="en-IE" smtClean="0"/>
              <a:t>‹#›</a:t>
            </a:fld>
            <a:endParaRPr lang="en-IE"/>
          </a:p>
        </p:txBody>
      </p:sp>
    </p:spTree>
    <p:extLst>
      <p:ext uri="{BB962C8B-B14F-4D97-AF65-F5344CB8AC3E}">
        <p14:creationId xmlns:p14="http://schemas.microsoft.com/office/powerpoint/2010/main" val="4005967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EF9AC-02E5-4C77-9F74-68DABB2379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ACE6751A-5F5B-4CE0-86F7-9CB55CFFFC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BC6113-2170-40BB-ABDF-D3D0DC448E96}"/>
              </a:ext>
            </a:extLst>
          </p:cNvPr>
          <p:cNvSpPr>
            <a:spLocks noGrp="1"/>
          </p:cNvSpPr>
          <p:nvPr>
            <p:ph type="dt" sz="half" idx="10"/>
          </p:nvPr>
        </p:nvSpPr>
        <p:spPr/>
        <p:txBody>
          <a:bodyPr/>
          <a:lstStyle/>
          <a:p>
            <a:fld id="{755D3697-539B-4DC2-BE44-BB3E285F226C}" type="datetime1">
              <a:rPr lang="en-IE" smtClean="0"/>
              <a:t>14/09/2023</a:t>
            </a:fld>
            <a:endParaRPr lang="en-IE"/>
          </a:p>
        </p:txBody>
      </p:sp>
      <p:sp>
        <p:nvSpPr>
          <p:cNvPr id="5" name="Footer Placeholder 4">
            <a:extLst>
              <a:ext uri="{FF2B5EF4-FFF2-40B4-BE49-F238E27FC236}">
                <a16:creationId xmlns:a16="http://schemas.microsoft.com/office/drawing/2014/main" id="{01D29C9B-FFF7-4719-B293-F75CA7F2FF3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37ED4FB-4FDF-4771-A7A1-B6A597A85114}"/>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1623644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2FE21-381D-4BA2-B975-44D810CBC58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90726192-DFD9-4B56-912B-64B42C4A74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2D60BD98-C0A0-4C85-A57A-160DC50AB6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9110FC4F-32CD-4D3C-8190-C10D0FA39AF8}"/>
              </a:ext>
            </a:extLst>
          </p:cNvPr>
          <p:cNvSpPr>
            <a:spLocks noGrp="1"/>
          </p:cNvSpPr>
          <p:nvPr>
            <p:ph type="dt" sz="half" idx="10"/>
          </p:nvPr>
        </p:nvSpPr>
        <p:spPr/>
        <p:txBody>
          <a:bodyPr/>
          <a:lstStyle/>
          <a:p>
            <a:fld id="{CAE96221-F4C2-457D-B923-BBDB916330A0}" type="datetime1">
              <a:rPr lang="en-IE" smtClean="0"/>
              <a:t>14/09/2023</a:t>
            </a:fld>
            <a:endParaRPr lang="en-IE"/>
          </a:p>
        </p:txBody>
      </p:sp>
      <p:sp>
        <p:nvSpPr>
          <p:cNvPr id="6" name="Footer Placeholder 5">
            <a:extLst>
              <a:ext uri="{FF2B5EF4-FFF2-40B4-BE49-F238E27FC236}">
                <a16:creationId xmlns:a16="http://schemas.microsoft.com/office/drawing/2014/main" id="{EFB3365A-80D2-4C68-81A6-9A58C27520B4}"/>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093EE5D-41F8-4A34-B756-9EF0A66FD977}"/>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3303057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D920B-A095-4027-B0DE-4E4859427843}"/>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9C81B368-2722-495B-8595-B3F17A83F7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27824D-52A3-425C-8072-B15CC884C3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96ABE94C-8777-4CB5-ADF8-3248DE1AB6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444F64-037C-4A5D-BCD2-D49B728BB2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B26FF116-BF3F-4193-84C3-B1AD42572CE7}"/>
              </a:ext>
            </a:extLst>
          </p:cNvPr>
          <p:cNvSpPr>
            <a:spLocks noGrp="1"/>
          </p:cNvSpPr>
          <p:nvPr>
            <p:ph type="dt" sz="half" idx="10"/>
          </p:nvPr>
        </p:nvSpPr>
        <p:spPr/>
        <p:txBody>
          <a:bodyPr/>
          <a:lstStyle/>
          <a:p>
            <a:fld id="{E8650B70-C751-4DF6-AE35-50CC31F98091}" type="datetime1">
              <a:rPr lang="en-IE" smtClean="0"/>
              <a:t>14/09/2023</a:t>
            </a:fld>
            <a:endParaRPr lang="en-IE"/>
          </a:p>
        </p:txBody>
      </p:sp>
      <p:sp>
        <p:nvSpPr>
          <p:cNvPr id="8" name="Footer Placeholder 7">
            <a:extLst>
              <a:ext uri="{FF2B5EF4-FFF2-40B4-BE49-F238E27FC236}">
                <a16:creationId xmlns:a16="http://schemas.microsoft.com/office/drawing/2014/main" id="{2F263D68-943C-474F-8765-1B63A539E6C2}"/>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62EB9EA5-C45A-4EAD-8CA7-CE905FA38F07}"/>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3197398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9B19D-9DAB-4DE4-A847-C71F5EA8E096}"/>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EA446995-8219-41B0-84BA-21B8AC2619BC}"/>
              </a:ext>
            </a:extLst>
          </p:cNvPr>
          <p:cNvSpPr>
            <a:spLocks noGrp="1"/>
          </p:cNvSpPr>
          <p:nvPr>
            <p:ph type="dt" sz="half" idx="10"/>
          </p:nvPr>
        </p:nvSpPr>
        <p:spPr/>
        <p:txBody>
          <a:bodyPr/>
          <a:lstStyle/>
          <a:p>
            <a:fld id="{62248399-6EF1-4DD1-95D6-7377CB6626A8}" type="datetime1">
              <a:rPr lang="en-IE" smtClean="0"/>
              <a:t>14/09/2023</a:t>
            </a:fld>
            <a:endParaRPr lang="en-IE"/>
          </a:p>
        </p:txBody>
      </p:sp>
      <p:sp>
        <p:nvSpPr>
          <p:cNvPr id="4" name="Footer Placeholder 3">
            <a:extLst>
              <a:ext uri="{FF2B5EF4-FFF2-40B4-BE49-F238E27FC236}">
                <a16:creationId xmlns:a16="http://schemas.microsoft.com/office/drawing/2014/main" id="{9FD3E178-2B4B-4D23-99B9-6EA88E88750C}"/>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B04FBB67-DAF5-4D6C-B0AF-DE2E2DF9EA5A}"/>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2426605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6E45B8-E5C9-4034-9023-D240E1464077}"/>
              </a:ext>
            </a:extLst>
          </p:cNvPr>
          <p:cNvSpPr>
            <a:spLocks noGrp="1"/>
          </p:cNvSpPr>
          <p:nvPr>
            <p:ph type="dt" sz="half" idx="10"/>
          </p:nvPr>
        </p:nvSpPr>
        <p:spPr/>
        <p:txBody>
          <a:bodyPr/>
          <a:lstStyle/>
          <a:p>
            <a:fld id="{6031DB79-5BFA-4C5D-8CCB-8EA9080F4B4D}" type="datetime1">
              <a:rPr lang="en-IE" smtClean="0"/>
              <a:t>14/09/2023</a:t>
            </a:fld>
            <a:endParaRPr lang="en-IE"/>
          </a:p>
        </p:txBody>
      </p:sp>
      <p:sp>
        <p:nvSpPr>
          <p:cNvPr id="3" name="Footer Placeholder 2">
            <a:extLst>
              <a:ext uri="{FF2B5EF4-FFF2-40B4-BE49-F238E27FC236}">
                <a16:creationId xmlns:a16="http://schemas.microsoft.com/office/drawing/2014/main" id="{66BE113D-AEBC-4DC0-8BBF-7FD3948F9EB5}"/>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933F025F-32CF-4163-96DF-261DD0C1F360}"/>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2552511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0AA6F-6054-4547-95E8-42FFDAB3C1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2E399BD-6C45-4E88-8D1E-0D733E1A2B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95EFD20C-1CD4-4E2D-82B8-D6DFD4A28B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29B9B5-7B11-4430-B5B8-B1EA5B641E59}"/>
              </a:ext>
            </a:extLst>
          </p:cNvPr>
          <p:cNvSpPr>
            <a:spLocks noGrp="1"/>
          </p:cNvSpPr>
          <p:nvPr>
            <p:ph type="dt" sz="half" idx="10"/>
          </p:nvPr>
        </p:nvSpPr>
        <p:spPr/>
        <p:txBody>
          <a:bodyPr/>
          <a:lstStyle/>
          <a:p>
            <a:fld id="{A9D54C91-D1C3-4488-BB8A-60A6ECA56648}" type="datetime1">
              <a:rPr lang="en-IE" smtClean="0"/>
              <a:t>14/09/2023</a:t>
            </a:fld>
            <a:endParaRPr lang="en-IE"/>
          </a:p>
        </p:txBody>
      </p:sp>
      <p:sp>
        <p:nvSpPr>
          <p:cNvPr id="6" name="Footer Placeholder 5">
            <a:extLst>
              <a:ext uri="{FF2B5EF4-FFF2-40B4-BE49-F238E27FC236}">
                <a16:creationId xmlns:a16="http://schemas.microsoft.com/office/drawing/2014/main" id="{3E6285F4-DE89-4D59-A141-F586BC8A04A9}"/>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B9A92D8-5075-4535-B2EC-20B240E3A861}"/>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1226115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E88AB-8B64-452F-846D-E0A9846786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FAB9D4CB-EE68-4DC9-BA27-69CC909911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BE03F703-2B06-455A-974E-F5669A9570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A72820-D635-46E3-9237-45C2DC24417D}"/>
              </a:ext>
            </a:extLst>
          </p:cNvPr>
          <p:cNvSpPr>
            <a:spLocks noGrp="1"/>
          </p:cNvSpPr>
          <p:nvPr>
            <p:ph type="dt" sz="half" idx="10"/>
          </p:nvPr>
        </p:nvSpPr>
        <p:spPr/>
        <p:txBody>
          <a:bodyPr/>
          <a:lstStyle/>
          <a:p>
            <a:fld id="{FF17F567-DD27-487A-9282-C96154177C6E}" type="datetime1">
              <a:rPr lang="en-IE" smtClean="0"/>
              <a:t>14/09/2023</a:t>
            </a:fld>
            <a:endParaRPr lang="en-IE"/>
          </a:p>
        </p:txBody>
      </p:sp>
      <p:sp>
        <p:nvSpPr>
          <p:cNvPr id="6" name="Footer Placeholder 5">
            <a:extLst>
              <a:ext uri="{FF2B5EF4-FFF2-40B4-BE49-F238E27FC236}">
                <a16:creationId xmlns:a16="http://schemas.microsoft.com/office/drawing/2014/main" id="{1AD4D90F-3A5F-484E-BFAA-A54E11C6AA38}"/>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F2FDF60F-B6A4-4758-9D18-C660F52E19AE}"/>
              </a:ext>
            </a:extLst>
          </p:cNvPr>
          <p:cNvSpPr>
            <a:spLocks noGrp="1"/>
          </p:cNvSpPr>
          <p:nvPr>
            <p:ph type="sldNum" sz="quarter" idx="12"/>
          </p:nvPr>
        </p:nvSpPr>
        <p:spPr/>
        <p:txBody>
          <a:bodyPr/>
          <a:lstStyle/>
          <a:p>
            <a:fld id="{A59551F6-EB3B-4743-B1F0-375DCDB8A6FF}" type="slidenum">
              <a:rPr lang="en-IE" smtClean="0"/>
              <a:t>‹#›</a:t>
            </a:fld>
            <a:endParaRPr lang="en-IE"/>
          </a:p>
        </p:txBody>
      </p:sp>
    </p:spTree>
    <p:extLst>
      <p:ext uri="{BB962C8B-B14F-4D97-AF65-F5344CB8AC3E}">
        <p14:creationId xmlns:p14="http://schemas.microsoft.com/office/powerpoint/2010/main" val="2875411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C3DE01-8DB4-48E8-BB82-6BC0CBC2DC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87699BC3-28B3-4DC3-9359-5A3706000B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326594DE-B870-4328-BECE-A5BA084AA8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5A3EA0-9CA9-4121-9FA1-760DF0DA4AFD}" type="datetime1">
              <a:rPr lang="en-IE" smtClean="0"/>
              <a:t>14/09/2023</a:t>
            </a:fld>
            <a:endParaRPr lang="en-IE"/>
          </a:p>
        </p:txBody>
      </p:sp>
      <p:sp>
        <p:nvSpPr>
          <p:cNvPr id="5" name="Footer Placeholder 4">
            <a:extLst>
              <a:ext uri="{FF2B5EF4-FFF2-40B4-BE49-F238E27FC236}">
                <a16:creationId xmlns:a16="http://schemas.microsoft.com/office/drawing/2014/main" id="{BF19BBF0-2DC2-4398-AFC0-3EC8685AD9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49F5EFEB-D352-4ADC-ABEF-59DE32300A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9551F6-EB3B-4743-B1F0-375DCDB8A6FF}" type="slidenum">
              <a:rPr lang="en-IE" smtClean="0"/>
              <a:t>‹#›</a:t>
            </a:fld>
            <a:endParaRPr lang="en-IE"/>
          </a:p>
        </p:txBody>
      </p:sp>
    </p:spTree>
    <p:extLst>
      <p:ext uri="{BB962C8B-B14F-4D97-AF65-F5344CB8AC3E}">
        <p14:creationId xmlns:p14="http://schemas.microsoft.com/office/powerpoint/2010/main" val="15141893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9D60B5-4227-5C5A-AD2B-1973758EE3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C7EFA9F9-25B5-595E-D7D0-5828000A8A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D0B0445-24EC-2C1F-B53C-C9BAA3B3C8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AC5EE-28CC-4603-B062-9057B3B045BC}" type="datetimeFigureOut">
              <a:rPr lang="en-IE" smtClean="0"/>
              <a:t>14/09/2023</a:t>
            </a:fld>
            <a:endParaRPr lang="en-IE"/>
          </a:p>
        </p:txBody>
      </p:sp>
      <p:sp>
        <p:nvSpPr>
          <p:cNvPr id="5" name="Footer Placeholder 4">
            <a:extLst>
              <a:ext uri="{FF2B5EF4-FFF2-40B4-BE49-F238E27FC236}">
                <a16:creationId xmlns:a16="http://schemas.microsoft.com/office/drawing/2014/main" id="{EF7D1DE9-35A2-471A-9BF2-FB79CF3D4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FAF3A6E0-7C63-53AD-DB48-49F5FC5243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5A303D-8323-41E1-9802-45D73FD46028}" type="slidenum">
              <a:rPr lang="en-IE" smtClean="0"/>
              <a:t>‹#›</a:t>
            </a:fld>
            <a:endParaRPr lang="en-IE"/>
          </a:p>
        </p:txBody>
      </p:sp>
    </p:spTree>
    <p:extLst>
      <p:ext uri="{BB962C8B-B14F-4D97-AF65-F5344CB8AC3E}">
        <p14:creationId xmlns:p14="http://schemas.microsoft.com/office/powerpoint/2010/main" val="2380692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1">
            <a:extLst>
              <a:ext uri="{FF2B5EF4-FFF2-40B4-BE49-F238E27FC236}">
                <a16:creationId xmlns:a16="http://schemas.microsoft.com/office/drawing/2014/main" id="{8CA731AF-B6B6-456E-87C1-43FE7C5830E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55DB323-247E-4577-B60C-9AD37D20EB63}"/>
              </a:ext>
            </a:extLst>
          </p:cNvPr>
          <p:cNvSpPr txBox="1"/>
          <p:nvPr/>
        </p:nvSpPr>
        <p:spPr>
          <a:xfrm>
            <a:off x="1500026" y="2868596"/>
            <a:ext cx="8252717" cy="3539430"/>
          </a:xfrm>
          <a:prstGeom prst="rect">
            <a:avLst/>
          </a:prstGeom>
          <a:noFill/>
        </p:spPr>
        <p:txBody>
          <a:bodyPr wrap="square" lIns="91440" tIns="45720" rIns="91440" bIns="45720" anchor="t">
            <a:spAutoFit/>
          </a:bodyPr>
          <a:lstStyle/>
          <a:p>
            <a:pPr algn="ctr"/>
            <a:r>
              <a:rPr lang="en-IE" sz="3200" b="1" dirty="0">
                <a:solidFill>
                  <a:schemeClr val="bg1"/>
                </a:solidFill>
              </a:rPr>
              <a:t>Housing Delivery Update Report</a:t>
            </a:r>
            <a:br>
              <a:rPr lang="en-IE" sz="3200" b="1" dirty="0">
                <a:solidFill>
                  <a:schemeClr val="bg1"/>
                </a:solidFill>
                <a:effectLst/>
              </a:rPr>
            </a:br>
            <a:br>
              <a:rPr lang="en-IE" sz="3200" b="1" dirty="0">
                <a:solidFill>
                  <a:schemeClr val="bg1"/>
                </a:solidFill>
                <a:effectLst/>
              </a:rPr>
            </a:br>
            <a:r>
              <a:rPr lang="en-IE" sz="3200" b="1" dirty="0">
                <a:solidFill>
                  <a:schemeClr val="bg1"/>
                </a:solidFill>
                <a:effectLst/>
              </a:rPr>
              <a:t>Clondalkin, Newcastle, Rathcoole, </a:t>
            </a:r>
            <a:r>
              <a:rPr lang="en-IE" sz="3200" b="1" dirty="0" err="1">
                <a:solidFill>
                  <a:schemeClr val="bg1"/>
                </a:solidFill>
                <a:effectLst/>
              </a:rPr>
              <a:t>Saggart</a:t>
            </a:r>
            <a:r>
              <a:rPr lang="en-IE" sz="3200" b="1" dirty="0">
                <a:solidFill>
                  <a:schemeClr val="bg1"/>
                </a:solidFill>
                <a:effectLst/>
              </a:rPr>
              <a:t> and </a:t>
            </a:r>
            <a:r>
              <a:rPr lang="en-IE" sz="3200" b="1" dirty="0" err="1">
                <a:solidFill>
                  <a:schemeClr val="bg1"/>
                </a:solidFill>
                <a:effectLst/>
              </a:rPr>
              <a:t>Brittas</a:t>
            </a:r>
            <a:r>
              <a:rPr lang="en-IE" sz="3200" b="1" dirty="0">
                <a:solidFill>
                  <a:schemeClr val="bg1"/>
                </a:solidFill>
                <a:effectLst/>
              </a:rPr>
              <a:t> Area Committee Meeting</a:t>
            </a:r>
            <a:br>
              <a:rPr lang="en-IE" sz="3200" b="1" dirty="0">
                <a:solidFill>
                  <a:schemeClr val="bg1"/>
                </a:solidFill>
                <a:effectLst/>
              </a:rPr>
            </a:br>
            <a:r>
              <a:rPr lang="en-IE" sz="3200" b="1" dirty="0">
                <a:solidFill>
                  <a:schemeClr val="bg1"/>
                </a:solidFill>
                <a:effectLst/>
              </a:rPr>
              <a:t>20</a:t>
            </a:r>
            <a:r>
              <a:rPr lang="en-IE" sz="3200" b="1" dirty="0">
                <a:solidFill>
                  <a:schemeClr val="bg1"/>
                </a:solidFill>
              </a:rPr>
              <a:t>th September 2023</a:t>
            </a:r>
            <a:br>
              <a:rPr lang="en-IE" sz="3200" b="1" dirty="0">
                <a:effectLst/>
              </a:rPr>
            </a:br>
            <a:br>
              <a:rPr lang="en-IE" sz="3200" b="1" dirty="0">
                <a:effectLst/>
              </a:rPr>
            </a:br>
            <a:endParaRPr lang="en-IE" sz="3200" dirty="0"/>
          </a:p>
        </p:txBody>
      </p:sp>
      <p:sp>
        <p:nvSpPr>
          <p:cNvPr id="5" name="Slide Number Placeholder 4">
            <a:extLst>
              <a:ext uri="{FF2B5EF4-FFF2-40B4-BE49-F238E27FC236}">
                <a16:creationId xmlns:a16="http://schemas.microsoft.com/office/drawing/2014/main" id="{253270A8-692D-5B6D-42F4-677283D1140C}"/>
              </a:ext>
            </a:extLst>
          </p:cNvPr>
          <p:cNvSpPr>
            <a:spLocks noGrp="1"/>
          </p:cNvSpPr>
          <p:nvPr>
            <p:ph type="sldNum" sz="quarter" idx="12"/>
          </p:nvPr>
        </p:nvSpPr>
        <p:spPr/>
        <p:txBody>
          <a:bodyPr/>
          <a:lstStyle/>
          <a:p>
            <a:fld id="{A59551F6-EB3B-4743-B1F0-375DCDB8A6FF}" type="slidenum">
              <a:rPr lang="en-IE" smtClean="0"/>
              <a:t>1</a:t>
            </a:fld>
            <a:endParaRPr lang="en-IE"/>
          </a:p>
        </p:txBody>
      </p:sp>
      <p:pic>
        <p:nvPicPr>
          <p:cNvPr id="11" name="Audio 10">
            <a:hlinkClick r:id="" action="ppaction://media"/>
            <a:extLst>
              <a:ext uri="{FF2B5EF4-FFF2-40B4-BE49-F238E27FC236}">
                <a16:creationId xmlns:a16="http://schemas.microsoft.com/office/drawing/2014/main" id="{883B5A0F-834F-EB44-8BCE-B5954D55A1D6}"/>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25205581"/>
      </p:ext>
    </p:extLst>
  </p:cSld>
  <p:clrMapOvr>
    <a:masterClrMapping/>
  </p:clrMapOvr>
  <mc:AlternateContent xmlns:mc="http://schemas.openxmlformats.org/markup-compatibility/2006" xmlns:p14="http://schemas.microsoft.com/office/powerpoint/2010/main">
    <mc:Choice Requires="p14">
      <p:transition spd="slow" p14:dur="2000" advTm="7582"/>
    </mc:Choice>
    <mc:Fallback xmlns="">
      <p:transition spd="slow" advTm="75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2023</a:t>
            </a:r>
          </a:p>
        </p:txBody>
      </p:sp>
      <p:pic>
        <p:nvPicPr>
          <p:cNvPr id="3" name="Picture 2">
            <a:extLst>
              <a:ext uri="{FF2B5EF4-FFF2-40B4-BE49-F238E27FC236}">
                <a16:creationId xmlns:a16="http://schemas.microsoft.com/office/drawing/2014/main" id="{ADE43600-F61F-0CB5-3A32-162970505E67}"/>
              </a:ext>
            </a:extLst>
          </p:cNvPr>
          <p:cNvPicPr>
            <a:picLocks noChangeAspect="1"/>
          </p:cNvPicPr>
          <p:nvPr/>
        </p:nvPicPr>
        <p:blipFill>
          <a:blip r:embed="rId5"/>
          <a:stretch>
            <a:fillRect/>
          </a:stretch>
        </p:blipFill>
        <p:spPr>
          <a:xfrm>
            <a:off x="4959" y="0"/>
            <a:ext cx="12182081" cy="6858000"/>
          </a:xfrm>
          <a:prstGeom prst="rect">
            <a:avLst/>
          </a:prstGeom>
        </p:spPr>
      </p:pic>
      <p:pic>
        <p:nvPicPr>
          <p:cNvPr id="9" name="Audio 8">
            <a:hlinkClick r:id="" action="ppaction://media"/>
            <a:extLst>
              <a:ext uri="{FF2B5EF4-FFF2-40B4-BE49-F238E27FC236}">
                <a16:creationId xmlns:a16="http://schemas.microsoft.com/office/drawing/2014/main" id="{94C22BFE-62DF-9174-E357-77FD8AD34EFB}"/>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203125" t="-203125" r="-203125" b="-203125"/>
          <a:stretch>
            <a:fillRect/>
          </a:stretch>
        </p:blipFill>
        <p:spPr>
          <a:xfrm>
            <a:off x="10052304" y="4718304"/>
            <a:ext cx="2057400" cy="205740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2000" advTm="36330"/>
    </mc:Choice>
    <mc:Fallback xmlns="">
      <p:transition spd="slow" advTm="363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010F7F07-155D-406B-934B-DCBA6E482D2F}"/>
              </a:ext>
            </a:extLst>
          </p:cNvPr>
          <p:cNvGraphicFramePr>
            <a:graphicFrameLocks noGrp="1"/>
          </p:cNvGraphicFramePr>
          <p:nvPr>
            <p:ph idx="1"/>
            <p:extLst>
              <p:ext uri="{D42A27DB-BD31-4B8C-83A1-F6EECF244321}">
                <p14:modId xmlns:p14="http://schemas.microsoft.com/office/powerpoint/2010/main" val="1708017174"/>
              </p:ext>
            </p:extLst>
          </p:nvPr>
        </p:nvGraphicFramePr>
        <p:xfrm>
          <a:off x="126750" y="448803"/>
          <a:ext cx="11898995" cy="6425731"/>
        </p:xfrm>
        <a:graphic>
          <a:graphicData uri="http://schemas.openxmlformats.org/drawingml/2006/table">
            <a:tbl>
              <a:tblPr firstRow="1" firstCol="1" bandRow="1">
                <a:tableStyleId>{5C22544A-7EE6-4342-B048-85BDC9FD1C3A}</a:tableStyleId>
              </a:tblPr>
              <a:tblGrid>
                <a:gridCol w="2406235">
                  <a:extLst>
                    <a:ext uri="{9D8B030D-6E8A-4147-A177-3AD203B41FA5}">
                      <a16:colId xmlns:a16="http://schemas.microsoft.com/office/drawing/2014/main" val="751538591"/>
                    </a:ext>
                  </a:extLst>
                </a:gridCol>
                <a:gridCol w="3409833">
                  <a:extLst>
                    <a:ext uri="{9D8B030D-6E8A-4147-A177-3AD203B41FA5}">
                      <a16:colId xmlns:a16="http://schemas.microsoft.com/office/drawing/2014/main" val="2355071067"/>
                    </a:ext>
                  </a:extLst>
                </a:gridCol>
                <a:gridCol w="702532">
                  <a:extLst>
                    <a:ext uri="{9D8B030D-6E8A-4147-A177-3AD203B41FA5}">
                      <a16:colId xmlns:a16="http://schemas.microsoft.com/office/drawing/2014/main" val="1908276548"/>
                    </a:ext>
                  </a:extLst>
                </a:gridCol>
                <a:gridCol w="5380395">
                  <a:extLst>
                    <a:ext uri="{9D8B030D-6E8A-4147-A177-3AD203B41FA5}">
                      <a16:colId xmlns:a16="http://schemas.microsoft.com/office/drawing/2014/main" val="804629682"/>
                    </a:ext>
                  </a:extLst>
                </a:gridCol>
              </a:tblGrid>
              <a:tr h="406448">
                <a:tc>
                  <a:txBody>
                    <a:bodyPr/>
                    <a:lstStyle/>
                    <a:p>
                      <a:pPr algn="ctr">
                        <a:lnSpc>
                          <a:spcPct val="107000"/>
                        </a:lnSpc>
                        <a:spcAft>
                          <a:spcPts val="0"/>
                        </a:spcAft>
                      </a:pPr>
                      <a:r>
                        <a:rPr lang="en-IE" sz="1400" dirty="0">
                          <a:effectLst/>
                          <a:latin typeface="+mn-lt"/>
                        </a:rPr>
                        <a:t>LEA</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400" dirty="0">
                          <a:effectLst/>
                          <a:latin typeface="+mn-lt"/>
                          <a:ea typeface="Calibri" panose="020F0502020204030204" pitchFamily="34" charset="0"/>
                          <a:cs typeface="Times New Roman" panose="02020603050405020304" pitchFamily="18" charset="0"/>
                        </a:rPr>
                        <a:t>Site</a:t>
                      </a:r>
                    </a:p>
                  </a:txBody>
                  <a:tcPr marL="68580" marR="68580" marT="0" marB="0"/>
                </a:tc>
                <a:tc>
                  <a:txBody>
                    <a:bodyPr/>
                    <a:lstStyle/>
                    <a:p>
                      <a:pPr algn="ctr">
                        <a:lnSpc>
                          <a:spcPct val="107000"/>
                        </a:lnSpc>
                        <a:spcAft>
                          <a:spcPts val="0"/>
                        </a:spcAft>
                      </a:pPr>
                      <a:r>
                        <a:rPr lang="en-IE" sz="1400" dirty="0">
                          <a:effectLst/>
                          <a:latin typeface="+mn-lt"/>
                        </a:rPr>
                        <a:t>No.</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IE" sz="1400" dirty="0">
                          <a:effectLst/>
                          <a:latin typeface="+mn-lt"/>
                        </a:rPr>
                        <a:t>Update</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7031813"/>
                  </a:ext>
                </a:extLst>
              </a:tr>
              <a:tr h="469998">
                <a:tc rowSpan="6">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400" b="1" kern="1200" dirty="0">
                          <a:solidFill>
                            <a:schemeClr val="lt1"/>
                          </a:solidFill>
                          <a:effectLst/>
                          <a:latin typeface="+mn-lt"/>
                          <a:ea typeface="+mn-ea"/>
                          <a:cs typeface="+mn-cs"/>
                        </a:rPr>
                        <a:t>Clondalkin</a:t>
                      </a:r>
                      <a:endParaRPr lang="en-IE" sz="1400" b="1" kern="1200" dirty="0">
                        <a:solidFill>
                          <a:schemeClr val="lt1"/>
                        </a:solidFill>
                        <a:effectLst/>
                        <a:latin typeface="+mn-lt"/>
                        <a:ea typeface="+mn-ea"/>
                        <a:cs typeface="+mn-cs"/>
                      </a:endParaRPr>
                    </a:p>
                  </a:txBody>
                  <a:tcPr marL="68580" marR="68580" marT="0" marB="0"/>
                </a:tc>
                <a:tc>
                  <a:txBody>
                    <a:bodyPr/>
                    <a:lstStyle/>
                    <a:p>
                      <a:pPr algn="l">
                        <a:lnSpc>
                          <a:spcPct val="107000"/>
                        </a:lnSpc>
                        <a:spcAft>
                          <a:spcPts val="0"/>
                        </a:spcAft>
                      </a:pPr>
                      <a:r>
                        <a:rPr lang="en-IE" sz="1400" dirty="0">
                          <a:effectLst/>
                          <a:latin typeface="+mn-lt"/>
                          <a:ea typeface="Calibri" panose="020F0502020204030204" pitchFamily="34" charset="0"/>
                          <a:cs typeface="Times New Roman" panose="02020603050405020304" pitchFamily="18" charset="0"/>
                        </a:rPr>
                        <a:t>Old </a:t>
                      </a:r>
                      <a:r>
                        <a:rPr lang="en-IE" sz="1400" dirty="0" err="1">
                          <a:effectLst/>
                          <a:latin typeface="+mn-lt"/>
                          <a:ea typeface="Calibri" panose="020F0502020204030204" pitchFamily="34" charset="0"/>
                          <a:cs typeface="Times New Roman" panose="02020603050405020304" pitchFamily="18" charset="0"/>
                        </a:rPr>
                        <a:t>Nangor</a:t>
                      </a:r>
                      <a:r>
                        <a:rPr lang="en-IE" sz="1400" dirty="0">
                          <a:effectLst/>
                          <a:latin typeface="+mn-lt"/>
                          <a:ea typeface="Calibri" panose="020F0502020204030204" pitchFamily="34" charset="0"/>
                          <a:cs typeface="Times New Roman" panose="02020603050405020304" pitchFamily="18" charset="0"/>
                        </a:rPr>
                        <a:t> Rd. (Simon)</a:t>
                      </a:r>
                    </a:p>
                  </a:txBody>
                  <a:tcPr marL="68580" marR="68580" marT="0" marB="0" anchor="ctr"/>
                </a:tc>
                <a:tc>
                  <a:txBody>
                    <a:bodyPr/>
                    <a:lstStyle/>
                    <a:p>
                      <a:pPr algn="ctr">
                        <a:lnSpc>
                          <a:spcPct val="107000"/>
                        </a:lnSpc>
                        <a:spcAft>
                          <a:spcPts val="0"/>
                        </a:spcAft>
                      </a:pPr>
                      <a:r>
                        <a:rPr lang="en-IE" sz="1400" dirty="0">
                          <a:effectLst/>
                          <a:latin typeface="+mn-lt"/>
                          <a:ea typeface="Calibri" panose="020F0502020204030204" pitchFamily="34" charset="0"/>
                          <a:cs typeface="Times New Roman" panose="02020603050405020304" pitchFamily="18" charset="0"/>
                        </a:rPr>
                        <a:t>10</a:t>
                      </a:r>
                    </a:p>
                  </a:txBody>
                  <a:tcPr marL="68580" marR="68580" marT="0" marB="0" anchor="ctr"/>
                </a:tc>
                <a:tc>
                  <a:txBody>
                    <a:bodyPr/>
                    <a:lstStyle/>
                    <a:p>
                      <a:pPr algn="l">
                        <a:lnSpc>
                          <a:spcPct val="107000"/>
                        </a:lnSpc>
                        <a:spcAft>
                          <a:spcPts val="0"/>
                        </a:spcAft>
                      </a:pPr>
                      <a:r>
                        <a:rPr lang="en-IE" sz="1400" dirty="0">
                          <a:effectLst/>
                          <a:latin typeface="+mn-lt"/>
                          <a:ea typeface="Calibri" panose="020F0502020204030204" pitchFamily="34" charset="0"/>
                          <a:cs typeface="Times New Roman" panose="02020603050405020304" pitchFamily="18" charset="0"/>
                        </a:rPr>
                        <a:t>Revised planning application- add info sought by planning. Response due end of Sept </a:t>
                      </a:r>
                    </a:p>
                  </a:txBody>
                  <a:tcPr marL="68580" marR="68580" marT="0" marB="0" anchor="ctr"/>
                </a:tc>
                <a:extLst>
                  <a:ext uri="{0D108BD9-81ED-4DB2-BD59-A6C34878D82A}">
                    <a16:rowId xmlns:a16="http://schemas.microsoft.com/office/drawing/2014/main" val="3883469053"/>
                  </a:ext>
                </a:extLst>
              </a:tr>
              <a:tr h="433812">
                <a:tc vMerge="1">
                  <a:txBody>
                    <a:bodyPr/>
                    <a:lstStyle/>
                    <a:p>
                      <a:endParaRPr lang="en-IE"/>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a:solidFill>
                            <a:schemeClr val="tx1"/>
                          </a:solidFill>
                          <a:latin typeface="+mn-lt"/>
                        </a:rPr>
                        <a:t>Watery Lane (Pt V)</a:t>
                      </a:r>
                    </a:p>
                  </a:txBody>
                  <a:tcPr marL="68580" marR="68580" marT="0" marB="0" anchor="ctr"/>
                </a:tc>
                <a:tc>
                  <a:txBody>
                    <a:bodyPr/>
                    <a:lstStyle/>
                    <a:p>
                      <a:pPr algn="ctr">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6</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dirty="0">
                          <a:effectLst/>
                          <a:latin typeface="+mn-lt"/>
                          <a:ea typeface="Calibri" panose="020F0502020204030204" pitchFamily="34" charset="0"/>
                          <a:cs typeface="Times New Roman" panose="02020603050405020304" pitchFamily="18" charset="0"/>
                        </a:rPr>
                        <a:t>Part V to be agreed/ lack of meaningful engagement by developer</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08822020"/>
                  </a:ext>
                </a:extLst>
              </a:tr>
              <a:tr h="433812">
                <a:tc vMerge="1">
                  <a:txBody>
                    <a:bodyPr/>
                    <a:lstStyle/>
                    <a:p>
                      <a:pPr marL="0" algn="ctr" defTabSz="914400" rtl="0" eaLnBrk="1" latinLnBrk="0" hangingPunct="1">
                        <a:lnSpc>
                          <a:spcPct val="107000"/>
                        </a:lnSpc>
                        <a:spcAft>
                          <a:spcPts val="0"/>
                        </a:spcAft>
                      </a:pPr>
                      <a:endParaRPr lang="en-IE" sz="1600" b="1" kern="1200" dirty="0">
                        <a:solidFill>
                          <a:schemeClr val="lt1"/>
                        </a:solidFill>
                        <a:effectLst/>
                        <a:latin typeface="+mn-lt"/>
                        <a:ea typeface="+mn-ea"/>
                        <a:cs typeface="+mn-cs"/>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a:solidFill>
                            <a:schemeClr val="tx1"/>
                          </a:solidFill>
                          <a:latin typeface="+mn-lt"/>
                        </a:rPr>
                        <a:t>Clonburris Private (Pt V)</a:t>
                      </a:r>
                    </a:p>
                  </a:txBody>
                  <a:tcPr marL="68580" marR="68580" marT="0" marB="0" anchor="ctr"/>
                </a:tc>
                <a:tc>
                  <a:txBody>
                    <a:bodyPr/>
                    <a:lstStyle/>
                    <a:p>
                      <a:pPr algn="ctr">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100+</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dirty="0">
                          <a:effectLst/>
                          <a:latin typeface="+mn-lt"/>
                          <a:ea typeface="Calibri" panose="020F0502020204030204" pitchFamily="34" charset="0"/>
                          <a:cs typeface="Times New Roman" panose="02020603050405020304" pitchFamily="18" charset="0"/>
                        </a:rPr>
                        <a:t>On site Part V to be agreed/delivery estimated from 2024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09210716"/>
                  </a:ext>
                </a:extLst>
              </a:tr>
              <a:tr h="433812">
                <a:tc vMerge="1">
                  <a:txBody>
                    <a:bodyPr/>
                    <a:lstStyle/>
                    <a:p>
                      <a:endParaRPr lang="en-IE"/>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a:solidFill>
                            <a:schemeClr val="tx1"/>
                          </a:solidFill>
                          <a:latin typeface="+mn-lt"/>
                        </a:rPr>
                        <a:t>St Finians Way, Newcastle</a:t>
                      </a:r>
                    </a:p>
                  </a:txBody>
                  <a:tcPr marL="68580" marR="68580" marT="0" marB="0" anchor="ctr"/>
                </a:tc>
                <a:tc>
                  <a:txBody>
                    <a:bodyPr/>
                    <a:lstStyle/>
                    <a:p>
                      <a:pPr algn="ctr">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1</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dirty="0">
                          <a:effectLst/>
                          <a:latin typeface="+mn-lt"/>
                          <a:ea typeface="Calibri" panose="020F0502020204030204" pitchFamily="34" charset="0"/>
                          <a:cs typeface="Times New Roman" panose="02020603050405020304" pitchFamily="18" charset="0"/>
                        </a:rPr>
                        <a:t>On site, Part V engagement underway, delivery 2024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71973323"/>
                  </a:ext>
                </a:extLst>
              </a:tr>
              <a:tr h="583944">
                <a:tc vMerge="1">
                  <a:txBody>
                    <a:bodyPr/>
                    <a:lstStyle/>
                    <a:p>
                      <a:pPr marL="0" algn="ctr" defTabSz="914400" rtl="0" eaLnBrk="1" latinLnBrk="0" hangingPunct="1">
                        <a:lnSpc>
                          <a:spcPct val="107000"/>
                        </a:lnSpc>
                        <a:spcAft>
                          <a:spcPts val="0"/>
                        </a:spcAft>
                      </a:pPr>
                      <a:endParaRPr lang="en-IE" sz="1600" b="1" kern="1200" dirty="0">
                        <a:solidFill>
                          <a:schemeClr val="lt1"/>
                        </a:solidFill>
                        <a:effectLst/>
                        <a:latin typeface="+mn-lt"/>
                        <a:ea typeface="+mn-ea"/>
                        <a:cs typeface="+mn-cs"/>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a:solidFill>
                            <a:schemeClr val="tx1"/>
                          </a:solidFill>
                          <a:latin typeface="+mn-lt"/>
                        </a:rPr>
                        <a:t>Gordon Pk/Clondalkin Rugby Club (Pt V)</a:t>
                      </a:r>
                    </a:p>
                  </a:txBody>
                  <a:tcPr marL="68580" marR="68580" marT="0" marB="0" anchor="ctr"/>
                </a:tc>
                <a:tc>
                  <a:txBody>
                    <a:bodyPr/>
                    <a:lstStyle/>
                    <a:p>
                      <a:pPr algn="ctr">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7</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dirty="0">
                          <a:effectLst/>
                          <a:latin typeface="+mn-lt"/>
                          <a:ea typeface="Calibri" panose="020F0502020204030204" pitchFamily="34" charset="0"/>
                          <a:cs typeface="Times New Roman" panose="02020603050405020304" pitchFamily="18" charset="0"/>
                        </a:rPr>
                        <a:t>Part V to be agreed/delivery est. 2024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46234794"/>
                  </a:ext>
                </a:extLst>
              </a:tr>
              <a:tr h="438202">
                <a:tc vMerge="1">
                  <a:txBody>
                    <a:bodyPr/>
                    <a:lstStyle/>
                    <a:p>
                      <a:pPr marL="0" algn="ctr" defTabSz="914400" rtl="0" eaLnBrk="1" latinLnBrk="0" hangingPunct="1">
                        <a:lnSpc>
                          <a:spcPct val="107000"/>
                        </a:lnSpc>
                        <a:spcAft>
                          <a:spcPts val="0"/>
                        </a:spcAft>
                      </a:pPr>
                      <a:endParaRPr lang="en-IE" sz="1100" b="1" kern="1200" dirty="0">
                        <a:solidFill>
                          <a:schemeClr val="lt1"/>
                        </a:solidFill>
                        <a:effectLst/>
                        <a:latin typeface="+mn-lt"/>
                        <a:ea typeface="+mn-ea"/>
                        <a:cs typeface="+mn-cs"/>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a:solidFill>
                            <a:schemeClr val="tx1"/>
                          </a:solidFill>
                          <a:latin typeface="+mn-lt"/>
                        </a:rPr>
                        <a:t>Parklands Ph1 Citywest</a:t>
                      </a:r>
                    </a:p>
                  </a:txBody>
                  <a:tcPr marL="68580" marR="68580" marT="0" marB="0" anchor="ctr"/>
                </a:tc>
                <a:tc>
                  <a:txBody>
                    <a:bodyPr/>
                    <a:lstStyle/>
                    <a:p>
                      <a:pPr algn="ctr">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23</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Part V agreed / delivery in 2024</a:t>
                      </a:r>
                      <a:endParaRPr lang="en-IE" sz="14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16431774"/>
                  </a:ext>
                </a:extLst>
              </a:tr>
              <a:tr h="406448">
                <a:tc rowSpan="2">
                  <a:txBody>
                    <a:bodyPr/>
                    <a:lstStyle/>
                    <a:p>
                      <a:pPr marL="0" algn="ctr" defTabSz="914400" rtl="0" eaLnBrk="1" latinLnBrk="0" hangingPunct="1">
                        <a:lnSpc>
                          <a:spcPct val="107000"/>
                        </a:lnSpc>
                        <a:spcAft>
                          <a:spcPts val="0"/>
                        </a:spcAft>
                      </a:pPr>
                      <a:r>
                        <a:rPr lang="en-IE" sz="1400" b="1" kern="1200" dirty="0">
                          <a:solidFill>
                            <a:schemeClr val="lt1"/>
                          </a:solidFill>
                          <a:effectLst/>
                          <a:latin typeface="+mn-lt"/>
                          <a:ea typeface="+mn-ea"/>
                          <a:cs typeface="+mn-cs"/>
                        </a:rPr>
                        <a:t>Rathfarnham/Templeogue</a:t>
                      </a:r>
                    </a:p>
                  </a:txBody>
                  <a:tcPr marL="68580" marR="68580" marT="0" marB="0"/>
                </a:tc>
                <a:tc>
                  <a:txBody>
                    <a:bodyPr/>
                    <a:lstStyle/>
                    <a:p>
                      <a:pPr algn="l">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Watson Place </a:t>
                      </a:r>
                      <a:r>
                        <a:rPr lang="en-GB" sz="1400" dirty="0" err="1">
                          <a:effectLst/>
                          <a:latin typeface="+mn-lt"/>
                          <a:ea typeface="Calibri" panose="020F0502020204030204" pitchFamily="34" charset="0"/>
                          <a:cs typeface="Times New Roman" panose="02020603050405020304" pitchFamily="18" charset="0"/>
                        </a:rPr>
                        <a:t>Ballyroan</a:t>
                      </a:r>
                      <a:r>
                        <a:rPr lang="en-GB" sz="1400" dirty="0">
                          <a:effectLst/>
                          <a:latin typeface="+mn-lt"/>
                          <a:ea typeface="Calibri" panose="020F0502020204030204" pitchFamily="34" charset="0"/>
                          <a:cs typeface="Times New Roman" panose="02020603050405020304" pitchFamily="18" charset="0"/>
                        </a:rPr>
                        <a:t> House </a:t>
                      </a:r>
                    </a:p>
                  </a:txBody>
                  <a:tcPr marL="68580" marR="68580" marT="0" marB="0" anchor="ctr"/>
                </a:tc>
                <a:tc>
                  <a:txBody>
                    <a:bodyPr/>
                    <a:lstStyle/>
                    <a:p>
                      <a:pPr algn="ctr">
                        <a:lnSpc>
                          <a:spcPct val="107000"/>
                        </a:lnSpc>
                        <a:spcAft>
                          <a:spcPts val="0"/>
                        </a:spcAft>
                      </a:pPr>
                      <a:r>
                        <a:rPr lang="en-IE" sz="1400" dirty="0">
                          <a:effectLst/>
                          <a:latin typeface="+mn-lt"/>
                          <a:ea typeface="Calibri" panose="020F0502020204030204" pitchFamily="34" charset="0"/>
                          <a:cs typeface="Times New Roman" panose="02020603050405020304" pitchFamily="18" charset="0"/>
                        </a:rPr>
                        <a:t>2</a:t>
                      </a:r>
                    </a:p>
                  </a:txBody>
                  <a:tcPr marL="68580" marR="68580" marT="0" marB="0" anchor="ctr"/>
                </a:tc>
                <a:tc>
                  <a:txBody>
                    <a:bodyPr/>
                    <a:lstStyle/>
                    <a:p>
                      <a:pPr algn="l">
                        <a:lnSpc>
                          <a:spcPct val="107000"/>
                        </a:lnSpc>
                        <a:spcAft>
                          <a:spcPts val="0"/>
                        </a:spcAft>
                      </a:pPr>
                      <a:r>
                        <a:rPr lang="en-IE" sz="1400" dirty="0">
                          <a:effectLst/>
                          <a:latin typeface="+mn-lt"/>
                        </a:rPr>
                        <a:t>Part V to be agreed/delivery est. 2024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10978565"/>
                  </a:ext>
                </a:extLst>
              </a:tr>
              <a:tr h="449130">
                <a:tc vMerge="1">
                  <a:txBody>
                    <a:bodyPr/>
                    <a:lstStyle/>
                    <a:p>
                      <a:pPr marL="0" algn="ctr" defTabSz="914400" rtl="0" eaLnBrk="1" latinLnBrk="0" hangingPunct="1">
                        <a:lnSpc>
                          <a:spcPct val="107000"/>
                        </a:lnSpc>
                        <a:spcAft>
                          <a:spcPts val="0"/>
                        </a:spcAft>
                      </a:pPr>
                      <a:endParaRPr lang="en-IE" sz="1400" b="1" kern="1200" dirty="0">
                        <a:solidFill>
                          <a:schemeClr val="lt1"/>
                        </a:solidFill>
                        <a:effectLst/>
                        <a:latin typeface="+mn-lt"/>
                        <a:ea typeface="+mn-ea"/>
                        <a:cs typeface="+mn-cs"/>
                      </a:endParaRPr>
                    </a:p>
                  </a:txBody>
                  <a:tcPr marL="68580" marR="68580" marT="0" marB="0"/>
                </a:tc>
                <a:tc>
                  <a:txBody>
                    <a:bodyPr/>
                    <a:lstStyle/>
                    <a:p>
                      <a:pPr algn="l">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Walkinstown House, Walkinstown Roundabout</a:t>
                      </a:r>
                    </a:p>
                  </a:txBody>
                  <a:tcPr marL="68580" marR="68580" marT="0" marB="0" anchor="ctr"/>
                </a:tc>
                <a:tc>
                  <a:txBody>
                    <a:bodyPr/>
                    <a:lstStyle/>
                    <a:p>
                      <a:pPr algn="ctr">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16</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Part V to be agreed/delivery est. 2024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01792284"/>
                  </a:ext>
                </a:extLst>
              </a:tr>
              <a:tr h="416045">
                <a:tc rowSpan="3">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E" sz="1400" b="1" kern="1200" dirty="0">
                          <a:solidFill>
                            <a:schemeClr val="lt1"/>
                          </a:solidFill>
                          <a:effectLst/>
                          <a:latin typeface="+mn-lt"/>
                          <a:ea typeface="+mn-ea"/>
                          <a:cs typeface="+mn-cs"/>
                        </a:rPr>
                        <a:t>Firhouse/Bohernabreena</a:t>
                      </a: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400" b="0" dirty="0">
                          <a:effectLst/>
                          <a:latin typeface="+mn-lt"/>
                        </a:rPr>
                        <a:t>Homeville *</a:t>
                      </a:r>
                      <a:endParaRPr lang="en-IE" sz="14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IE" sz="1400" dirty="0">
                          <a:effectLst/>
                          <a:latin typeface="+mn-lt"/>
                        </a:rPr>
                        <a:t>16</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IE" sz="1400" dirty="0">
                          <a:effectLst/>
                          <a:latin typeface="+mn-lt"/>
                        </a:rPr>
                        <a:t>Approval awaited from Dept/Contractor on site/ Delivery mid-2024.</a:t>
                      </a:r>
                    </a:p>
                  </a:txBody>
                  <a:tcPr marL="68580" marR="68580" marT="0" marB="0" anchor="ctr"/>
                </a:tc>
                <a:extLst>
                  <a:ext uri="{0D108BD9-81ED-4DB2-BD59-A6C34878D82A}">
                    <a16:rowId xmlns:a16="http://schemas.microsoft.com/office/drawing/2014/main" val="827648313"/>
                  </a:ext>
                </a:extLst>
              </a:tr>
              <a:tr h="374836">
                <a:tc vMerge="1">
                  <a:txBody>
                    <a:bodyPr/>
                    <a:lstStyle/>
                    <a:p>
                      <a:pPr marL="0" algn="ctr" defTabSz="914400" rtl="0" eaLnBrk="1" latinLnBrk="0" hangingPunct="1">
                        <a:lnSpc>
                          <a:spcPct val="107000"/>
                        </a:lnSpc>
                        <a:spcAft>
                          <a:spcPts val="0"/>
                        </a:spcAft>
                      </a:pPr>
                      <a:endParaRPr lang="en-IE" sz="1800" b="1" kern="1200" dirty="0">
                        <a:solidFill>
                          <a:schemeClr val="lt1"/>
                        </a:solidFill>
                        <a:effectLst/>
                        <a:latin typeface="+mn-lt"/>
                        <a:ea typeface="+mn-ea"/>
                        <a:cs typeface="+mn-cs"/>
                      </a:endParaRPr>
                    </a:p>
                  </a:txBody>
                  <a:tcPr marL="68580" marR="68580" marT="0" marB="0"/>
                </a:tc>
                <a:tc>
                  <a:txBody>
                    <a:bodyPr/>
                    <a:lstStyle/>
                    <a:p>
                      <a:pPr algn="l">
                        <a:lnSpc>
                          <a:spcPct val="107000"/>
                        </a:lnSpc>
                        <a:spcAft>
                          <a:spcPts val="0"/>
                        </a:spcAft>
                      </a:pPr>
                      <a:r>
                        <a:rPr lang="en-IE" sz="1400" dirty="0">
                          <a:effectLst/>
                          <a:latin typeface="+mn-lt"/>
                          <a:ea typeface="Calibri" panose="020F0502020204030204" pitchFamily="34" charset="0"/>
                          <a:cs typeface="Times New Roman" panose="02020603050405020304" pitchFamily="18" charset="0"/>
                        </a:rPr>
                        <a:t>Pearse Brothers Park *</a:t>
                      </a:r>
                    </a:p>
                  </a:txBody>
                  <a:tcPr marL="68580" marR="68580" marT="0" marB="0" anchor="ctr"/>
                </a:tc>
                <a:tc>
                  <a:txBody>
                    <a:bodyPr/>
                    <a:lstStyle/>
                    <a:p>
                      <a:pPr algn="ctr">
                        <a:lnSpc>
                          <a:spcPct val="107000"/>
                        </a:lnSpc>
                        <a:spcAft>
                          <a:spcPts val="0"/>
                        </a:spcAft>
                      </a:pPr>
                      <a:r>
                        <a:rPr lang="en-IE" sz="1400" dirty="0">
                          <a:effectLst/>
                          <a:latin typeface="+mn-lt"/>
                          <a:ea typeface="Calibri" panose="020F0502020204030204" pitchFamily="34" charset="0"/>
                          <a:cs typeface="Times New Roman" panose="02020603050405020304" pitchFamily="18" charset="0"/>
                        </a:rPr>
                        <a:t>10</a:t>
                      </a: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400" dirty="0">
                          <a:effectLst/>
                          <a:latin typeface="+mn-lt"/>
                          <a:ea typeface="Calibri" panose="020F0502020204030204" pitchFamily="34" charset="0"/>
                          <a:cs typeface="Times New Roman" panose="02020603050405020304" pitchFamily="18" charset="0"/>
                        </a:rPr>
                        <a:t>Tender for contractor to be advertised Q4 2023</a:t>
                      </a:r>
                    </a:p>
                  </a:txBody>
                  <a:tcPr marL="68580" marR="68580" marT="0" marB="0" anchor="ctr"/>
                </a:tc>
                <a:extLst>
                  <a:ext uri="{0D108BD9-81ED-4DB2-BD59-A6C34878D82A}">
                    <a16:rowId xmlns:a16="http://schemas.microsoft.com/office/drawing/2014/main" val="657716757"/>
                  </a:ext>
                </a:extLst>
              </a:tr>
              <a:tr h="374836">
                <a:tc vMerge="1">
                  <a:txBody>
                    <a:bodyPr/>
                    <a:lstStyle/>
                    <a:p>
                      <a:endParaRPr lang="en-IE"/>
                    </a:p>
                  </a:txBody>
                  <a:tcPr/>
                </a:tc>
                <a:tc>
                  <a:txBody>
                    <a:bodyPr/>
                    <a:lstStyle/>
                    <a:p>
                      <a:pPr algn="l">
                        <a:lnSpc>
                          <a:spcPct val="107000"/>
                        </a:lnSpc>
                        <a:spcAft>
                          <a:spcPts val="0"/>
                        </a:spcAft>
                      </a:pPr>
                      <a:r>
                        <a:rPr lang="en-GB" sz="1400" dirty="0" err="1">
                          <a:effectLst/>
                          <a:latin typeface="+mn-lt"/>
                          <a:ea typeface="Calibri" panose="020F0502020204030204" pitchFamily="34" charset="0"/>
                          <a:cs typeface="Times New Roman" panose="02020603050405020304" pitchFamily="18" charset="0"/>
                        </a:rPr>
                        <a:t>Garrettstown</a:t>
                      </a:r>
                      <a:r>
                        <a:rPr lang="en-GB" sz="1400" dirty="0">
                          <a:effectLst/>
                          <a:latin typeface="+mn-lt"/>
                          <a:ea typeface="Calibri" panose="020F0502020204030204" pitchFamily="34" charset="0"/>
                          <a:cs typeface="Times New Roman" panose="02020603050405020304" pitchFamily="18" charset="0"/>
                        </a:rPr>
                        <a:t> House/Laurel Manor (Pt V)</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2</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dirty="0">
                          <a:effectLst/>
                          <a:latin typeface="+mn-lt"/>
                          <a:ea typeface="Calibri" panose="020F0502020204030204" pitchFamily="34" charset="0"/>
                          <a:cs typeface="Times New Roman" panose="02020603050405020304" pitchFamily="18" charset="0"/>
                        </a:rPr>
                        <a:t>Part V to be agreed / delivery </a:t>
                      </a:r>
                      <a:r>
                        <a:rPr lang="en-GB" sz="1400" dirty="0" err="1">
                          <a:effectLst/>
                          <a:latin typeface="+mn-lt"/>
                          <a:ea typeface="Calibri" panose="020F0502020204030204" pitchFamily="34" charset="0"/>
                          <a:cs typeface="Times New Roman" panose="02020603050405020304" pitchFamily="18" charset="0"/>
                        </a:rPr>
                        <a:t>est</a:t>
                      </a:r>
                      <a:r>
                        <a:rPr lang="en-GB" sz="1400" dirty="0">
                          <a:effectLst/>
                          <a:latin typeface="+mn-lt"/>
                          <a:ea typeface="Calibri" panose="020F0502020204030204" pitchFamily="34" charset="0"/>
                          <a:cs typeface="Times New Roman" panose="02020603050405020304" pitchFamily="18" charset="0"/>
                        </a:rPr>
                        <a:t> 2024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46957007"/>
                  </a:ext>
                </a:extLst>
              </a:tr>
              <a:tr h="374836">
                <a:tc rowSpan="3">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400" b="1" kern="1200" dirty="0">
                          <a:solidFill>
                            <a:schemeClr val="lt1"/>
                          </a:solidFill>
                          <a:effectLst/>
                          <a:latin typeface="+mn-lt"/>
                          <a:ea typeface="+mn-ea"/>
                          <a:cs typeface="+mn-cs"/>
                        </a:rPr>
                        <a:t>Tallaght Central</a:t>
                      </a:r>
                      <a:endParaRPr lang="en-IE" sz="1400" b="1" kern="1200" dirty="0">
                        <a:solidFill>
                          <a:schemeClr val="lt1"/>
                        </a:solidFill>
                        <a:effectLst/>
                        <a:latin typeface="+mn-lt"/>
                        <a:ea typeface="+mn-ea"/>
                        <a:cs typeface="+mn-cs"/>
                      </a:endParaRPr>
                    </a:p>
                  </a:txBody>
                  <a:tcPr marL="68580" marR="68580" marT="0" marB="0" anchor="ctr"/>
                </a:tc>
                <a:tc>
                  <a:txBody>
                    <a:bodyPr/>
                    <a:lstStyle/>
                    <a:p>
                      <a:pPr algn="l">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Former Gallaghers site (Airton/Green Rd) </a:t>
                      </a:r>
                    </a:p>
                  </a:txBody>
                  <a:tcPr marL="68580" marR="68580" marT="0" marB="0" anchor="ctr"/>
                </a:tc>
                <a:tc>
                  <a:txBody>
                    <a:bodyPr/>
                    <a:lstStyle/>
                    <a:p>
                      <a:pPr algn="l">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50</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dirty="0">
                          <a:effectLst/>
                          <a:latin typeface="+mn-lt"/>
                          <a:ea typeface="Calibri" panose="020F0502020204030204" pitchFamily="34" charset="0"/>
                          <a:cs typeface="Times New Roman" panose="02020603050405020304" pitchFamily="18" charset="0"/>
                        </a:rPr>
                        <a:t>Part V agreed delivery expected 2025</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75213433"/>
                  </a:ext>
                </a:extLst>
              </a:tr>
              <a:tr h="374836">
                <a:tc vMerge="1">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IE" sz="1200" b="1" kern="1200" dirty="0">
                        <a:solidFill>
                          <a:schemeClr val="lt1"/>
                        </a:solidFill>
                        <a:effectLst/>
                        <a:latin typeface="+mn-lt"/>
                        <a:ea typeface="+mn-ea"/>
                        <a:cs typeface="+mn-cs"/>
                      </a:endParaRPr>
                    </a:p>
                  </a:txBody>
                  <a:tcPr marL="68580" marR="68580" marT="0" marB="0" anchor="ctr"/>
                </a:tc>
                <a:tc>
                  <a:txBody>
                    <a:bodyPr/>
                    <a:lstStyle/>
                    <a:p>
                      <a:pPr algn="l">
                        <a:lnSpc>
                          <a:spcPct val="107000"/>
                        </a:lnSpc>
                        <a:spcAft>
                          <a:spcPts val="0"/>
                        </a:spcAft>
                      </a:pPr>
                      <a:r>
                        <a:rPr lang="en-IE" sz="1400" dirty="0">
                          <a:effectLst/>
                          <a:latin typeface="+mn-lt"/>
                          <a:ea typeface="Calibri" panose="020F0502020204030204" pitchFamily="34" charset="0"/>
                          <a:cs typeface="Times New Roman" panose="02020603050405020304" pitchFamily="18" charset="0"/>
                        </a:rPr>
                        <a:t>St. Aongus’ Green</a:t>
                      </a:r>
                    </a:p>
                  </a:txBody>
                  <a:tcPr marL="68580" marR="68580" marT="0" marB="0" anchor="ctr"/>
                </a:tc>
                <a:tc>
                  <a:txBody>
                    <a:bodyPr/>
                    <a:lstStyle/>
                    <a:p>
                      <a:pPr algn="l">
                        <a:lnSpc>
                          <a:spcPct val="107000"/>
                        </a:lnSpc>
                        <a:spcAft>
                          <a:spcPts val="0"/>
                        </a:spcAft>
                      </a:pPr>
                      <a:r>
                        <a:rPr lang="en-IE" sz="1400" dirty="0">
                          <a:effectLst/>
                          <a:latin typeface="+mn-lt"/>
                          <a:ea typeface="Calibri" panose="020F0502020204030204" pitchFamily="34" charset="0"/>
                          <a:cs typeface="Times New Roman" panose="02020603050405020304" pitchFamily="18" charset="0"/>
                        </a:rPr>
                        <a:t>10</a:t>
                      </a: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400" dirty="0">
                          <a:effectLst/>
                          <a:latin typeface="+mn-lt"/>
                          <a:ea typeface="Calibri" panose="020F0502020204030204" pitchFamily="34" charset="0"/>
                          <a:cs typeface="Times New Roman" panose="02020603050405020304" pitchFamily="18" charset="0"/>
                        </a:rPr>
                        <a:t>Tender for contractor to be advertised Q3 2023</a:t>
                      </a:r>
                    </a:p>
                  </a:txBody>
                  <a:tcPr marL="68580" marR="68580" marT="0" marB="0" anchor="ctr"/>
                </a:tc>
                <a:extLst>
                  <a:ext uri="{0D108BD9-81ED-4DB2-BD59-A6C34878D82A}">
                    <a16:rowId xmlns:a16="http://schemas.microsoft.com/office/drawing/2014/main" val="4222295549"/>
                  </a:ext>
                </a:extLst>
              </a:tr>
              <a:tr h="438202">
                <a:tc vMerge="1">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IE" sz="1200" b="1" kern="1200" dirty="0">
                        <a:solidFill>
                          <a:schemeClr val="lt1"/>
                        </a:solidFill>
                        <a:effectLst/>
                        <a:latin typeface="+mn-lt"/>
                        <a:ea typeface="+mn-ea"/>
                        <a:cs typeface="+mn-cs"/>
                      </a:endParaRPr>
                    </a:p>
                  </a:txBody>
                  <a:tcPr marL="68580" marR="68580" marT="0" marB="0" anchor="ctr"/>
                </a:tc>
                <a:tc>
                  <a:txBody>
                    <a:bodyPr/>
                    <a:lstStyle/>
                    <a:p>
                      <a:pPr algn="l">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Airton Plaza (Part V)</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30</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dirty="0">
                          <a:effectLst/>
                          <a:latin typeface="+mn-lt"/>
                          <a:ea typeface="Calibri" panose="020F0502020204030204" pitchFamily="34" charset="0"/>
                          <a:cs typeface="Times New Roman" panose="02020603050405020304" pitchFamily="18" charset="0"/>
                        </a:rPr>
                        <a:t>Part V negotiations ongoing, delivery 2025</a:t>
                      </a:r>
                      <a:endParaRPr lang="en-IE" sz="14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43879516"/>
                  </a:ext>
                </a:extLst>
              </a:tr>
            </a:tbl>
          </a:graphicData>
        </a:graphic>
      </p:graphicFrame>
      <p:sp>
        <p:nvSpPr>
          <p:cNvPr id="6" name="Rectangle 1">
            <a:extLst>
              <a:ext uri="{FF2B5EF4-FFF2-40B4-BE49-F238E27FC236}">
                <a16:creationId xmlns:a16="http://schemas.microsoft.com/office/drawing/2014/main" id="{E028F6A9-9B4B-4695-AE1F-2BA67091E1AD}"/>
              </a:ext>
            </a:extLst>
          </p:cNvPr>
          <p:cNvSpPr>
            <a:spLocks noChangeArrowheads="1"/>
          </p:cNvSpPr>
          <p:nvPr/>
        </p:nvSpPr>
        <p:spPr bwMode="auto">
          <a:xfrm>
            <a:off x="-475996" y="39735"/>
            <a:ext cx="131439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E"/>
          </a:p>
        </p:txBody>
      </p:sp>
      <p:graphicFrame>
        <p:nvGraphicFramePr>
          <p:cNvPr id="8" name="Table 7">
            <a:extLst>
              <a:ext uri="{FF2B5EF4-FFF2-40B4-BE49-F238E27FC236}">
                <a16:creationId xmlns:a16="http://schemas.microsoft.com/office/drawing/2014/main" id="{177E60D5-E9EA-44CC-94CF-AC177292229B}"/>
              </a:ext>
            </a:extLst>
          </p:cNvPr>
          <p:cNvGraphicFramePr>
            <a:graphicFrameLocks noGrp="1"/>
          </p:cNvGraphicFramePr>
          <p:nvPr/>
        </p:nvGraphicFramePr>
        <p:xfrm>
          <a:off x="126748" y="-1"/>
          <a:ext cx="11898995" cy="448803"/>
        </p:xfrm>
        <a:graphic>
          <a:graphicData uri="http://schemas.openxmlformats.org/drawingml/2006/table">
            <a:tbl>
              <a:tblPr firstRow="1" bandRow="1">
                <a:tableStyleId>{5C22544A-7EE6-4342-B048-85BDC9FD1C3A}</a:tableStyleId>
              </a:tblPr>
              <a:tblGrid>
                <a:gridCol w="11898995">
                  <a:extLst>
                    <a:ext uri="{9D8B030D-6E8A-4147-A177-3AD203B41FA5}">
                      <a16:colId xmlns:a16="http://schemas.microsoft.com/office/drawing/2014/main" val="3504224004"/>
                    </a:ext>
                  </a:extLst>
                </a:gridCol>
              </a:tblGrid>
              <a:tr h="448803">
                <a:tc>
                  <a:txBody>
                    <a:bodyPr/>
                    <a:lstStyle/>
                    <a:p>
                      <a:pPr algn="ctr"/>
                      <a:r>
                        <a:rPr lang="en-GB" sz="2000" b="1" kern="1200" dirty="0">
                          <a:solidFill>
                            <a:schemeClr val="lt1"/>
                          </a:solidFill>
                          <a:latin typeface="+mn-lt"/>
                          <a:ea typeface="+mn-ea"/>
                          <a:cs typeface="+mn-cs"/>
                        </a:rPr>
                        <a:t>Approved/Proposed </a:t>
                      </a:r>
                      <a:r>
                        <a:rPr lang="en-IE" sz="2000" b="1" kern="1200" dirty="0">
                          <a:solidFill>
                            <a:schemeClr val="lt1"/>
                          </a:solidFill>
                          <a:latin typeface="+mn-lt"/>
                          <a:ea typeface="+mn-ea"/>
                          <a:cs typeface="+mn-cs"/>
                        </a:rPr>
                        <a:t>Developments by LEA (1)</a:t>
                      </a:r>
                      <a:endParaRPr lang="en-GB" sz="2000" b="1" kern="1200" dirty="0">
                        <a:solidFill>
                          <a:schemeClr val="lt1"/>
                        </a:solidFill>
                        <a:latin typeface="+mn-lt"/>
                        <a:ea typeface="+mn-ea"/>
                        <a:cs typeface="+mn-cs"/>
                      </a:endParaRPr>
                    </a:p>
                  </a:txBody>
                  <a:tcPr marL="131594" marR="131594" marT="65797" marB="65797" anchor="ctr"/>
                </a:tc>
                <a:extLst>
                  <a:ext uri="{0D108BD9-81ED-4DB2-BD59-A6C34878D82A}">
                    <a16:rowId xmlns:a16="http://schemas.microsoft.com/office/drawing/2014/main" val="1195735012"/>
                  </a:ext>
                </a:extLst>
              </a:tr>
            </a:tbl>
          </a:graphicData>
        </a:graphic>
      </p:graphicFrame>
      <p:sp>
        <p:nvSpPr>
          <p:cNvPr id="4" name="Slide Number Placeholder 3">
            <a:extLst>
              <a:ext uri="{FF2B5EF4-FFF2-40B4-BE49-F238E27FC236}">
                <a16:creationId xmlns:a16="http://schemas.microsoft.com/office/drawing/2014/main" id="{E9C6F84A-5B5D-CC7C-C156-4579EAEAA1E6}"/>
              </a:ext>
            </a:extLst>
          </p:cNvPr>
          <p:cNvSpPr>
            <a:spLocks noGrp="1"/>
          </p:cNvSpPr>
          <p:nvPr>
            <p:ph type="sldNum" sz="quarter" idx="12"/>
          </p:nvPr>
        </p:nvSpPr>
        <p:spPr/>
        <p:txBody>
          <a:bodyPr/>
          <a:lstStyle/>
          <a:p>
            <a:fld id="{A59551F6-EB3B-4743-B1F0-375DCDB8A6FF}" type="slidenum">
              <a:rPr lang="en-IE" smtClean="0"/>
              <a:t>3</a:t>
            </a:fld>
            <a:endParaRPr lang="en-IE"/>
          </a:p>
        </p:txBody>
      </p:sp>
      <p:pic>
        <p:nvPicPr>
          <p:cNvPr id="10" name="Audio 9">
            <a:hlinkClick r:id="" action="ppaction://media"/>
            <a:extLst>
              <a:ext uri="{FF2B5EF4-FFF2-40B4-BE49-F238E27FC236}">
                <a16:creationId xmlns:a16="http://schemas.microsoft.com/office/drawing/2014/main" id="{DE036030-636F-EF57-7D2E-10DE4B138659}"/>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684753572"/>
      </p:ext>
    </p:extLst>
  </p:cSld>
  <p:clrMapOvr>
    <a:masterClrMapping/>
  </p:clrMapOvr>
  <mc:AlternateContent xmlns:mc="http://schemas.openxmlformats.org/markup-compatibility/2006" xmlns:p14="http://schemas.microsoft.com/office/powerpoint/2010/main">
    <mc:Choice Requires="p14">
      <p:transition spd="slow" p14:dur="2000" advTm="57449"/>
    </mc:Choice>
    <mc:Fallback xmlns="">
      <p:transition spd="slow" advTm="574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010F7F07-155D-406B-934B-DCBA6E482D2F}"/>
              </a:ext>
            </a:extLst>
          </p:cNvPr>
          <p:cNvGraphicFramePr>
            <a:graphicFrameLocks noGrp="1"/>
          </p:cNvGraphicFramePr>
          <p:nvPr>
            <p:ph idx="1"/>
            <p:extLst>
              <p:ext uri="{D42A27DB-BD31-4B8C-83A1-F6EECF244321}">
                <p14:modId xmlns:p14="http://schemas.microsoft.com/office/powerpoint/2010/main" val="1812568762"/>
              </p:ext>
            </p:extLst>
          </p:nvPr>
        </p:nvGraphicFramePr>
        <p:xfrm>
          <a:off x="99391" y="440978"/>
          <a:ext cx="11993218" cy="6012987"/>
        </p:xfrm>
        <a:graphic>
          <a:graphicData uri="http://schemas.openxmlformats.org/drawingml/2006/table">
            <a:tbl>
              <a:tblPr firstRow="1" firstCol="1" bandRow="1">
                <a:tableStyleId>{5C22544A-7EE6-4342-B048-85BDC9FD1C3A}</a:tableStyleId>
              </a:tblPr>
              <a:tblGrid>
                <a:gridCol w="3312051">
                  <a:extLst>
                    <a:ext uri="{9D8B030D-6E8A-4147-A177-3AD203B41FA5}">
                      <a16:colId xmlns:a16="http://schemas.microsoft.com/office/drawing/2014/main" val="751538591"/>
                    </a:ext>
                  </a:extLst>
                </a:gridCol>
                <a:gridCol w="3416839">
                  <a:extLst>
                    <a:ext uri="{9D8B030D-6E8A-4147-A177-3AD203B41FA5}">
                      <a16:colId xmlns:a16="http://schemas.microsoft.com/office/drawing/2014/main" val="2355071067"/>
                    </a:ext>
                  </a:extLst>
                </a:gridCol>
                <a:gridCol w="599248">
                  <a:extLst>
                    <a:ext uri="{9D8B030D-6E8A-4147-A177-3AD203B41FA5}">
                      <a16:colId xmlns:a16="http://schemas.microsoft.com/office/drawing/2014/main" val="1908276548"/>
                    </a:ext>
                  </a:extLst>
                </a:gridCol>
                <a:gridCol w="4665080">
                  <a:extLst>
                    <a:ext uri="{9D8B030D-6E8A-4147-A177-3AD203B41FA5}">
                      <a16:colId xmlns:a16="http://schemas.microsoft.com/office/drawing/2014/main" val="804629682"/>
                    </a:ext>
                  </a:extLst>
                </a:gridCol>
              </a:tblGrid>
              <a:tr h="608373">
                <a:tc>
                  <a:txBody>
                    <a:bodyPr/>
                    <a:lstStyle/>
                    <a:p>
                      <a:pPr algn="ctr">
                        <a:lnSpc>
                          <a:spcPct val="107000"/>
                        </a:lnSpc>
                        <a:spcAft>
                          <a:spcPts val="0"/>
                        </a:spcAft>
                      </a:pPr>
                      <a:r>
                        <a:rPr lang="en-IE" sz="1400" dirty="0">
                          <a:effectLst/>
                        </a:rPr>
                        <a:t>LEA</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IE" sz="1400" dirty="0">
                          <a:effectLst/>
                        </a:rPr>
                        <a:t>Site</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IE" sz="1400" dirty="0">
                          <a:effectLst/>
                        </a:rPr>
                        <a:t>No.</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IE" sz="1400" dirty="0">
                          <a:effectLst/>
                        </a:rPr>
                        <a:t>Update</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7031813"/>
                  </a:ext>
                </a:extLst>
              </a:tr>
              <a:tr h="259894">
                <a:tc rowSpan="5">
                  <a:txBody>
                    <a:bodyPr/>
                    <a:lstStyle/>
                    <a:p>
                      <a:pPr marL="0" algn="ctr" defTabSz="914400" rtl="0" eaLnBrk="1" latinLnBrk="0" hangingPunct="1">
                        <a:lnSpc>
                          <a:spcPct val="107000"/>
                        </a:lnSpc>
                        <a:spcAft>
                          <a:spcPts val="0"/>
                        </a:spcAft>
                      </a:pPr>
                      <a:r>
                        <a:rPr lang="en-GB" sz="1400" b="1" kern="1200" dirty="0">
                          <a:solidFill>
                            <a:schemeClr val="lt1"/>
                          </a:solidFill>
                          <a:effectLst/>
                        </a:rPr>
                        <a:t>Tallaght South</a:t>
                      </a:r>
                      <a:endParaRPr lang="en-IE" sz="1400" b="1" kern="1200" dirty="0">
                        <a:solidFill>
                          <a:schemeClr val="lt1"/>
                        </a:solidFill>
                        <a:effectLst/>
                        <a:latin typeface="+mn-lt"/>
                        <a:ea typeface="+mn-ea"/>
                        <a:cs typeface="+mn-cs"/>
                      </a:endParaRPr>
                    </a:p>
                  </a:txBody>
                  <a:tcPr marL="68580" marR="68580" marT="0" marB="0" anchor="ctr"/>
                </a:tc>
                <a:tc>
                  <a:txBody>
                    <a:bodyPr/>
                    <a:lstStyle/>
                    <a:p>
                      <a:pPr algn="l">
                        <a:lnSpc>
                          <a:spcPct val="107000"/>
                        </a:lnSpc>
                        <a:spcAft>
                          <a:spcPts val="0"/>
                        </a:spcAft>
                      </a:pPr>
                      <a:r>
                        <a:rPr lang="en-IE" sz="1400" dirty="0">
                          <a:effectLst/>
                        </a:rPr>
                        <a:t>Rossfield *</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dirty="0">
                          <a:effectLst/>
                          <a:latin typeface="+mn-lt"/>
                          <a:ea typeface="Calibri" panose="020F0502020204030204" pitchFamily="34" charset="0"/>
                          <a:cs typeface="Times New Roman" panose="02020603050405020304" pitchFamily="18" charset="0"/>
                        </a:rPr>
                        <a:t>1</a:t>
                      </a:r>
                      <a:r>
                        <a:rPr lang="en-IE" sz="1400" dirty="0">
                          <a:effectLst/>
                          <a:latin typeface="+mn-lt"/>
                          <a:ea typeface="Calibri" panose="020F0502020204030204" pitchFamily="34" charset="0"/>
                          <a:cs typeface="Times New Roman" panose="02020603050405020304" pitchFamily="18" charset="0"/>
                        </a:rPr>
                        <a:t>6</a:t>
                      </a:r>
                    </a:p>
                  </a:txBody>
                  <a:tcPr marL="68580" marR="68580" marT="0" marB="0" anchor="ctr"/>
                </a:tc>
                <a:tc>
                  <a:txBody>
                    <a:bodyPr/>
                    <a:lstStyle/>
                    <a:p>
                      <a:pPr algn="l">
                        <a:lnSpc>
                          <a:spcPct val="107000"/>
                        </a:lnSpc>
                        <a:spcAft>
                          <a:spcPts val="0"/>
                        </a:spcAft>
                      </a:pPr>
                      <a:r>
                        <a:rPr lang="en-IE" sz="1400" dirty="0">
                          <a:effectLst/>
                        </a:rPr>
                        <a:t>Planning derogation to be advertised in coming weeks</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83469053"/>
                  </a:ext>
                </a:extLst>
              </a:tr>
              <a:tr h="468317">
                <a:tc vMerge="1">
                  <a:txBody>
                    <a:bodyPr/>
                    <a:lstStyle/>
                    <a:p>
                      <a:pPr algn="ctr">
                        <a:lnSpc>
                          <a:spcPct val="107000"/>
                        </a:lnSpc>
                        <a:spcAft>
                          <a:spcPts val="0"/>
                        </a:spcAft>
                      </a:pPr>
                      <a:endParaRPr lang="en-IE" sz="1800" b="0" dirty="0">
                        <a:effectLst/>
                        <a:highlight>
                          <a:srgbClr val="FFFF00"/>
                        </a:highligh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a:solidFill>
                            <a:schemeClr val="tx1"/>
                          </a:solidFill>
                        </a:rPr>
                        <a:t>Citywest View (Cooldown Commons Ph3) </a:t>
                      </a:r>
                    </a:p>
                  </a:txBody>
                  <a:tcPr marL="68580" marR="68580" marT="0" marB="0" anchor="ctr"/>
                </a:tc>
                <a:tc>
                  <a:txBody>
                    <a:bodyPr/>
                    <a:lstStyle/>
                    <a:p>
                      <a:pPr algn="l">
                        <a:lnSpc>
                          <a:spcPct val="107000"/>
                        </a:lnSpc>
                        <a:spcAft>
                          <a:spcPts val="0"/>
                        </a:spcAft>
                      </a:pPr>
                      <a:r>
                        <a:rPr lang="en-IE" sz="1400" dirty="0">
                          <a:effectLst/>
                        </a:rPr>
                        <a:t>36</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dirty="0">
                          <a:effectLst/>
                        </a:rPr>
                        <a:t>Part V negotiations underway, delivery Q4 2023/2024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01070495"/>
                  </a:ext>
                </a:extLst>
              </a:tr>
              <a:tr h="468317">
                <a:tc vMerge="1">
                  <a:txBody>
                    <a:bodyPr/>
                    <a:lstStyle/>
                    <a:p>
                      <a:pPr marL="0" algn="ctr" defTabSz="914400" rtl="0" eaLnBrk="1" latinLnBrk="0" hangingPunct="1">
                        <a:lnSpc>
                          <a:spcPct val="107000"/>
                        </a:lnSpc>
                        <a:spcAft>
                          <a:spcPts val="0"/>
                        </a:spcAft>
                      </a:pPr>
                      <a:endParaRPr lang="en-IE" sz="1400" b="1" kern="1200" dirty="0">
                        <a:solidFill>
                          <a:schemeClr val="lt1"/>
                        </a:solidFill>
                        <a:effectLst/>
                        <a:latin typeface="+mn-lt"/>
                        <a:ea typeface="+mn-ea"/>
                        <a:cs typeface="+mn-cs"/>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err="1">
                          <a:solidFill>
                            <a:schemeClr val="tx1"/>
                          </a:solidFill>
                        </a:rPr>
                        <a:t>Brownsbarn</a:t>
                      </a:r>
                      <a:r>
                        <a:rPr lang="en-GB" sz="1400" b="0" dirty="0">
                          <a:solidFill>
                            <a:schemeClr val="tx1"/>
                          </a:solidFill>
                        </a:rPr>
                        <a:t> Citywest</a:t>
                      </a:r>
                    </a:p>
                  </a:txBody>
                  <a:tcPr marL="68580" marR="68580" marT="0" marB="0" anchor="ctr"/>
                </a:tc>
                <a:tc>
                  <a:txBody>
                    <a:bodyPr/>
                    <a:lstStyle/>
                    <a:p>
                      <a:pPr algn="l">
                        <a:lnSpc>
                          <a:spcPct val="107000"/>
                        </a:lnSpc>
                        <a:spcAft>
                          <a:spcPts val="0"/>
                        </a:spcAft>
                      </a:pPr>
                      <a:r>
                        <a:rPr lang="en-GB" sz="1400" dirty="0">
                          <a:effectLst/>
                        </a:rPr>
                        <a:t>77</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dirty="0">
                          <a:effectLst/>
                        </a:rPr>
                        <a:t>Part V negotiations underway potential delivery 24 /25 </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82128987"/>
                  </a:ext>
                </a:extLst>
              </a:tr>
              <a:tr h="468317">
                <a:tc vMerge="1">
                  <a:txBody>
                    <a:bodyPr/>
                    <a:lstStyle/>
                    <a:p>
                      <a:pPr marL="0" algn="ctr" defTabSz="914400" rtl="0" eaLnBrk="1" latinLnBrk="0" hangingPunct="1">
                        <a:lnSpc>
                          <a:spcPct val="107000"/>
                        </a:lnSpc>
                        <a:spcAft>
                          <a:spcPts val="0"/>
                        </a:spcAft>
                      </a:pPr>
                      <a:endParaRPr lang="en-IE" sz="1400" b="1" kern="1200" dirty="0">
                        <a:solidFill>
                          <a:schemeClr val="lt1"/>
                        </a:solidFill>
                        <a:effectLst/>
                        <a:latin typeface="+mn-lt"/>
                        <a:ea typeface="+mn-ea"/>
                        <a:cs typeface="+mn-cs"/>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a:solidFill>
                            <a:schemeClr val="tx1"/>
                          </a:solidFill>
                        </a:rPr>
                        <a:t>Silken Avenue Kingswood</a:t>
                      </a:r>
                    </a:p>
                  </a:txBody>
                  <a:tcPr marL="68580" marR="68580" marT="0" marB="0" anchor="ctr"/>
                </a:tc>
                <a:tc>
                  <a:txBody>
                    <a:bodyPr/>
                    <a:lstStyle/>
                    <a:p>
                      <a:pPr algn="l">
                        <a:lnSpc>
                          <a:spcPct val="107000"/>
                        </a:lnSpc>
                        <a:spcAft>
                          <a:spcPts val="0"/>
                        </a:spcAft>
                      </a:pPr>
                      <a:r>
                        <a:rPr lang="en-GB" sz="1400" dirty="0">
                          <a:effectLst/>
                        </a:rPr>
                        <a:t>1</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dirty="0">
                          <a:effectLst/>
                        </a:rPr>
                        <a:t>Part V under negotiation potential delivery  Q4 23/Q1 24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5559920"/>
                  </a:ext>
                </a:extLst>
              </a:tr>
              <a:tr h="241741">
                <a:tc vMerge="1">
                  <a:txBody>
                    <a:bodyPr/>
                    <a:lstStyle/>
                    <a:p>
                      <a:pPr marL="0" algn="ctr" defTabSz="914400" rtl="0" eaLnBrk="1" latinLnBrk="0" hangingPunct="1">
                        <a:lnSpc>
                          <a:spcPct val="107000"/>
                        </a:lnSpc>
                        <a:spcAft>
                          <a:spcPts val="0"/>
                        </a:spcAft>
                      </a:pPr>
                      <a:endParaRPr lang="en-IE" sz="1400" b="1" kern="1200" dirty="0">
                        <a:solidFill>
                          <a:schemeClr val="lt1"/>
                        </a:solidFill>
                        <a:effectLst/>
                        <a:latin typeface="+mn-lt"/>
                        <a:ea typeface="+mn-ea"/>
                        <a:cs typeface="+mn-cs"/>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a:solidFill>
                            <a:schemeClr val="tx1"/>
                          </a:solidFill>
                        </a:rPr>
                        <a:t>Citywest Shopping Centre/Citywest Drive </a:t>
                      </a:r>
                    </a:p>
                  </a:txBody>
                  <a:tcPr marL="68580" marR="68580" marT="0" marB="0" anchor="ctr"/>
                </a:tc>
                <a:tc>
                  <a:txBody>
                    <a:bodyPr/>
                    <a:lstStyle/>
                    <a:p>
                      <a:pPr algn="l">
                        <a:lnSpc>
                          <a:spcPct val="107000"/>
                        </a:lnSpc>
                        <a:spcAft>
                          <a:spcPts val="0"/>
                        </a:spcAft>
                      </a:pPr>
                      <a:r>
                        <a:rPr lang="en-GB" sz="1400" dirty="0">
                          <a:effectLst/>
                        </a:rPr>
                        <a:t>29 </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dirty="0">
                          <a:effectLst/>
                        </a:rPr>
                        <a:t>Part V under negotiation </a:t>
                      </a:r>
                      <a:r>
                        <a:rPr lang="en-GB" sz="1400" dirty="0" err="1">
                          <a:effectLst/>
                        </a:rPr>
                        <a:t>est</a:t>
                      </a:r>
                      <a:r>
                        <a:rPr lang="en-GB" sz="1400" dirty="0">
                          <a:effectLst/>
                        </a:rPr>
                        <a:t> delivery Q4 2023/Q1 2024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3363621"/>
                  </a:ext>
                </a:extLst>
              </a:tr>
              <a:tr h="259830">
                <a:tc rowSpan="10">
                  <a:txBody>
                    <a:bodyPr/>
                    <a:lstStyle/>
                    <a:p>
                      <a:pPr marL="0" algn="ctr" defTabSz="914400" rtl="0" eaLnBrk="1" latinLnBrk="0" hangingPunct="1">
                        <a:lnSpc>
                          <a:spcPct val="107000"/>
                        </a:lnSpc>
                        <a:spcAft>
                          <a:spcPts val="0"/>
                        </a:spcAft>
                      </a:pPr>
                      <a:r>
                        <a:rPr lang="en-IE" sz="1400" b="1" kern="1200" dirty="0">
                          <a:solidFill>
                            <a:schemeClr val="lt1"/>
                          </a:solidFill>
                          <a:effectLst/>
                        </a:rPr>
                        <a:t>Lucan</a:t>
                      </a:r>
                      <a:endParaRPr lang="en-IE" sz="1400" b="1" kern="1200" dirty="0">
                        <a:solidFill>
                          <a:schemeClr val="lt1"/>
                        </a:solidFill>
                        <a:effectLst/>
                        <a:latin typeface="+mn-lt"/>
                        <a:ea typeface="+mn-ea"/>
                        <a:cs typeface="+mn-cs"/>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a:solidFill>
                            <a:schemeClr val="tx1"/>
                          </a:solidFill>
                        </a:rPr>
                        <a:t>Aderrig Ph 1</a:t>
                      </a:r>
                    </a:p>
                  </a:txBody>
                  <a:tcPr marL="68580" marR="68580" marT="0" marB="0" anchor="ctr"/>
                </a:tc>
                <a:tc>
                  <a:txBody>
                    <a:bodyPr/>
                    <a:lstStyle/>
                    <a:p>
                      <a:pPr algn="l">
                        <a:lnSpc>
                          <a:spcPct val="107000"/>
                        </a:lnSpc>
                        <a:spcAft>
                          <a:spcPts val="0"/>
                        </a:spcAft>
                      </a:pPr>
                      <a:r>
                        <a:rPr lang="en-GB" sz="1400" dirty="0">
                          <a:effectLst/>
                        </a:rPr>
                        <a:t>2</a:t>
                      </a:r>
                      <a:r>
                        <a:rPr lang="en-IE" sz="1400" dirty="0">
                          <a:effectLst/>
                        </a:rPr>
                        <a:t>1</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dirty="0">
                          <a:effectLst/>
                        </a:rPr>
                        <a:t>On site due for delivery 2024, part V agreed </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6939340"/>
                  </a:ext>
                </a:extLst>
              </a:tr>
              <a:tr h="259830">
                <a:tc vMerge="1">
                  <a:txBody>
                    <a:bodyPr/>
                    <a:lstStyle/>
                    <a:p>
                      <a:endParaRPr lang="en-IE"/>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err="1">
                          <a:solidFill>
                            <a:schemeClr val="tx1"/>
                          </a:solidFill>
                        </a:rPr>
                        <a:t>Aderrig</a:t>
                      </a:r>
                      <a:r>
                        <a:rPr lang="en-GB" sz="1400" b="0" dirty="0">
                          <a:solidFill>
                            <a:schemeClr val="tx1"/>
                          </a:solidFill>
                        </a:rPr>
                        <a:t> Ph 2 </a:t>
                      </a:r>
                    </a:p>
                  </a:txBody>
                  <a:tcPr marL="68580" marR="68580" marT="0" marB="0" anchor="ctr"/>
                </a:tc>
                <a:tc>
                  <a:txBody>
                    <a:bodyPr/>
                    <a:lstStyle/>
                    <a:p>
                      <a:pPr algn="l">
                        <a:lnSpc>
                          <a:spcPct val="107000"/>
                        </a:lnSpc>
                        <a:spcAft>
                          <a:spcPts val="0"/>
                        </a:spcAft>
                      </a:pPr>
                      <a:r>
                        <a:rPr lang="en-GB" sz="1400" dirty="0">
                          <a:effectLst/>
                        </a:rPr>
                        <a:t>23</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dirty="0">
                          <a:effectLst/>
                        </a:rPr>
                        <a:t>On site due for delivery 2024, part V agreed </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97087414"/>
                  </a:ext>
                </a:extLst>
              </a:tr>
              <a:tr h="259830">
                <a:tc vMerge="1">
                  <a:txBody>
                    <a:bodyPr/>
                    <a:lstStyle/>
                    <a:p>
                      <a:endParaRPr lang="en-IE"/>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err="1">
                          <a:solidFill>
                            <a:schemeClr val="tx1"/>
                          </a:solidFill>
                        </a:rPr>
                        <a:t>Tandys</a:t>
                      </a:r>
                      <a:r>
                        <a:rPr lang="en-GB" sz="1400" b="0" dirty="0">
                          <a:solidFill>
                            <a:schemeClr val="tx1"/>
                          </a:solidFill>
                        </a:rPr>
                        <a:t> Lane Ph 1 (Pt V) </a:t>
                      </a:r>
                    </a:p>
                  </a:txBody>
                  <a:tcPr marL="68580" marR="68580" marT="0" marB="0" anchor="ctr"/>
                </a:tc>
                <a:tc>
                  <a:txBody>
                    <a:bodyPr/>
                    <a:lstStyle/>
                    <a:p>
                      <a:pPr algn="l">
                        <a:lnSpc>
                          <a:spcPct val="107000"/>
                        </a:lnSpc>
                        <a:spcAft>
                          <a:spcPts val="0"/>
                        </a:spcAft>
                      </a:pPr>
                      <a:r>
                        <a:rPr lang="en-GB" sz="1400" dirty="0">
                          <a:effectLst/>
                        </a:rPr>
                        <a:t>24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dirty="0">
                          <a:effectLst/>
                        </a:rPr>
                        <a:t>Part V agreed due for delivery Q4 20234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65229497"/>
                  </a:ext>
                </a:extLst>
              </a:tr>
              <a:tr h="259830">
                <a:tc vMerge="1">
                  <a:txBody>
                    <a:bodyPr/>
                    <a:lstStyle/>
                    <a:p>
                      <a:endParaRPr lang="en-IE"/>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err="1">
                          <a:solidFill>
                            <a:schemeClr val="tx1"/>
                          </a:solidFill>
                        </a:rPr>
                        <a:t>Tandys</a:t>
                      </a:r>
                      <a:r>
                        <a:rPr lang="en-GB" sz="1400" b="0" dirty="0">
                          <a:solidFill>
                            <a:schemeClr val="tx1"/>
                          </a:solidFill>
                        </a:rPr>
                        <a:t> Lane Ph 2 (Pt V)</a:t>
                      </a:r>
                    </a:p>
                  </a:txBody>
                  <a:tcPr marL="68580" marR="68580" marT="0" marB="0" anchor="ctr"/>
                </a:tc>
                <a:tc>
                  <a:txBody>
                    <a:bodyPr/>
                    <a:lstStyle/>
                    <a:p>
                      <a:pPr algn="l">
                        <a:lnSpc>
                          <a:spcPct val="107000"/>
                        </a:lnSpc>
                        <a:spcAft>
                          <a:spcPts val="0"/>
                        </a:spcAft>
                      </a:pPr>
                      <a:r>
                        <a:rPr lang="en-GB" sz="1400" dirty="0">
                          <a:effectLst/>
                        </a:rPr>
                        <a:t>35</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dirty="0">
                          <a:effectLst/>
                        </a:rPr>
                        <a:t>On site due, delivery 2024/2025</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91370535"/>
                  </a:ext>
                </a:extLst>
              </a:tr>
              <a:tr h="233134">
                <a:tc vMerge="1">
                  <a:txBody>
                    <a:bodyPr/>
                    <a:lstStyle/>
                    <a:p>
                      <a:pPr marL="0" algn="ctr" defTabSz="914400" rtl="0" eaLnBrk="1" latinLnBrk="0" hangingPunct="1">
                        <a:lnSpc>
                          <a:spcPct val="107000"/>
                        </a:lnSpc>
                        <a:spcAft>
                          <a:spcPts val="0"/>
                        </a:spcAft>
                      </a:pPr>
                      <a:endParaRPr lang="en-IE" sz="1800" b="1" kern="1200" dirty="0">
                        <a:solidFill>
                          <a:schemeClr val="lt1"/>
                        </a:solidFill>
                        <a:effectLst/>
                        <a:latin typeface="+mn-lt"/>
                        <a:ea typeface="+mn-ea"/>
                        <a:cs typeface="+mn-cs"/>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a:solidFill>
                            <a:schemeClr val="tx1"/>
                          </a:solidFill>
                        </a:rPr>
                        <a:t>St Helens Plaza (Pt V)</a:t>
                      </a:r>
                    </a:p>
                  </a:txBody>
                  <a:tcPr marL="68580" marR="68580" marT="0" marB="0" anchor="ctr"/>
                </a:tc>
                <a:tc>
                  <a:txBody>
                    <a:bodyPr/>
                    <a:lstStyle/>
                    <a:p>
                      <a:pPr algn="l">
                        <a:lnSpc>
                          <a:spcPct val="107000"/>
                        </a:lnSpc>
                        <a:spcAft>
                          <a:spcPts val="0"/>
                        </a:spcAft>
                      </a:pPr>
                      <a:r>
                        <a:rPr lang="en-IE" sz="1400" dirty="0">
                          <a:effectLst/>
                        </a:rPr>
                        <a:t>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400" dirty="0">
                          <a:effectLst/>
                        </a:rPr>
                        <a:t>On site-due for completion late 2024/early 2025</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87738464"/>
                  </a:ext>
                </a:extLst>
              </a:tr>
              <a:tr h="233134">
                <a:tc vMerge="1">
                  <a:txBody>
                    <a:bodyPr/>
                    <a:lstStyle/>
                    <a:p>
                      <a:endParaRPr lang="en-IE"/>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err="1">
                          <a:solidFill>
                            <a:schemeClr val="tx1"/>
                          </a:solidFill>
                        </a:rPr>
                        <a:t>Ardeevin</a:t>
                      </a:r>
                      <a:r>
                        <a:rPr lang="en-GB" sz="1400" b="0" dirty="0">
                          <a:solidFill>
                            <a:schemeClr val="tx1"/>
                          </a:solidFill>
                        </a:rPr>
                        <a:t> (Pt V)</a:t>
                      </a:r>
                    </a:p>
                  </a:txBody>
                  <a:tcPr marL="68580" marR="68580" marT="0" marB="0" anchor="ctr"/>
                </a:tc>
                <a:tc>
                  <a:txBody>
                    <a:bodyPr/>
                    <a:lstStyle/>
                    <a:p>
                      <a:pPr algn="l">
                        <a:lnSpc>
                          <a:spcPct val="107000"/>
                        </a:lnSpc>
                        <a:spcAft>
                          <a:spcPts val="0"/>
                        </a:spcAft>
                      </a:pPr>
                      <a:r>
                        <a:rPr lang="en-GB" sz="1400" dirty="0">
                          <a:effectLst/>
                        </a:rPr>
                        <a:t>2</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dirty="0">
                          <a:effectLst/>
                        </a:rPr>
                        <a:t>On site due for delivery 2024 </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8469179"/>
                  </a:ext>
                </a:extLst>
              </a:tr>
              <a:tr h="233134">
                <a:tc vMerge="1">
                  <a:txBody>
                    <a:bodyPr/>
                    <a:lstStyle/>
                    <a:p>
                      <a:pPr marL="0" algn="ctr" defTabSz="914400" rtl="0" eaLnBrk="1" latinLnBrk="0" hangingPunct="1">
                        <a:lnSpc>
                          <a:spcPct val="107000"/>
                        </a:lnSpc>
                        <a:spcAft>
                          <a:spcPts val="0"/>
                        </a:spcAft>
                      </a:pPr>
                      <a:endParaRPr lang="en-IE" sz="1600" b="1" kern="1200" dirty="0">
                        <a:solidFill>
                          <a:schemeClr val="lt1"/>
                        </a:solidFill>
                        <a:effectLst/>
                        <a:latin typeface="+mn-lt"/>
                        <a:ea typeface="+mn-ea"/>
                        <a:cs typeface="+mn-cs"/>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a:solidFill>
                            <a:schemeClr val="tx1"/>
                          </a:solidFill>
                        </a:rPr>
                        <a:t>St Edmunds (Pt V - TAU Fonthill)</a:t>
                      </a:r>
                    </a:p>
                  </a:txBody>
                  <a:tcPr marL="68580" marR="68580" marT="0" marB="0" anchor="ctr"/>
                </a:tc>
                <a:tc>
                  <a:txBody>
                    <a:bodyPr/>
                    <a:lstStyle/>
                    <a:p>
                      <a:pPr algn="l">
                        <a:lnSpc>
                          <a:spcPct val="107000"/>
                        </a:lnSpc>
                        <a:spcAft>
                          <a:spcPts val="0"/>
                        </a:spcAft>
                      </a:pPr>
                      <a:r>
                        <a:rPr lang="en-GB" sz="1400" dirty="0">
                          <a:effectLst/>
                        </a:rPr>
                        <a:t>7</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dirty="0">
                          <a:effectLst/>
                        </a:rPr>
                        <a:t>Part V agreed, on site, </a:t>
                      </a:r>
                      <a:r>
                        <a:rPr lang="en-GB" sz="1400">
                          <a:effectLst/>
                        </a:rPr>
                        <a:t>delivery late Dec /Jan’24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45199909"/>
                  </a:ext>
                </a:extLst>
              </a:tr>
              <a:tr h="233134">
                <a:tc vMerge="1">
                  <a:txBody>
                    <a:bodyPr/>
                    <a:lstStyle/>
                    <a:p>
                      <a:pPr marL="0" algn="ctr" defTabSz="914400" rtl="0" eaLnBrk="1" latinLnBrk="0" hangingPunct="1">
                        <a:lnSpc>
                          <a:spcPct val="107000"/>
                        </a:lnSpc>
                        <a:spcAft>
                          <a:spcPts val="0"/>
                        </a:spcAft>
                      </a:pPr>
                      <a:endParaRPr lang="en-IE" sz="1600" b="1" kern="1200" dirty="0">
                        <a:solidFill>
                          <a:schemeClr val="lt1"/>
                        </a:solidFill>
                        <a:effectLst/>
                        <a:latin typeface="+mn-lt"/>
                        <a:ea typeface="+mn-ea"/>
                        <a:cs typeface="+mn-cs"/>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a:solidFill>
                            <a:schemeClr val="tx1"/>
                          </a:solidFill>
                        </a:rPr>
                        <a:t>Adamstown Station/District Centre (Pt V)</a:t>
                      </a:r>
                    </a:p>
                  </a:txBody>
                  <a:tcPr marL="68580" marR="68580" marT="0" marB="0" anchor="ctr"/>
                </a:tc>
                <a:tc>
                  <a:txBody>
                    <a:bodyPr/>
                    <a:lstStyle/>
                    <a:p>
                      <a:pPr algn="l">
                        <a:lnSpc>
                          <a:spcPct val="107000"/>
                        </a:lnSpc>
                        <a:spcAft>
                          <a:spcPts val="0"/>
                        </a:spcAft>
                      </a:pPr>
                      <a:r>
                        <a:rPr lang="en-GB" sz="1400" dirty="0">
                          <a:effectLst/>
                        </a:rPr>
                        <a:t>74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dirty="0">
                          <a:effectLst/>
                        </a:rPr>
                        <a:t>Part V units various phases/delivery from 2024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18870515"/>
                  </a:ext>
                </a:extLst>
              </a:tr>
              <a:tr h="233134">
                <a:tc vMerge="1">
                  <a:txBody>
                    <a:bodyPr/>
                    <a:lstStyle/>
                    <a:p>
                      <a:endParaRPr lang="en-IE"/>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err="1">
                          <a:solidFill>
                            <a:schemeClr val="tx1"/>
                          </a:solidFill>
                        </a:rPr>
                        <a:t>Dodsborough</a:t>
                      </a:r>
                      <a:r>
                        <a:rPr lang="en-GB" sz="1400" b="0" dirty="0">
                          <a:solidFill>
                            <a:schemeClr val="tx1"/>
                          </a:solidFill>
                        </a:rPr>
                        <a:t> Cottages (Pt V)</a:t>
                      </a:r>
                    </a:p>
                  </a:txBody>
                  <a:tcPr marL="68580" marR="68580" marT="0" marB="0" anchor="ctr"/>
                </a:tc>
                <a:tc>
                  <a:txBody>
                    <a:bodyPr/>
                    <a:lstStyle/>
                    <a:p>
                      <a:pPr algn="l">
                        <a:lnSpc>
                          <a:spcPct val="107000"/>
                        </a:lnSpc>
                        <a:spcAft>
                          <a:spcPts val="0"/>
                        </a:spcAft>
                      </a:pPr>
                      <a:r>
                        <a:rPr lang="en-GB" sz="1400" dirty="0">
                          <a:effectLst/>
                        </a:rPr>
                        <a:t>1</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dirty="0">
                          <a:effectLst/>
                        </a:rPr>
                        <a:t>Part V agreed </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13984962"/>
                  </a:ext>
                </a:extLst>
              </a:tr>
              <a:tr h="233134">
                <a:tc vMerge="1">
                  <a:txBody>
                    <a:bodyPr/>
                    <a:lstStyle/>
                    <a:p>
                      <a:pPr marL="0" algn="ctr" defTabSz="914400" rtl="0" eaLnBrk="1" latinLnBrk="0" hangingPunct="1">
                        <a:lnSpc>
                          <a:spcPct val="107000"/>
                        </a:lnSpc>
                        <a:spcAft>
                          <a:spcPts val="0"/>
                        </a:spcAft>
                      </a:pPr>
                      <a:endParaRPr lang="en-IE" sz="1600" b="1" kern="1200" dirty="0">
                        <a:solidFill>
                          <a:schemeClr val="lt1"/>
                        </a:solidFill>
                        <a:effectLst/>
                        <a:latin typeface="+mn-lt"/>
                        <a:ea typeface="+mn-ea"/>
                        <a:cs typeface="+mn-cs"/>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b="0" dirty="0">
                          <a:solidFill>
                            <a:schemeClr val="tx1"/>
                          </a:solidFill>
                        </a:rPr>
                        <a:t>Clonburris Private (Pt V)</a:t>
                      </a:r>
                    </a:p>
                  </a:txBody>
                  <a:tcPr marL="68580" marR="68580" marT="0" marB="0" anchor="ctr"/>
                </a:tc>
                <a:tc>
                  <a:txBody>
                    <a:bodyPr/>
                    <a:lstStyle/>
                    <a:p>
                      <a:pPr algn="l">
                        <a:lnSpc>
                          <a:spcPct val="107000"/>
                        </a:lnSpc>
                        <a:spcAft>
                          <a:spcPts val="0"/>
                        </a:spcAft>
                      </a:pPr>
                      <a:r>
                        <a:rPr lang="en-GB" sz="1400" dirty="0">
                          <a:effectLst/>
                        </a:rPr>
                        <a:t>56</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400" dirty="0">
                          <a:effectLst/>
                        </a:rPr>
                        <a:t>Part V to be agreed/potential delivery from late 2024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47555610"/>
                  </a:ext>
                </a:extLst>
              </a:tr>
              <a:tr h="310236">
                <a:tc rowSpan="3">
                  <a:txBody>
                    <a:bodyPr/>
                    <a:lstStyle/>
                    <a:p>
                      <a:pPr marL="0" algn="ctr" defTabSz="914400" rtl="0" eaLnBrk="1" latinLnBrk="0" hangingPunct="1">
                        <a:lnSpc>
                          <a:spcPct val="107000"/>
                        </a:lnSpc>
                        <a:spcAft>
                          <a:spcPts val="0"/>
                        </a:spcAft>
                      </a:pPr>
                      <a:r>
                        <a:rPr lang="en-GB" sz="1400" b="1" kern="1200" dirty="0">
                          <a:solidFill>
                            <a:schemeClr val="lt1"/>
                          </a:solidFill>
                          <a:effectLst/>
                        </a:rPr>
                        <a:t>Palmerstown/Fonthill</a:t>
                      </a:r>
                      <a:endParaRPr lang="en-IE" sz="1400" b="1" kern="1200" dirty="0">
                        <a:solidFill>
                          <a:schemeClr val="lt1"/>
                        </a:solidFill>
                        <a:effectLst/>
                        <a:latin typeface="+mn-lt"/>
                        <a:ea typeface="+mn-ea"/>
                        <a:cs typeface="+mn-cs"/>
                      </a:endParaRPr>
                    </a:p>
                  </a:txBody>
                  <a:tcPr marL="68580" marR="68580" marT="0" marB="0" anchor="ctr"/>
                </a:tc>
                <a:tc>
                  <a:txBody>
                    <a:bodyPr/>
                    <a:lstStyle/>
                    <a:p>
                      <a:pPr algn="l">
                        <a:lnSpc>
                          <a:spcPct val="107000"/>
                        </a:lnSpc>
                        <a:spcAft>
                          <a:spcPts val="0"/>
                        </a:spcAft>
                      </a:pPr>
                      <a:r>
                        <a:rPr lang="en-IE" sz="1400" b="0" dirty="0">
                          <a:effectLst/>
                        </a:rPr>
                        <a:t>Balgaddy *</a:t>
                      </a:r>
                      <a:endParaRPr lang="en-IE" sz="14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IE" sz="1400" dirty="0">
                          <a:effectLst/>
                        </a:rPr>
                        <a:t>69</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GB" sz="1400" dirty="0">
                          <a:effectLst/>
                        </a:rPr>
                        <a:t>Contractor on site, delivery 2024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28414529"/>
                  </a:ext>
                </a:extLst>
              </a:tr>
              <a:tr h="282580">
                <a:tc vMerge="1">
                  <a:txBody>
                    <a:bodyPr/>
                    <a:lstStyle/>
                    <a:p>
                      <a:pPr marL="0" algn="ctr" defTabSz="914400" rtl="0" eaLnBrk="1" latinLnBrk="0" hangingPunct="1">
                        <a:lnSpc>
                          <a:spcPct val="107000"/>
                        </a:lnSpc>
                        <a:spcAft>
                          <a:spcPts val="0"/>
                        </a:spcAft>
                      </a:pPr>
                      <a:endParaRPr lang="en-IE" sz="1800" b="0" kern="1200" dirty="0">
                        <a:solidFill>
                          <a:schemeClr val="lt1"/>
                        </a:solidFill>
                        <a:effectLst/>
                        <a:latin typeface="+mn-lt"/>
                        <a:ea typeface="+mn-ea"/>
                        <a:cs typeface="+mn-cs"/>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400" b="0" dirty="0">
                          <a:effectLst/>
                        </a:rPr>
                        <a:t>Old Lucan Rd (Túath)</a:t>
                      </a:r>
                      <a:endParaRPr lang="en-IE" sz="14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IE" sz="1400" dirty="0">
                          <a:effectLst/>
                        </a:rPr>
                        <a:t>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IE" sz="1400" dirty="0">
                          <a:effectLst/>
                        </a:rPr>
                        <a:t>SDCC investigating acquiring adjacent strip of land.</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10978565"/>
                  </a:ext>
                </a:extLst>
              </a:tr>
              <a:tr h="467088">
                <a:tc vMerge="1">
                  <a:txBody>
                    <a:bodyPr/>
                    <a:lstStyle/>
                    <a:p>
                      <a:pPr algn="ctr">
                        <a:lnSpc>
                          <a:spcPct val="107000"/>
                        </a:lnSpc>
                        <a:spcAft>
                          <a:spcPts val="0"/>
                        </a:spcAft>
                      </a:pPr>
                      <a:endParaRPr lang="en-IE" sz="1800" b="0" dirty="0">
                        <a:effectLst/>
                        <a:highlight>
                          <a:srgbClr val="FFFF00"/>
                        </a:highligh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IE" sz="1400" dirty="0">
                          <a:effectLst/>
                        </a:rPr>
                        <a:t>St. Ronan’s *</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IE" sz="1400" dirty="0">
                          <a:effectLst/>
                        </a:rPr>
                        <a:t>9</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IE" sz="1400" dirty="0">
                          <a:effectLst/>
                        </a:rPr>
                        <a:t>Design team appointed/Contractor tender Q4 2023 Delivery 2024</a:t>
                      </a:r>
                      <a:endParaRPr lang="en-IE"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27648313"/>
                  </a:ext>
                </a:extLst>
              </a:tr>
            </a:tbl>
          </a:graphicData>
        </a:graphic>
      </p:graphicFrame>
      <p:sp>
        <p:nvSpPr>
          <p:cNvPr id="6" name="Rectangle 1">
            <a:extLst>
              <a:ext uri="{FF2B5EF4-FFF2-40B4-BE49-F238E27FC236}">
                <a16:creationId xmlns:a16="http://schemas.microsoft.com/office/drawing/2014/main" id="{E028F6A9-9B4B-4695-AE1F-2BA67091E1AD}"/>
              </a:ext>
            </a:extLst>
          </p:cNvPr>
          <p:cNvSpPr>
            <a:spLocks noChangeArrowheads="1"/>
          </p:cNvSpPr>
          <p:nvPr/>
        </p:nvSpPr>
        <p:spPr bwMode="auto">
          <a:xfrm>
            <a:off x="-475996" y="39735"/>
            <a:ext cx="131439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E"/>
          </a:p>
        </p:txBody>
      </p:sp>
      <p:graphicFrame>
        <p:nvGraphicFramePr>
          <p:cNvPr id="8" name="Table 7">
            <a:extLst>
              <a:ext uri="{FF2B5EF4-FFF2-40B4-BE49-F238E27FC236}">
                <a16:creationId xmlns:a16="http://schemas.microsoft.com/office/drawing/2014/main" id="{177E60D5-E9EA-44CC-94CF-AC177292229B}"/>
              </a:ext>
            </a:extLst>
          </p:cNvPr>
          <p:cNvGraphicFramePr>
            <a:graphicFrameLocks noGrp="1"/>
          </p:cNvGraphicFramePr>
          <p:nvPr/>
        </p:nvGraphicFramePr>
        <p:xfrm>
          <a:off x="99391" y="65777"/>
          <a:ext cx="12016409" cy="558314"/>
        </p:xfrm>
        <a:graphic>
          <a:graphicData uri="http://schemas.openxmlformats.org/drawingml/2006/table">
            <a:tbl>
              <a:tblPr firstRow="1" bandRow="1">
                <a:tableStyleId>{5C22544A-7EE6-4342-B048-85BDC9FD1C3A}</a:tableStyleId>
              </a:tblPr>
              <a:tblGrid>
                <a:gridCol w="12016409">
                  <a:extLst>
                    <a:ext uri="{9D8B030D-6E8A-4147-A177-3AD203B41FA5}">
                      <a16:colId xmlns:a16="http://schemas.microsoft.com/office/drawing/2014/main" val="3504224004"/>
                    </a:ext>
                  </a:extLst>
                </a:gridCol>
              </a:tblGrid>
              <a:tr h="495260">
                <a:tc>
                  <a:txBody>
                    <a:bodyPr/>
                    <a:lstStyle/>
                    <a:p>
                      <a:pPr algn="ctr"/>
                      <a:r>
                        <a:rPr lang="en-GB" sz="2800" b="1" kern="1200" dirty="0">
                          <a:solidFill>
                            <a:schemeClr val="lt1"/>
                          </a:solidFill>
                          <a:latin typeface="+mn-lt"/>
                          <a:ea typeface="+mn-ea"/>
                          <a:cs typeface="+mn-cs"/>
                        </a:rPr>
                        <a:t>Approved/Proposed </a:t>
                      </a:r>
                      <a:r>
                        <a:rPr lang="en-IE" sz="2800" b="1" kern="1200" dirty="0">
                          <a:solidFill>
                            <a:schemeClr val="lt1"/>
                          </a:solidFill>
                          <a:latin typeface="+mn-lt"/>
                          <a:ea typeface="+mn-ea"/>
                          <a:cs typeface="+mn-cs"/>
                        </a:rPr>
                        <a:t>Developments by LEA (2)</a:t>
                      </a:r>
                      <a:endParaRPr lang="en-GB" sz="2800" b="1" kern="1200" dirty="0">
                        <a:solidFill>
                          <a:schemeClr val="lt1"/>
                        </a:solidFill>
                        <a:latin typeface="+mn-lt"/>
                        <a:ea typeface="+mn-ea"/>
                        <a:cs typeface="+mn-cs"/>
                      </a:endParaRPr>
                    </a:p>
                  </a:txBody>
                  <a:tcPr marL="131594" marR="131594" marT="65797" marB="65797" anchor="ctr"/>
                </a:tc>
                <a:extLst>
                  <a:ext uri="{0D108BD9-81ED-4DB2-BD59-A6C34878D82A}">
                    <a16:rowId xmlns:a16="http://schemas.microsoft.com/office/drawing/2014/main" val="1195735012"/>
                  </a:ext>
                </a:extLst>
              </a:tr>
            </a:tbl>
          </a:graphicData>
        </a:graphic>
      </p:graphicFrame>
      <p:sp>
        <p:nvSpPr>
          <p:cNvPr id="3" name="Slide Number Placeholder 2">
            <a:extLst>
              <a:ext uri="{FF2B5EF4-FFF2-40B4-BE49-F238E27FC236}">
                <a16:creationId xmlns:a16="http://schemas.microsoft.com/office/drawing/2014/main" id="{44164A4E-3C3C-3EA3-CA62-6F88E18C7518}"/>
              </a:ext>
            </a:extLst>
          </p:cNvPr>
          <p:cNvSpPr>
            <a:spLocks noGrp="1"/>
          </p:cNvSpPr>
          <p:nvPr>
            <p:ph type="sldNum" sz="quarter" idx="12"/>
          </p:nvPr>
        </p:nvSpPr>
        <p:spPr/>
        <p:txBody>
          <a:bodyPr/>
          <a:lstStyle/>
          <a:p>
            <a:fld id="{A59551F6-EB3B-4743-B1F0-375DCDB8A6FF}" type="slidenum">
              <a:rPr lang="en-IE" smtClean="0"/>
              <a:t>4</a:t>
            </a:fld>
            <a:endParaRPr lang="en-IE"/>
          </a:p>
        </p:txBody>
      </p:sp>
      <p:pic>
        <p:nvPicPr>
          <p:cNvPr id="7" name="Audio 6">
            <a:hlinkClick r:id="" action="ppaction://media"/>
            <a:extLst>
              <a:ext uri="{FF2B5EF4-FFF2-40B4-BE49-F238E27FC236}">
                <a16:creationId xmlns:a16="http://schemas.microsoft.com/office/drawing/2014/main" id="{6A2BF679-2B0D-353E-A03A-639E2050B901}"/>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783981605"/>
      </p:ext>
    </p:extLst>
  </p:cSld>
  <p:clrMapOvr>
    <a:masterClrMapping/>
  </p:clrMapOvr>
  <mc:AlternateContent xmlns:mc="http://schemas.openxmlformats.org/markup-compatibility/2006" xmlns:p14="http://schemas.microsoft.com/office/powerpoint/2010/main">
    <mc:Choice Requires="p14">
      <p:transition spd="slow" p14:dur="2000" advTm="36937"/>
    </mc:Choice>
    <mc:Fallback xmlns="">
      <p:transition spd="slow" advTm="369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9BE810DD-FEB3-51BB-47C5-166676BBEE88}"/>
              </a:ext>
            </a:extLst>
          </p:cNvPr>
          <p:cNvGraphicFramePr>
            <a:graphicFrameLocks noGrp="1"/>
          </p:cNvGraphicFramePr>
          <p:nvPr>
            <p:ph idx="1"/>
            <p:extLst>
              <p:ext uri="{D42A27DB-BD31-4B8C-83A1-F6EECF244321}">
                <p14:modId xmlns:p14="http://schemas.microsoft.com/office/powerpoint/2010/main" val="1830175967"/>
              </p:ext>
            </p:extLst>
          </p:nvPr>
        </p:nvGraphicFramePr>
        <p:xfrm>
          <a:off x="85060" y="52923"/>
          <a:ext cx="12106940" cy="6839145"/>
        </p:xfrm>
        <a:graphic>
          <a:graphicData uri="http://schemas.openxmlformats.org/drawingml/2006/table">
            <a:tbl>
              <a:tblPr firstRow="1" bandRow="1">
                <a:tableStyleId>{5C22544A-7EE6-4342-B048-85BDC9FD1C3A}</a:tableStyleId>
              </a:tblPr>
              <a:tblGrid>
                <a:gridCol w="12106940">
                  <a:extLst>
                    <a:ext uri="{9D8B030D-6E8A-4147-A177-3AD203B41FA5}">
                      <a16:colId xmlns:a16="http://schemas.microsoft.com/office/drawing/2014/main" val="2402918840"/>
                    </a:ext>
                  </a:extLst>
                </a:gridCol>
              </a:tblGrid>
              <a:tr h="511426">
                <a:tc>
                  <a:txBody>
                    <a:bodyPr/>
                    <a:lstStyle/>
                    <a:p>
                      <a:pPr algn="ctr"/>
                      <a:r>
                        <a:rPr lang="en-GB" sz="2800"/>
                        <a:t>SDCC-owned Large Sites</a:t>
                      </a:r>
                      <a:endParaRPr lang="en-IE" sz="2800"/>
                    </a:p>
                  </a:txBody>
                  <a:tcPr/>
                </a:tc>
                <a:extLst>
                  <a:ext uri="{0D108BD9-81ED-4DB2-BD59-A6C34878D82A}">
                    <a16:rowId xmlns:a16="http://schemas.microsoft.com/office/drawing/2014/main" val="3798455129"/>
                  </a:ext>
                </a:extLst>
              </a:tr>
              <a:tr h="3978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err="1"/>
                        <a:t>Kilcarbery</a:t>
                      </a:r>
                      <a:r>
                        <a:rPr lang="en-GB" b="1"/>
                        <a:t>: </a:t>
                      </a:r>
                      <a:r>
                        <a:rPr lang="en-GB"/>
                        <a:t>1,034 homes with 30% social (310 homes)</a:t>
                      </a:r>
                      <a:endParaRPr lang="en-IE"/>
                    </a:p>
                  </a:txBody>
                  <a:tcPr/>
                </a:tc>
                <a:extLst>
                  <a:ext uri="{0D108BD9-81ED-4DB2-BD59-A6C34878D82A}">
                    <a16:rowId xmlns:a16="http://schemas.microsoft.com/office/drawing/2014/main" val="1183872170"/>
                  </a:ext>
                </a:extLst>
              </a:tr>
              <a:tr h="1173271">
                <a:tc>
                  <a:txBody>
                    <a:bodyPr/>
                    <a:lstStyle/>
                    <a:p>
                      <a:pPr lvl="0"/>
                      <a:r>
                        <a:rPr lang="en-US" sz="1800" dirty="0"/>
                        <a:t>Projected delivery of 103+ social and 29 discounted/affordable purchase homes in 2023, scope for further social homes. Developer submitting revised planning permission to add additional floor to two apartment blocks. Planning designs currently being progressed for a</a:t>
                      </a:r>
                      <a:r>
                        <a:rPr lang="en-US" sz="1800" b="0" i="0" u="none" strike="noStrike" noProof="0" dirty="0" err="1">
                          <a:solidFill>
                            <a:srgbClr val="000000"/>
                          </a:solidFill>
                          <a:latin typeface="Calibri"/>
                        </a:rPr>
                        <a:t>dditional</a:t>
                      </a:r>
                      <a:r>
                        <a:rPr lang="en-US" sz="1800" b="0" i="0" u="none" strike="noStrike" noProof="0" dirty="0">
                          <a:solidFill>
                            <a:srgbClr val="000000"/>
                          </a:solidFill>
                          <a:latin typeface="Calibri"/>
                        </a:rPr>
                        <a:t> 80 units social &amp; affordable units with advertising of Part 8 derogation in late 2023. </a:t>
                      </a:r>
                      <a:r>
                        <a:rPr lang="en-US" sz="1800" dirty="0"/>
                        <a:t> </a:t>
                      </a:r>
                    </a:p>
                  </a:txBody>
                  <a:tcPr/>
                </a:tc>
                <a:extLst>
                  <a:ext uri="{0D108BD9-81ED-4DB2-BD59-A6C34878D82A}">
                    <a16:rowId xmlns:a16="http://schemas.microsoft.com/office/drawing/2014/main" val="576621296"/>
                  </a:ext>
                </a:extLst>
              </a:tr>
              <a:tr h="397873">
                <a:tc>
                  <a:txBody>
                    <a:bodyPr/>
                    <a:lstStyle/>
                    <a:p>
                      <a:pPr marL="0" marR="0" lvl="0" indent="0" algn="l" rtl="0" eaLnBrk="1" fontAlgn="auto" latinLnBrk="0" hangingPunct="1">
                        <a:lnSpc>
                          <a:spcPct val="100000"/>
                        </a:lnSpc>
                        <a:spcBef>
                          <a:spcPts val="0"/>
                        </a:spcBef>
                        <a:spcAft>
                          <a:spcPts val="0"/>
                        </a:spcAft>
                        <a:buClrTx/>
                        <a:buSzTx/>
                        <a:buFontTx/>
                        <a:buNone/>
                      </a:pPr>
                      <a:r>
                        <a:rPr lang="en-IE" b="1" dirty="0"/>
                        <a:t>Killinarden: </a:t>
                      </a:r>
                      <a:r>
                        <a:rPr lang="en-IE" dirty="0"/>
                        <a:t>620 homes (including 125 social &amp;  372 affordable purchase). </a:t>
                      </a:r>
                      <a:endParaRPr lang="en-US" dirty="0"/>
                    </a:p>
                  </a:txBody>
                  <a:tcPr/>
                </a:tc>
                <a:extLst>
                  <a:ext uri="{0D108BD9-81ED-4DB2-BD59-A6C34878D82A}">
                    <a16:rowId xmlns:a16="http://schemas.microsoft.com/office/drawing/2014/main" val="2487076030"/>
                  </a:ext>
                </a:extLst>
              </a:tr>
              <a:tr h="902516">
                <a:tc>
                  <a:txBody>
                    <a:bodyPr/>
                    <a:lstStyle/>
                    <a:p>
                      <a:pPr marL="0" marR="0" lvl="0" indent="0" algn="l" rtl="0" eaLnBrk="1" fontAlgn="auto" latinLnBrk="0" hangingPunct="1">
                        <a:lnSpc>
                          <a:spcPct val="100000"/>
                        </a:lnSpc>
                        <a:spcBef>
                          <a:spcPts val="0"/>
                        </a:spcBef>
                        <a:spcAft>
                          <a:spcPts val="0"/>
                        </a:spcAft>
                        <a:buClrTx/>
                        <a:buSzTx/>
                        <a:buFontTx/>
                        <a:buNone/>
                      </a:pPr>
                      <a:r>
                        <a:rPr lang="en-IE" sz="1800" dirty="0"/>
                        <a:t>Planning approval received, discussions ongoing with developer in relation to cost inflation, proposal to replace private units with cost rental units. Once discussions complete developer anticipates being on site before year end, projected delivery from late 2024. </a:t>
                      </a:r>
                    </a:p>
                  </a:txBody>
                  <a:tcPr/>
                </a:tc>
                <a:extLst>
                  <a:ext uri="{0D108BD9-81ED-4DB2-BD59-A6C34878D82A}">
                    <a16:rowId xmlns:a16="http://schemas.microsoft.com/office/drawing/2014/main" val="286421369"/>
                  </a:ext>
                </a:extLst>
              </a:tr>
              <a:tr h="3978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b="1" dirty="0" err="1"/>
                        <a:t>Clonburris</a:t>
                      </a:r>
                      <a:r>
                        <a:rPr lang="en-IE" b="1" dirty="0"/>
                        <a:t>: </a:t>
                      </a:r>
                      <a:r>
                        <a:rPr lang="en-IE" dirty="0"/>
                        <a:t>Phases 1 &amp; 2 comprising 382 homes (149 social), Phases 3,4,5 with potential for 1,430* homes ( approx. 40% social)</a:t>
                      </a:r>
                      <a:endParaRPr lang="en-US" dirty="0"/>
                    </a:p>
                  </a:txBody>
                  <a:tcPr/>
                </a:tc>
                <a:extLst>
                  <a:ext uri="{0D108BD9-81ED-4DB2-BD59-A6C34878D82A}">
                    <a16:rowId xmlns:a16="http://schemas.microsoft.com/office/drawing/2014/main" val="3672535903"/>
                  </a:ext>
                </a:extLst>
              </a:tr>
              <a:tr h="1173271">
                <a:tc>
                  <a:txBody>
                    <a:bodyPr/>
                    <a:lstStyle/>
                    <a:p>
                      <a:pPr lvl="0"/>
                      <a:r>
                        <a:rPr lang="en-US" sz="1800" b="0" i="0" u="none" strike="noStrike" noProof="0" dirty="0">
                          <a:solidFill>
                            <a:srgbClr val="000000"/>
                          </a:solidFill>
                          <a:latin typeface="Calibri"/>
                        </a:rPr>
                        <a:t>Design Teams now appointed to deliver schemes for sites 3,4 and 5- working towards Part 10 application in 2024.  Preferred tenderer identified for Clonburris Site 2, anticipates being on site in Q4 2023, build </a:t>
                      </a:r>
                      <a:r>
                        <a:rPr lang="en-US" sz="1800" b="0" i="0" u="none" strike="noStrike" noProof="0" dirty="0" err="1">
                          <a:solidFill>
                            <a:srgbClr val="000000"/>
                          </a:solidFill>
                          <a:latin typeface="Calibri"/>
                        </a:rPr>
                        <a:t>programme</a:t>
                      </a:r>
                      <a:r>
                        <a:rPr lang="en-US" sz="1800" b="0" i="0" u="none" strike="noStrike" noProof="0" dirty="0">
                          <a:solidFill>
                            <a:srgbClr val="000000"/>
                          </a:solidFill>
                          <a:latin typeface="Calibri"/>
                        </a:rPr>
                        <a:t> 24 months. Clonburris Site 1 (Kishogue) currently out to Stage 2 tender- returns due 11</a:t>
                      </a:r>
                      <a:r>
                        <a:rPr lang="en-US" sz="1800" b="0" i="0" u="none" strike="noStrike" baseline="30000" noProof="0" dirty="0">
                          <a:solidFill>
                            <a:srgbClr val="000000"/>
                          </a:solidFill>
                          <a:latin typeface="Calibri"/>
                        </a:rPr>
                        <a:t>th</a:t>
                      </a:r>
                      <a:r>
                        <a:rPr lang="en-US" sz="1800" b="0" i="0" u="none" strike="noStrike" noProof="0" dirty="0">
                          <a:solidFill>
                            <a:srgbClr val="000000"/>
                          </a:solidFill>
                          <a:latin typeface="Calibri"/>
                        </a:rPr>
                        <a:t> October. </a:t>
                      </a:r>
                      <a:endParaRPr lang="en-US" dirty="0"/>
                    </a:p>
                    <a:p>
                      <a:pPr lvl="0">
                        <a:buNone/>
                      </a:pPr>
                      <a:r>
                        <a:rPr lang="en-US" sz="1800" b="0" i="0" u="none" strike="noStrike" noProof="0" dirty="0">
                          <a:solidFill>
                            <a:srgbClr val="000000"/>
                          </a:solidFill>
                          <a:latin typeface="Calibri"/>
                        </a:rPr>
                        <a:t>Proposed PPP site comprising 120* social homes–Section 85 approved Feb 2023 – Part 8 to be advertised Feb 24.</a:t>
                      </a:r>
                      <a:endParaRPr lang="en-US" dirty="0"/>
                    </a:p>
                  </a:txBody>
                  <a:tcPr/>
                </a:tc>
                <a:extLst>
                  <a:ext uri="{0D108BD9-81ED-4DB2-BD59-A6C34878D82A}">
                    <a16:rowId xmlns:a16="http://schemas.microsoft.com/office/drawing/2014/main" val="1582313900"/>
                  </a:ext>
                </a:extLst>
              </a:tr>
              <a:tr h="3978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B</a:t>
                      </a:r>
                      <a:r>
                        <a:rPr lang="en-IE" b="1" err="1"/>
                        <a:t>elgard</a:t>
                      </a:r>
                      <a:r>
                        <a:rPr lang="en-IE" b="1"/>
                        <a:t> Square North: </a:t>
                      </a:r>
                      <a:r>
                        <a:rPr lang="en-IE" b="0"/>
                        <a:t>133 cost </a:t>
                      </a:r>
                      <a:r>
                        <a:rPr lang="en-IE"/>
                        <a:t>rental apartments</a:t>
                      </a:r>
                      <a:endParaRPr lang="en-US"/>
                    </a:p>
                  </a:txBody>
                  <a:tcPr/>
                </a:tc>
                <a:extLst>
                  <a:ext uri="{0D108BD9-81ED-4DB2-BD59-A6C34878D82A}">
                    <a16:rowId xmlns:a16="http://schemas.microsoft.com/office/drawing/2014/main" val="1463161161"/>
                  </a:ext>
                </a:extLst>
              </a:tr>
              <a:tr h="467069">
                <a:tc>
                  <a:txBody>
                    <a:bodyPr/>
                    <a:lstStyle/>
                    <a:p>
                      <a:pPr marL="0" lvl="0" indent="0" algn="l">
                        <a:lnSpc>
                          <a:spcPct val="90000"/>
                        </a:lnSpc>
                        <a:spcBef>
                          <a:spcPct val="0"/>
                        </a:spcBef>
                        <a:spcAft>
                          <a:spcPct val="20000"/>
                        </a:spcAft>
                        <a:buNone/>
                      </a:pPr>
                      <a:r>
                        <a:rPr lang="en-IE" sz="1800" kern="1200">
                          <a:latin typeface="+mn-lt"/>
                          <a:ea typeface="+mn-ea"/>
                          <a:cs typeface="+mn-cs"/>
                        </a:rPr>
                        <a:t>Contractor commenced on site April’23.  Delivery estimated March 2025.</a:t>
                      </a:r>
                      <a:endParaRPr lang="en-IE"/>
                    </a:p>
                  </a:txBody>
                  <a:tcPr/>
                </a:tc>
                <a:extLst>
                  <a:ext uri="{0D108BD9-81ED-4DB2-BD59-A6C34878D82A}">
                    <a16:rowId xmlns:a16="http://schemas.microsoft.com/office/drawing/2014/main" val="1606596015"/>
                  </a:ext>
                </a:extLst>
              </a:tr>
              <a:tr h="3978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Rathcoole: </a:t>
                      </a:r>
                      <a:r>
                        <a:rPr lang="en-US" b="0"/>
                        <a:t>Number of homes &amp; tenure mix to be confirmed</a:t>
                      </a:r>
                    </a:p>
                  </a:txBody>
                  <a:tcPr/>
                </a:tc>
                <a:extLst>
                  <a:ext uri="{0D108BD9-81ED-4DB2-BD59-A6C34878D82A}">
                    <a16:rowId xmlns:a16="http://schemas.microsoft.com/office/drawing/2014/main" val="3774364484"/>
                  </a:ext>
                </a:extLst>
              </a:tr>
              <a:tr h="588160">
                <a:tc>
                  <a:txBody>
                    <a:bodyPr/>
                    <a:lstStyle/>
                    <a:p>
                      <a:pPr marL="0" marR="0" lvl="0" indent="0" algn="l" rtl="0" eaLnBrk="1" fontAlgn="auto" latinLnBrk="0" hangingPunct="1">
                        <a:lnSpc>
                          <a:spcPct val="100000"/>
                        </a:lnSpc>
                        <a:spcBef>
                          <a:spcPts val="0"/>
                        </a:spcBef>
                        <a:spcAft>
                          <a:spcPts val="0"/>
                        </a:spcAft>
                        <a:buClrTx/>
                        <a:buSzTx/>
                        <a:buFontTx/>
                        <a:buNone/>
                      </a:pPr>
                      <a:r>
                        <a:rPr lang="en-US" dirty="0"/>
                        <a:t>Revised masterplan </a:t>
                      </a:r>
                      <a:r>
                        <a:rPr lang="en-US" dirty="0" err="1"/>
                        <a:t>finalised</a:t>
                      </a:r>
                      <a:r>
                        <a:rPr lang="en-US" dirty="0"/>
                        <a:t> which includes social, TA and scope for affordable housing to be examined and progressed.</a:t>
                      </a:r>
                    </a:p>
                  </a:txBody>
                  <a:tcPr/>
                </a:tc>
                <a:extLst>
                  <a:ext uri="{0D108BD9-81ED-4DB2-BD59-A6C34878D82A}">
                    <a16:rowId xmlns:a16="http://schemas.microsoft.com/office/drawing/2014/main" val="2997295335"/>
                  </a:ext>
                </a:extLst>
              </a:tr>
            </a:tbl>
          </a:graphicData>
        </a:graphic>
      </p:graphicFrame>
      <p:pic>
        <p:nvPicPr>
          <p:cNvPr id="7" name="Audio 6">
            <a:hlinkClick r:id="" action="ppaction://media"/>
            <a:extLst>
              <a:ext uri="{FF2B5EF4-FFF2-40B4-BE49-F238E27FC236}">
                <a16:creationId xmlns:a16="http://schemas.microsoft.com/office/drawing/2014/main" id="{E4FB2667-D3A7-0762-B946-70C01C2ABA47}"/>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682842444"/>
      </p:ext>
    </p:extLst>
  </p:cSld>
  <p:clrMapOvr>
    <a:masterClrMapping/>
  </p:clrMapOvr>
  <mc:AlternateContent xmlns:mc="http://schemas.openxmlformats.org/markup-compatibility/2006" xmlns:p14="http://schemas.microsoft.com/office/powerpoint/2010/main">
    <mc:Choice Requires="p14">
      <p:transition spd="slow" p14:dur="2000" advTm="119651"/>
    </mc:Choice>
    <mc:Fallback xmlns="">
      <p:transition spd="slow" advTm="1196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2237-94A0-4226-A90B-C744236F83D4}"/>
              </a:ext>
            </a:extLst>
          </p:cNvPr>
          <p:cNvSpPr>
            <a:spLocks noGrp="1"/>
          </p:cNvSpPr>
          <p:nvPr>
            <p:ph type="title"/>
          </p:nvPr>
        </p:nvSpPr>
        <p:spPr>
          <a:xfrm>
            <a:off x="0" y="2"/>
            <a:ext cx="12191999" cy="753978"/>
          </a:xfrm>
          <a:solidFill>
            <a:schemeClr val="accent1"/>
          </a:solidFill>
        </p:spPr>
        <p:txBody>
          <a:bodyPr>
            <a:normAutofit fontScale="90000"/>
          </a:bodyPr>
          <a:lstStyle/>
          <a:p>
            <a:pPr algn="ctr"/>
            <a:r>
              <a:rPr lang="en-GB" sz="2800" b="1">
                <a:solidFill>
                  <a:schemeClr val="bg1"/>
                </a:solidFill>
              </a:rPr>
              <a:t>Council owned sites to be progressed in 2023 /</a:t>
            </a:r>
            <a:br>
              <a:rPr lang="en-GB" sz="2800" b="1">
                <a:solidFill>
                  <a:schemeClr val="bg1"/>
                </a:solidFill>
              </a:rPr>
            </a:br>
            <a:r>
              <a:rPr lang="en-GB" sz="2800" b="1">
                <a:solidFill>
                  <a:schemeClr val="bg1"/>
                </a:solidFill>
              </a:rPr>
              <a:t>Avail of Planning Derogation</a:t>
            </a:r>
            <a:endParaRPr lang="en-IE" sz="2800" b="1">
              <a:solidFill>
                <a:schemeClr val="bg1"/>
              </a:solidFill>
            </a:endParaRPr>
          </a:p>
        </p:txBody>
      </p:sp>
      <p:graphicFrame>
        <p:nvGraphicFramePr>
          <p:cNvPr id="4" name="Table 4">
            <a:extLst>
              <a:ext uri="{FF2B5EF4-FFF2-40B4-BE49-F238E27FC236}">
                <a16:creationId xmlns:a16="http://schemas.microsoft.com/office/drawing/2014/main" id="{0C05D92C-7AEA-452B-BE1E-9B26859D4527}"/>
              </a:ext>
            </a:extLst>
          </p:cNvPr>
          <p:cNvGraphicFramePr>
            <a:graphicFrameLocks noGrp="1"/>
          </p:cNvGraphicFramePr>
          <p:nvPr>
            <p:ph idx="1"/>
            <p:extLst>
              <p:ext uri="{D42A27DB-BD31-4B8C-83A1-F6EECF244321}">
                <p14:modId xmlns:p14="http://schemas.microsoft.com/office/powerpoint/2010/main" val="3330950646"/>
              </p:ext>
            </p:extLst>
          </p:nvPr>
        </p:nvGraphicFramePr>
        <p:xfrm>
          <a:off x="0" y="753981"/>
          <a:ext cx="12191998" cy="6089111"/>
        </p:xfrm>
        <a:graphic>
          <a:graphicData uri="http://schemas.openxmlformats.org/drawingml/2006/table">
            <a:tbl>
              <a:tblPr firstRow="1" bandRow="1">
                <a:tableStyleId>{5C22544A-7EE6-4342-B048-85BDC9FD1C3A}</a:tableStyleId>
              </a:tblPr>
              <a:tblGrid>
                <a:gridCol w="2090758">
                  <a:extLst>
                    <a:ext uri="{9D8B030D-6E8A-4147-A177-3AD203B41FA5}">
                      <a16:colId xmlns:a16="http://schemas.microsoft.com/office/drawing/2014/main" val="1621365490"/>
                    </a:ext>
                  </a:extLst>
                </a:gridCol>
                <a:gridCol w="1292294">
                  <a:extLst>
                    <a:ext uri="{9D8B030D-6E8A-4147-A177-3AD203B41FA5}">
                      <a16:colId xmlns:a16="http://schemas.microsoft.com/office/drawing/2014/main" val="3240596410"/>
                    </a:ext>
                  </a:extLst>
                </a:gridCol>
                <a:gridCol w="2184121">
                  <a:extLst>
                    <a:ext uri="{9D8B030D-6E8A-4147-A177-3AD203B41FA5}">
                      <a16:colId xmlns:a16="http://schemas.microsoft.com/office/drawing/2014/main" val="3415442356"/>
                    </a:ext>
                  </a:extLst>
                </a:gridCol>
                <a:gridCol w="1910020">
                  <a:extLst>
                    <a:ext uri="{9D8B030D-6E8A-4147-A177-3AD203B41FA5}">
                      <a16:colId xmlns:a16="http://schemas.microsoft.com/office/drawing/2014/main" val="1983946517"/>
                    </a:ext>
                  </a:extLst>
                </a:gridCol>
                <a:gridCol w="3360424">
                  <a:extLst>
                    <a:ext uri="{9D8B030D-6E8A-4147-A177-3AD203B41FA5}">
                      <a16:colId xmlns:a16="http://schemas.microsoft.com/office/drawing/2014/main" val="2925802033"/>
                    </a:ext>
                  </a:extLst>
                </a:gridCol>
                <a:gridCol w="1354381">
                  <a:extLst>
                    <a:ext uri="{9D8B030D-6E8A-4147-A177-3AD203B41FA5}">
                      <a16:colId xmlns:a16="http://schemas.microsoft.com/office/drawing/2014/main" val="274428611"/>
                    </a:ext>
                  </a:extLst>
                </a:gridCol>
              </a:tblGrid>
              <a:tr h="631497">
                <a:tc>
                  <a:txBody>
                    <a:bodyPr/>
                    <a:lstStyle/>
                    <a:p>
                      <a:r>
                        <a:rPr lang="en-GB"/>
                        <a:t>Location</a:t>
                      </a:r>
                      <a:endParaRPr lang="en-IE"/>
                    </a:p>
                  </a:txBody>
                  <a:tcPr/>
                </a:tc>
                <a:tc>
                  <a:txBody>
                    <a:bodyPr/>
                    <a:lstStyle/>
                    <a:p>
                      <a:r>
                        <a:rPr lang="en-GB"/>
                        <a:t>Est. No. Units</a:t>
                      </a:r>
                      <a:endParaRPr lang="en-IE"/>
                    </a:p>
                  </a:txBody>
                  <a:tcPr/>
                </a:tc>
                <a:tc>
                  <a:txBody>
                    <a:bodyPr/>
                    <a:lstStyle/>
                    <a:p>
                      <a:r>
                        <a:rPr lang="en-GB"/>
                        <a:t>LEA</a:t>
                      </a:r>
                      <a:endParaRPr lang="en-IE"/>
                    </a:p>
                  </a:txBody>
                  <a:tcPr/>
                </a:tc>
                <a:tc>
                  <a:txBody>
                    <a:bodyPr/>
                    <a:lstStyle/>
                    <a:p>
                      <a:r>
                        <a:rPr lang="en-GB"/>
                        <a:t>Status</a:t>
                      </a:r>
                      <a:endParaRPr lang="en-IE"/>
                    </a:p>
                  </a:txBody>
                  <a:tcPr/>
                </a:tc>
                <a:tc>
                  <a:txBody>
                    <a:bodyPr/>
                    <a:lstStyle/>
                    <a:p>
                      <a:r>
                        <a:rPr lang="en-GB" dirty="0"/>
                        <a:t>Next Action</a:t>
                      </a:r>
                      <a:endParaRPr lang="en-IE" dirty="0"/>
                    </a:p>
                  </a:txBody>
                  <a:tcPr/>
                </a:tc>
                <a:tc>
                  <a:txBody>
                    <a:bodyPr/>
                    <a:lstStyle/>
                    <a:p>
                      <a:r>
                        <a:rPr lang="en-GB" dirty="0"/>
                        <a:t> Timeline</a:t>
                      </a:r>
                      <a:endParaRPr lang="en-IE" dirty="0"/>
                    </a:p>
                  </a:txBody>
                  <a:tcPr/>
                </a:tc>
                <a:extLst>
                  <a:ext uri="{0D108BD9-81ED-4DB2-BD59-A6C34878D82A}">
                    <a16:rowId xmlns:a16="http://schemas.microsoft.com/office/drawing/2014/main" val="2880727961"/>
                  </a:ext>
                </a:extLst>
              </a:tr>
              <a:tr h="733606">
                <a:tc>
                  <a:txBody>
                    <a:bodyPr/>
                    <a:lstStyle/>
                    <a:p>
                      <a:r>
                        <a:rPr lang="en-GB" sz="1600" err="1"/>
                        <a:t>Rossfield</a:t>
                      </a:r>
                      <a:endParaRPr lang="en-IE" sz="1600" err="1"/>
                    </a:p>
                  </a:txBody>
                  <a:tcPr/>
                </a:tc>
                <a:tc>
                  <a:txBody>
                    <a:bodyPr/>
                    <a:lstStyle/>
                    <a:p>
                      <a:r>
                        <a:rPr lang="en-GB" sz="1600"/>
                        <a:t>15</a:t>
                      </a:r>
                      <a:endParaRPr lang="en-IE" sz="1600"/>
                    </a:p>
                  </a:txBody>
                  <a:tcPr/>
                </a:tc>
                <a:tc>
                  <a:txBody>
                    <a:bodyPr/>
                    <a:lstStyle/>
                    <a:p>
                      <a:r>
                        <a:rPr lang="en-GB" sz="1600"/>
                        <a:t>Tallaght South</a:t>
                      </a:r>
                      <a:endParaRPr lang="en-IE" sz="1600"/>
                    </a:p>
                  </a:txBody>
                  <a:tcPr/>
                </a:tc>
                <a:tc>
                  <a:txBody>
                    <a:bodyPr/>
                    <a:lstStyle/>
                    <a:p>
                      <a:r>
                        <a:rPr lang="en-GB" sz="1600" dirty="0"/>
                        <a:t>Planning </a:t>
                      </a:r>
                      <a:endParaRPr lang="en-IE" sz="1600" dirty="0"/>
                    </a:p>
                  </a:txBody>
                  <a:tcPr/>
                </a:tc>
                <a:tc>
                  <a:txBody>
                    <a:bodyPr/>
                    <a:lstStyle/>
                    <a:p>
                      <a:r>
                        <a:rPr lang="en-GB" sz="1600" dirty="0"/>
                        <a:t>Advertise scheme for planning  Tender to appoint contractors by end </a:t>
                      </a:r>
                      <a:r>
                        <a:rPr lang="en-GB" sz="1600" dirty="0" err="1"/>
                        <a:t>Qtr</a:t>
                      </a:r>
                      <a:r>
                        <a:rPr lang="en-GB" sz="1600" dirty="0"/>
                        <a:t> 4  </a:t>
                      </a:r>
                      <a:endParaRPr lang="en-IE" sz="1600" dirty="0"/>
                    </a:p>
                  </a:txBody>
                  <a:tcPr/>
                </a:tc>
                <a:tc>
                  <a:txBody>
                    <a:bodyPr/>
                    <a:lstStyle/>
                    <a:p>
                      <a:r>
                        <a:rPr lang="en-GB" sz="1600" dirty="0"/>
                        <a:t>Q4 2023</a:t>
                      </a:r>
                      <a:endParaRPr lang="en-IE" sz="1600" dirty="0"/>
                    </a:p>
                  </a:txBody>
                  <a:tcPr/>
                </a:tc>
                <a:extLst>
                  <a:ext uri="{0D108BD9-81ED-4DB2-BD59-A6C34878D82A}">
                    <a16:rowId xmlns:a16="http://schemas.microsoft.com/office/drawing/2014/main" val="2506412257"/>
                  </a:ext>
                </a:extLst>
              </a:tr>
              <a:tr h="789811">
                <a:tc>
                  <a:txBody>
                    <a:bodyPr/>
                    <a:lstStyle/>
                    <a:p>
                      <a:r>
                        <a:rPr lang="en-GB" sz="1600"/>
                        <a:t>Alpine Heights</a:t>
                      </a:r>
                      <a:endParaRPr lang="en-IE" sz="1600"/>
                    </a:p>
                  </a:txBody>
                  <a:tcPr/>
                </a:tc>
                <a:tc>
                  <a:txBody>
                    <a:bodyPr/>
                    <a:lstStyle/>
                    <a:p>
                      <a:r>
                        <a:rPr lang="en-GB" sz="1600" dirty="0"/>
                        <a:t>13</a:t>
                      </a:r>
                      <a:endParaRPr lang="en-IE" sz="1600" dirty="0"/>
                    </a:p>
                  </a:txBody>
                  <a:tcPr/>
                </a:tc>
                <a:tc>
                  <a:txBody>
                    <a:bodyPr/>
                    <a:lstStyle/>
                    <a:p>
                      <a:r>
                        <a:rPr lang="en-GB" sz="1600"/>
                        <a:t>Clondalkin</a:t>
                      </a:r>
                      <a:endParaRPr lang="en-IE" sz="1600"/>
                    </a:p>
                  </a:txBody>
                  <a:tcPr/>
                </a:tc>
                <a:tc>
                  <a:txBody>
                    <a:bodyPr/>
                    <a:lstStyle/>
                    <a:p>
                      <a:r>
                        <a:rPr lang="en-GB" sz="1600"/>
                        <a:t>Feasibility Report</a:t>
                      </a:r>
                      <a:endParaRPr lang="en-IE" sz="1600"/>
                    </a:p>
                  </a:txBody>
                  <a:tcPr/>
                </a:tc>
                <a:tc>
                  <a:txBody>
                    <a:bodyPr/>
                    <a:lstStyle/>
                    <a:p>
                      <a:r>
                        <a:rPr lang="en-GB" sz="1600" dirty="0"/>
                        <a:t>ACM Feb 23 Design Team appointed. Meeting held with local residents &amp; members re: scheme</a:t>
                      </a:r>
                      <a:endParaRPr lang="en-IE" sz="1600" dirty="0"/>
                    </a:p>
                  </a:txBody>
                  <a:tcPr/>
                </a:tc>
                <a:tc>
                  <a:txBody>
                    <a:bodyPr/>
                    <a:lstStyle/>
                    <a:p>
                      <a:r>
                        <a:rPr lang="en-GB" sz="1600" dirty="0"/>
                        <a:t>Q4 2023</a:t>
                      </a:r>
                      <a:endParaRPr lang="en-IE" sz="1600" dirty="0"/>
                    </a:p>
                  </a:txBody>
                  <a:tcPr/>
                </a:tc>
                <a:extLst>
                  <a:ext uri="{0D108BD9-81ED-4DB2-BD59-A6C34878D82A}">
                    <a16:rowId xmlns:a16="http://schemas.microsoft.com/office/drawing/2014/main" val="3487695423"/>
                  </a:ext>
                </a:extLst>
              </a:tr>
              <a:tr h="664443">
                <a:tc>
                  <a:txBody>
                    <a:bodyPr/>
                    <a:lstStyle/>
                    <a:p>
                      <a:r>
                        <a:rPr lang="en-GB" sz="1600" err="1"/>
                        <a:t>Deansrath</a:t>
                      </a:r>
                      <a:r>
                        <a:rPr lang="en-GB" sz="1600"/>
                        <a:t>/Melrose</a:t>
                      </a:r>
                      <a:endParaRPr lang="en-IE" sz="1600"/>
                    </a:p>
                  </a:txBody>
                  <a:tcPr/>
                </a:tc>
                <a:tc>
                  <a:txBody>
                    <a:bodyPr/>
                    <a:lstStyle/>
                    <a:p>
                      <a:r>
                        <a:rPr lang="en-GB" sz="1600" dirty="0"/>
                        <a:t>24</a:t>
                      </a:r>
                      <a:endParaRPr lang="en-IE" sz="1600" dirty="0"/>
                    </a:p>
                  </a:txBody>
                  <a:tcPr/>
                </a:tc>
                <a:tc>
                  <a:txBody>
                    <a:bodyPr/>
                    <a:lstStyle/>
                    <a:p>
                      <a:r>
                        <a:rPr lang="en-GB" sz="1600"/>
                        <a:t>Clondalkin</a:t>
                      </a:r>
                      <a:endParaRPr lang="en-IE" sz="1600"/>
                    </a:p>
                  </a:txBody>
                  <a:tcPr/>
                </a:tc>
                <a:tc>
                  <a:txBody>
                    <a:bodyPr/>
                    <a:lstStyle/>
                    <a:p>
                      <a:r>
                        <a:rPr lang="en-GB" sz="1600"/>
                        <a:t>Planning </a:t>
                      </a:r>
                      <a:endParaRPr lang="en-IE" sz="1600"/>
                    </a:p>
                  </a:txBody>
                  <a:tcPr/>
                </a:tc>
                <a:tc>
                  <a:txBody>
                    <a:bodyPr/>
                    <a:lstStyle/>
                    <a:p>
                      <a:r>
                        <a:rPr lang="en-GB" sz="1600" dirty="0"/>
                        <a:t>Advertise scheme  Submission to Department made for funding</a:t>
                      </a:r>
                      <a:endParaRPr lang="en-IE" sz="1600" dirty="0"/>
                    </a:p>
                  </a:txBody>
                  <a:tcPr/>
                </a:tc>
                <a:tc>
                  <a:txBody>
                    <a:bodyPr/>
                    <a:lstStyle/>
                    <a:p>
                      <a:r>
                        <a:rPr lang="en-GB" sz="1600" dirty="0"/>
                        <a:t>Q4 2023</a:t>
                      </a:r>
                      <a:endParaRPr lang="en-IE" sz="1600" dirty="0"/>
                    </a:p>
                  </a:txBody>
                  <a:tcPr/>
                </a:tc>
                <a:extLst>
                  <a:ext uri="{0D108BD9-81ED-4DB2-BD59-A6C34878D82A}">
                    <a16:rowId xmlns:a16="http://schemas.microsoft.com/office/drawing/2014/main" val="3168774570"/>
                  </a:ext>
                </a:extLst>
              </a:tr>
              <a:tr h="555793">
                <a:tc>
                  <a:txBody>
                    <a:bodyPr/>
                    <a:lstStyle/>
                    <a:p>
                      <a:r>
                        <a:rPr lang="en-GB" sz="1600" dirty="0"/>
                        <a:t>Kilcarbery 2 (social &amp; affordable)</a:t>
                      </a:r>
                      <a:endParaRPr lang="en-IE" sz="1600" dirty="0"/>
                    </a:p>
                  </a:txBody>
                  <a:tcPr/>
                </a:tc>
                <a:tc>
                  <a:txBody>
                    <a:bodyPr/>
                    <a:lstStyle/>
                    <a:p>
                      <a:r>
                        <a:rPr lang="en-GB" sz="1600" dirty="0"/>
                        <a:t>80</a:t>
                      </a:r>
                      <a:endParaRPr lang="en-IE" sz="1600" dirty="0"/>
                    </a:p>
                  </a:txBody>
                  <a:tcPr/>
                </a:tc>
                <a:tc>
                  <a:txBody>
                    <a:bodyPr/>
                    <a:lstStyle/>
                    <a:p>
                      <a:r>
                        <a:rPr lang="en-GB" sz="1600"/>
                        <a:t>Clondalkin</a:t>
                      </a:r>
                      <a:endParaRPr lang="en-IE" sz="1600"/>
                    </a:p>
                  </a:txBody>
                  <a:tcPr/>
                </a:tc>
                <a:tc>
                  <a:txBody>
                    <a:bodyPr/>
                    <a:lstStyle/>
                    <a:p>
                      <a:r>
                        <a:rPr lang="en-GB" sz="1600"/>
                        <a:t>Feasibility Report</a:t>
                      </a:r>
                      <a:endParaRPr lang="en-IE" sz="1600"/>
                    </a:p>
                  </a:txBody>
                  <a:tcPr/>
                </a:tc>
                <a:tc>
                  <a:txBody>
                    <a:bodyPr/>
                    <a:lstStyle/>
                    <a:p>
                      <a:r>
                        <a:rPr lang="en-GB" sz="1600"/>
                        <a:t>Concept design to April 23  ACM</a:t>
                      </a:r>
                      <a:endParaRPr lang="en-IE" sz="1600"/>
                    </a:p>
                  </a:txBody>
                  <a:tcPr/>
                </a:tc>
                <a:tc>
                  <a:txBody>
                    <a:bodyPr/>
                    <a:lstStyle/>
                    <a:p>
                      <a:r>
                        <a:rPr lang="en-GB" sz="1600" dirty="0"/>
                        <a:t>Q1 2024</a:t>
                      </a:r>
                      <a:endParaRPr lang="en-IE" sz="1600" dirty="0"/>
                    </a:p>
                  </a:txBody>
                  <a:tcPr/>
                </a:tc>
                <a:extLst>
                  <a:ext uri="{0D108BD9-81ED-4DB2-BD59-A6C34878D82A}">
                    <a16:rowId xmlns:a16="http://schemas.microsoft.com/office/drawing/2014/main" val="3189401027"/>
                  </a:ext>
                </a:extLst>
              </a:tr>
              <a:tr h="7898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Old Castle Clondalkin</a:t>
                      </a:r>
                      <a:endParaRPr lang="en-IE" sz="1600" dirty="0"/>
                    </a:p>
                    <a:p>
                      <a:r>
                        <a:rPr lang="en-GB" sz="1600" dirty="0"/>
                        <a:t>(social, afford, &amp; TA)</a:t>
                      </a:r>
                      <a:endParaRPr lang="en-IE" sz="1600" dirty="0"/>
                    </a:p>
                  </a:txBody>
                  <a:tcPr/>
                </a:tc>
                <a:tc>
                  <a:txBody>
                    <a:bodyPr/>
                    <a:lstStyle/>
                    <a:p>
                      <a:r>
                        <a:rPr lang="en-GB" sz="1600" dirty="0"/>
                        <a:t>130</a:t>
                      </a:r>
                      <a:endParaRPr lang="en-IE" sz="1600" dirty="0"/>
                    </a:p>
                  </a:txBody>
                  <a:tcPr/>
                </a:tc>
                <a:tc>
                  <a:txBody>
                    <a:bodyPr/>
                    <a:lstStyle/>
                    <a:p>
                      <a:r>
                        <a:rPr lang="en-GB" sz="1600" dirty="0"/>
                        <a:t>Clondalkin</a:t>
                      </a:r>
                      <a:endParaRPr lang="en-IE" sz="1600" dirty="0"/>
                    </a:p>
                  </a:txBody>
                  <a:tcPr/>
                </a:tc>
                <a:tc>
                  <a:txBody>
                    <a:bodyPr/>
                    <a:lstStyle/>
                    <a:p>
                      <a:r>
                        <a:rPr lang="en-GB" sz="1600" dirty="0"/>
                        <a:t>Prepare scheme for planning</a:t>
                      </a:r>
                      <a:endParaRPr lang="en-IE" sz="1600" dirty="0"/>
                    </a:p>
                  </a:txBody>
                  <a:tcPr/>
                </a:tc>
                <a:tc>
                  <a:txBody>
                    <a:bodyPr/>
                    <a:lstStyle/>
                    <a:p>
                      <a:r>
                        <a:rPr lang="en-GB" sz="1600" dirty="0"/>
                        <a:t>ACM Dec 22/ Design being progressed for planning to avail of derogation. Consultation ongoing with residents.</a:t>
                      </a:r>
                      <a:endParaRPr lang="en-IE" sz="1600" dirty="0"/>
                    </a:p>
                  </a:txBody>
                  <a:tcPr/>
                </a:tc>
                <a:tc>
                  <a:txBody>
                    <a:bodyPr/>
                    <a:lstStyle/>
                    <a:p>
                      <a:r>
                        <a:rPr lang="en-GB" sz="1600" dirty="0"/>
                        <a:t>Q1 2024</a:t>
                      </a:r>
                      <a:endParaRPr lang="en-IE" sz="1600" dirty="0"/>
                    </a:p>
                  </a:txBody>
                  <a:tcPr/>
                </a:tc>
                <a:extLst>
                  <a:ext uri="{0D108BD9-81ED-4DB2-BD59-A6C34878D82A}">
                    <a16:rowId xmlns:a16="http://schemas.microsoft.com/office/drawing/2014/main" val="954746779"/>
                  </a:ext>
                </a:extLst>
              </a:tr>
              <a:tr h="555793">
                <a:tc>
                  <a:txBody>
                    <a:bodyPr/>
                    <a:lstStyle/>
                    <a:p>
                      <a:r>
                        <a:rPr lang="en-GB" sz="1600" dirty="0"/>
                        <a:t>Castlefield</a:t>
                      </a:r>
                    </a:p>
                    <a:p>
                      <a:r>
                        <a:rPr lang="en-GB" sz="1600" dirty="0"/>
                        <a:t>(social &amp; affordable)</a:t>
                      </a:r>
                      <a:endParaRPr lang="en-IE" sz="1600" dirty="0"/>
                    </a:p>
                  </a:txBody>
                  <a:tcPr/>
                </a:tc>
                <a:tc>
                  <a:txBody>
                    <a:bodyPr/>
                    <a:lstStyle/>
                    <a:p>
                      <a:r>
                        <a:rPr lang="en-GB" sz="1600" dirty="0"/>
                        <a:t>34</a:t>
                      </a:r>
                      <a:endParaRPr lang="en-IE" sz="1600" dirty="0"/>
                    </a:p>
                  </a:txBody>
                  <a:tcPr/>
                </a:tc>
                <a:tc>
                  <a:txBody>
                    <a:bodyPr/>
                    <a:lstStyle/>
                    <a:p>
                      <a:r>
                        <a:rPr lang="en-GB" sz="1600" dirty="0"/>
                        <a:t>Firhouse/Boherna.</a:t>
                      </a:r>
                      <a:endParaRPr lang="en-IE" sz="1600" dirty="0"/>
                    </a:p>
                  </a:txBody>
                  <a:tcPr/>
                </a:tc>
                <a:tc>
                  <a:txBody>
                    <a:bodyPr/>
                    <a:lstStyle/>
                    <a:p>
                      <a:r>
                        <a:rPr lang="en-GB" sz="1600" dirty="0"/>
                        <a:t>Feasibility Report</a:t>
                      </a:r>
                      <a:endParaRPr lang="en-IE" sz="1600" dirty="0"/>
                    </a:p>
                  </a:txBody>
                  <a:tcPr/>
                </a:tc>
                <a:tc>
                  <a:txBody>
                    <a:bodyPr/>
                    <a:lstStyle/>
                    <a:p>
                      <a:r>
                        <a:rPr lang="en-GB" sz="1600" dirty="0"/>
                        <a:t>ACM Feb 23/progress for planning</a:t>
                      </a:r>
                      <a:endParaRPr lang="en-IE" sz="1600" dirty="0"/>
                    </a:p>
                  </a:txBody>
                  <a:tcPr/>
                </a:tc>
                <a:tc>
                  <a:txBody>
                    <a:bodyPr/>
                    <a:lstStyle/>
                    <a:p>
                      <a:r>
                        <a:rPr lang="en-GB" sz="1600" dirty="0"/>
                        <a:t>Q1 2024</a:t>
                      </a:r>
                      <a:endParaRPr lang="en-IE" sz="1600" dirty="0"/>
                    </a:p>
                  </a:txBody>
                  <a:tcPr/>
                </a:tc>
                <a:extLst>
                  <a:ext uri="{0D108BD9-81ED-4DB2-BD59-A6C34878D82A}">
                    <a16:rowId xmlns:a16="http://schemas.microsoft.com/office/drawing/2014/main" val="3324221603"/>
                  </a:ext>
                </a:extLst>
              </a:tr>
              <a:tr h="423862">
                <a:tc>
                  <a:txBody>
                    <a:bodyPr/>
                    <a:lstStyle/>
                    <a:p>
                      <a:r>
                        <a:rPr lang="en-GB" sz="1600" dirty="0"/>
                        <a:t>Stocking Lane</a:t>
                      </a:r>
                      <a:endParaRPr lang="en-IE" sz="1600" dirty="0"/>
                    </a:p>
                  </a:txBody>
                  <a:tcPr/>
                </a:tc>
                <a:tc>
                  <a:txBody>
                    <a:bodyPr/>
                    <a:lstStyle/>
                    <a:p>
                      <a:r>
                        <a:rPr lang="en-GB" sz="1600" dirty="0"/>
                        <a:t>32</a:t>
                      </a:r>
                      <a:endParaRPr lang="en-IE" sz="1600" dirty="0"/>
                    </a:p>
                  </a:txBody>
                  <a:tcPr/>
                </a:tc>
                <a:tc>
                  <a:txBody>
                    <a:bodyPr/>
                    <a:lstStyle/>
                    <a:p>
                      <a:r>
                        <a:rPr lang="en-GB" sz="1600" dirty="0"/>
                        <a:t>Firhouse/Boherna.</a:t>
                      </a:r>
                      <a:endParaRPr lang="en-IE" sz="1600" dirty="0"/>
                    </a:p>
                  </a:txBody>
                  <a:tcPr/>
                </a:tc>
                <a:tc>
                  <a:txBody>
                    <a:bodyPr/>
                    <a:lstStyle/>
                    <a:p>
                      <a:r>
                        <a:rPr lang="en-GB" sz="1600" dirty="0"/>
                        <a:t>Feasibility Report</a:t>
                      </a:r>
                      <a:endParaRPr lang="en-IE" sz="1600" dirty="0"/>
                    </a:p>
                  </a:txBody>
                  <a:tcPr/>
                </a:tc>
                <a:tc>
                  <a:txBody>
                    <a:bodyPr/>
                    <a:lstStyle/>
                    <a:p>
                      <a:r>
                        <a:rPr lang="en-GB" sz="1600" dirty="0"/>
                        <a:t>ACM Feb 23/ progress for planning</a:t>
                      </a:r>
                      <a:endParaRPr lang="en-IE" sz="1600" dirty="0"/>
                    </a:p>
                  </a:txBody>
                  <a:tcPr/>
                </a:tc>
                <a:tc>
                  <a:txBody>
                    <a:bodyPr/>
                    <a:lstStyle/>
                    <a:p>
                      <a:r>
                        <a:rPr lang="en-GB" sz="1600" dirty="0"/>
                        <a:t>Q1 2024</a:t>
                      </a:r>
                      <a:endParaRPr lang="en-IE" sz="1600" dirty="0"/>
                    </a:p>
                  </a:txBody>
                  <a:tcPr/>
                </a:tc>
                <a:extLst>
                  <a:ext uri="{0D108BD9-81ED-4DB2-BD59-A6C34878D82A}">
                    <a16:rowId xmlns:a16="http://schemas.microsoft.com/office/drawing/2014/main" val="1892216755"/>
                  </a:ext>
                </a:extLst>
              </a:tr>
              <a:tr h="811924">
                <a:tc>
                  <a:txBody>
                    <a:bodyPr/>
                    <a:lstStyle/>
                    <a:p>
                      <a:pPr algn="l"/>
                      <a:r>
                        <a:rPr lang="en-GB" sz="1600" dirty="0"/>
                        <a:t>Sarsfield Park, Lucan</a:t>
                      </a:r>
                      <a:endParaRPr lang="en-IE" sz="1600" dirty="0"/>
                    </a:p>
                  </a:txBody>
                  <a:tcPr/>
                </a:tc>
                <a:tc>
                  <a:txBody>
                    <a:bodyPr/>
                    <a:lstStyle/>
                    <a:p>
                      <a:pPr algn="l"/>
                      <a:r>
                        <a:rPr lang="en-GB" sz="1600" dirty="0"/>
                        <a:t>5</a:t>
                      </a:r>
                      <a:endParaRPr lang="en-IE" sz="1600" dirty="0"/>
                    </a:p>
                  </a:txBody>
                  <a:tcPr/>
                </a:tc>
                <a:tc>
                  <a:txBody>
                    <a:bodyPr/>
                    <a:lstStyle/>
                    <a:p>
                      <a:pPr algn="l"/>
                      <a:r>
                        <a:rPr lang="en-GB" sz="1600" dirty="0"/>
                        <a:t>Lucan</a:t>
                      </a:r>
                      <a:endParaRPr lang="en-IE" sz="1600" dirty="0"/>
                    </a:p>
                  </a:txBody>
                  <a:tcPr/>
                </a:tc>
                <a:tc>
                  <a:txBody>
                    <a:bodyPr/>
                    <a:lstStyle/>
                    <a:p>
                      <a:pPr algn="l"/>
                      <a:r>
                        <a:rPr lang="en-GB" sz="1600" dirty="0"/>
                        <a:t>Feasibility report </a:t>
                      </a:r>
                      <a:endParaRPr lang="en-IE" sz="1600" dirty="0"/>
                    </a:p>
                  </a:txBody>
                  <a:tcPr/>
                </a:tc>
                <a:tc>
                  <a:txBody>
                    <a:bodyPr/>
                    <a:lstStyle/>
                    <a:p>
                      <a:pPr algn="l"/>
                      <a:r>
                        <a:rPr lang="en-GB" sz="1600" dirty="0"/>
                        <a:t>Concept design ACM April 23 funding submission made to Department. Scheme to be advertised Q4 2023</a:t>
                      </a:r>
                      <a:endParaRPr lang="en-IE" sz="1600" dirty="0">
                        <a:highlight>
                          <a:srgbClr val="FFFF00"/>
                        </a:highlight>
                      </a:endParaRPr>
                    </a:p>
                  </a:txBody>
                  <a:tcPr/>
                </a:tc>
                <a:tc>
                  <a:txBody>
                    <a:bodyPr/>
                    <a:lstStyle/>
                    <a:p>
                      <a:pPr algn="l"/>
                      <a:r>
                        <a:rPr lang="en-GB" sz="1600" dirty="0"/>
                        <a:t>Q4 2023</a:t>
                      </a:r>
                      <a:endParaRPr lang="en-IE" sz="1600" dirty="0"/>
                    </a:p>
                  </a:txBody>
                  <a:tcPr/>
                </a:tc>
                <a:extLst>
                  <a:ext uri="{0D108BD9-81ED-4DB2-BD59-A6C34878D82A}">
                    <a16:rowId xmlns:a16="http://schemas.microsoft.com/office/drawing/2014/main" val="1959707163"/>
                  </a:ext>
                </a:extLst>
              </a:tr>
            </a:tbl>
          </a:graphicData>
        </a:graphic>
      </p:graphicFrame>
      <p:sp>
        <p:nvSpPr>
          <p:cNvPr id="5" name="Slide Number Placeholder 4">
            <a:extLst>
              <a:ext uri="{FF2B5EF4-FFF2-40B4-BE49-F238E27FC236}">
                <a16:creationId xmlns:a16="http://schemas.microsoft.com/office/drawing/2014/main" id="{D02ABA24-E3D2-9836-6E5C-6B01832BA7F0}"/>
              </a:ext>
            </a:extLst>
          </p:cNvPr>
          <p:cNvSpPr>
            <a:spLocks noGrp="1"/>
          </p:cNvSpPr>
          <p:nvPr>
            <p:ph type="sldNum" sz="quarter" idx="12"/>
          </p:nvPr>
        </p:nvSpPr>
        <p:spPr/>
        <p:txBody>
          <a:bodyPr/>
          <a:lstStyle/>
          <a:p>
            <a:fld id="{A59551F6-EB3B-4743-B1F0-375DCDB8A6FF}" type="slidenum">
              <a:rPr lang="en-IE" smtClean="0"/>
              <a:t>6</a:t>
            </a:fld>
            <a:endParaRPr lang="en-IE"/>
          </a:p>
        </p:txBody>
      </p:sp>
      <p:pic>
        <p:nvPicPr>
          <p:cNvPr id="16" name="Audio 15">
            <a:hlinkClick r:id="" action="ppaction://media"/>
            <a:extLst>
              <a:ext uri="{FF2B5EF4-FFF2-40B4-BE49-F238E27FC236}">
                <a16:creationId xmlns:a16="http://schemas.microsoft.com/office/drawing/2014/main" id="{484CE4A5-9524-55F9-2A5C-26A8154C614C}"/>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58900414"/>
      </p:ext>
    </p:extLst>
  </p:cSld>
  <p:clrMapOvr>
    <a:masterClrMapping/>
  </p:clrMapOvr>
  <mc:AlternateContent xmlns:mc="http://schemas.openxmlformats.org/markup-compatibility/2006" xmlns:p14="http://schemas.microsoft.com/office/powerpoint/2010/main">
    <mc:Choice Requires="p14">
      <p:transition spd="slow" p14:dur="2000" advTm="70551"/>
    </mc:Choice>
    <mc:Fallback xmlns="">
      <p:transition spd="slow" advTm="705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hart with blue and orange squares&#10;&#10;Description automatically generated">
            <a:extLst>
              <a:ext uri="{FF2B5EF4-FFF2-40B4-BE49-F238E27FC236}">
                <a16:creationId xmlns:a16="http://schemas.microsoft.com/office/drawing/2014/main" id="{4C466E95-A21C-119F-EDA4-700B7193D2A3}"/>
              </a:ext>
            </a:extLst>
          </p:cNvPr>
          <p:cNvPicPr>
            <a:picLocks noChangeAspect="1"/>
          </p:cNvPicPr>
          <p:nvPr/>
        </p:nvPicPr>
        <p:blipFill>
          <a:blip r:embed="rId4"/>
          <a:stretch>
            <a:fillRect/>
          </a:stretch>
        </p:blipFill>
        <p:spPr>
          <a:xfrm>
            <a:off x="-3906" y="-3631"/>
            <a:ext cx="12199810" cy="6865260"/>
          </a:xfrm>
          <a:prstGeom prst="rect">
            <a:avLst/>
          </a:prstGeom>
        </p:spPr>
      </p:pic>
      <p:pic>
        <p:nvPicPr>
          <p:cNvPr id="14" name="Audio 13">
            <a:hlinkClick r:id="" action="ppaction://media"/>
            <a:extLst>
              <a:ext uri="{FF2B5EF4-FFF2-40B4-BE49-F238E27FC236}">
                <a16:creationId xmlns:a16="http://schemas.microsoft.com/office/drawing/2014/main" id="{CA5C32AE-2D83-7F45-3E8A-B8819C18E008}"/>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054223028"/>
      </p:ext>
    </p:extLst>
  </p:cSld>
  <p:clrMapOvr>
    <a:masterClrMapping/>
  </p:clrMapOvr>
  <mc:AlternateContent xmlns:mc="http://schemas.openxmlformats.org/markup-compatibility/2006" xmlns:p14="http://schemas.microsoft.com/office/powerpoint/2010/main">
    <mc:Choice Requires="p14">
      <p:transition spd="slow" p14:dur="2000" advTm="41156"/>
    </mc:Choice>
    <mc:Fallback xmlns="">
      <p:transition spd="slow" advTm="411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0392C9B76BB294FAFA6E89EEDFF1B97" ma:contentTypeVersion="13" ma:contentTypeDescription="Create a new document." ma:contentTypeScope="" ma:versionID="b100760f3eb0098835d4e3c6b32de079">
  <xsd:schema xmlns:xsd="http://www.w3.org/2001/XMLSchema" xmlns:xs="http://www.w3.org/2001/XMLSchema" xmlns:p="http://schemas.microsoft.com/office/2006/metadata/properties" xmlns:ns3="f5753776-80ff-45ca-a4c1-002a1d968def" xmlns:ns4="81bc2e9c-c1ab-4318-9571-bd14d9aeccbd" targetNamespace="http://schemas.microsoft.com/office/2006/metadata/properties" ma:root="true" ma:fieldsID="c9321798678056e9830651ae5abc7d5e" ns3:_="" ns4:_="">
    <xsd:import namespace="f5753776-80ff-45ca-a4c1-002a1d968def"/>
    <xsd:import namespace="81bc2e9c-c1ab-4318-9571-bd14d9aeccb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753776-80ff-45ca-a4c1-002a1d968d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1bc2e9c-c1ab-4318-9571-bd14d9aeccb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BA779F-3F98-4165-B45B-013CFD3E8FDD}">
  <ds:schemaRefs>
    <ds:schemaRef ds:uri="http://schemas.microsoft.com/sharepoint/v3/contenttype/forms"/>
  </ds:schemaRefs>
</ds:datastoreItem>
</file>

<file path=customXml/itemProps2.xml><?xml version="1.0" encoding="utf-8"?>
<ds:datastoreItem xmlns:ds="http://schemas.openxmlformats.org/officeDocument/2006/customXml" ds:itemID="{436FAD7C-BF83-4FA2-8F62-2D840F9431F2}">
  <ds:schemaRefs>
    <ds:schemaRef ds:uri="81bc2e9c-c1ab-4318-9571-bd14d9aeccbd"/>
    <ds:schemaRef ds:uri="f5753776-80ff-45ca-a4c1-002a1d968de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7C6F131-8E03-42AA-AA5C-CA35DB537D56}">
  <ds:schemaRefs>
    <ds:schemaRef ds:uri="81bc2e9c-c1ab-4318-9571-bd14d9aeccbd"/>
    <ds:schemaRef ds:uri="f5753776-80ff-45ca-a4c1-002a1d968d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217</TotalTime>
  <Words>1121</Words>
  <Application>Microsoft Office PowerPoint</Application>
  <PresentationFormat>Widescreen</PresentationFormat>
  <Paragraphs>207</Paragraphs>
  <Slides>7</Slides>
  <Notes>4</Notes>
  <HiddenSlides>0</HiddenSlides>
  <MMClips>7</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Arial</vt:lpstr>
      <vt:lpstr>Calibri</vt:lpstr>
      <vt:lpstr>Calibri Light</vt:lpstr>
      <vt:lpstr>Office Theme</vt:lpstr>
      <vt:lpstr>Office Theme</vt:lpstr>
      <vt:lpstr>PowerPoint Presentation</vt:lpstr>
      <vt:lpstr>2023</vt:lpstr>
      <vt:lpstr>PowerPoint Presentation</vt:lpstr>
      <vt:lpstr>PowerPoint Presentation</vt:lpstr>
      <vt:lpstr>PowerPoint Presentation</vt:lpstr>
      <vt:lpstr>Council owned sites to be progressed in 2023 / Avail of Planning Derogation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 Pierce</dc:creator>
  <cp:lastModifiedBy>Martina O'Brien</cp:lastModifiedBy>
  <cp:revision>14</cp:revision>
  <cp:lastPrinted>2022-09-06T14:03:22Z</cp:lastPrinted>
  <dcterms:created xsi:type="dcterms:W3CDTF">2022-02-07T17:15:43Z</dcterms:created>
  <dcterms:modified xsi:type="dcterms:W3CDTF">2023-09-14T14:38:27Z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0x01010040392C9B76BB294FAFA6E89EEDFF1B97</vt:lpwstr>
  </property>
</Properties>
</file>