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1" r:id="rId2"/>
    <p:sldId id="325" r:id="rId3"/>
    <p:sldId id="313" r:id="rId4"/>
    <p:sldId id="318" r:id="rId5"/>
    <p:sldId id="323" r:id="rId6"/>
    <p:sldId id="315" r:id="rId7"/>
    <p:sldId id="316" r:id="rId8"/>
    <p:sldId id="317" r:id="rId9"/>
    <p:sldId id="326" r:id="rId10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4F81BD"/>
    <a:srgbClr val="D95E00"/>
    <a:srgbClr val="D0D8E8"/>
    <a:srgbClr val="5162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6421" autoAdjust="0"/>
  </p:normalViewPr>
  <p:slideViewPr>
    <p:cSldViewPr>
      <p:cViewPr varScale="1">
        <p:scale>
          <a:sx n="67" d="100"/>
          <a:sy n="67" d="100"/>
        </p:scale>
        <p:origin x="128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2"/>
        <p:guide pos="214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Housing\refusals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Housing\refusals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Housing\refusals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 dirty="0"/>
              <a:t>Property Owner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 dirty="0"/>
              <a:t>Category of Stock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 dirty="0"/>
              <a:t>Refusal Reason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9" y="2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36121A73-F264-4B11-BC65-82F3B60BF728}" type="datetimeFigureOut">
              <a:rPr lang="en-IE" smtClean="0"/>
              <a:t>12/09/2023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5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9" y="9442155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F6D2F664-2B28-4E95-B850-8C1285D625C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67519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9" y="2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940202D5-F79F-48B0-89C1-F9237F675FD1}" type="datetimeFigureOut">
              <a:rPr lang="en-IE" smtClean="0"/>
              <a:t>12/09/2023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5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9" y="9442155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77B4A99-232C-45C9-97BD-2CC7D5CC8AC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0219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CAA54-DCE2-45ED-AFCA-EED14EA80985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3EF4-BA8C-48CD-8ACE-A1859A29A9D0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E87-87C4-4EDA-AE0F-AC156E6BBAB4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96DE-7953-42DE-86B7-907C9EEB35F3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B5A9C-DBC4-4008-8DDD-853DDEAE3ACC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430-FA4C-478C-9978-AD026E29A509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43CF5-CE1F-4D27-A21B-A8D5D269773B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2D98-D8A3-47B1-865E-B9DB341164B3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6854-5569-4E7B-AD92-107A11125D69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4EBAD-794E-4A3B-B181-E8A5E04A68AD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35C0-94B2-4809-87BD-FCF641210681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B95FA-CCE5-42FB-B86E-75F7E28D96D3}" type="datetime1">
              <a:rPr lang="en-US" smtClean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431116"/>
            <a:ext cx="381000" cy="34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0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76200" y="2209800"/>
            <a:ext cx="8915400" cy="3810000"/>
          </a:xfrm>
          <a:noFill/>
          <a:ln/>
        </p:spPr>
        <p:txBody>
          <a:bodyPr>
            <a:normAutofit/>
          </a:bodyPr>
          <a:lstStyle/>
          <a:p>
            <a:r>
              <a:rPr lang="en-IE" sz="4300" b="1" dirty="0">
                <a:solidFill>
                  <a:schemeClr val="bg1"/>
                </a:solidFill>
              </a:rPr>
              <a:t>Homeless/Allocations Update </a:t>
            </a:r>
          </a:p>
          <a:p>
            <a:r>
              <a:rPr lang="en-IE" sz="4300" b="1" dirty="0">
                <a:solidFill>
                  <a:schemeClr val="bg1"/>
                </a:solidFill>
              </a:rPr>
              <a:t>September 2023</a:t>
            </a:r>
          </a:p>
          <a:p>
            <a:r>
              <a:rPr lang="en-IE" sz="3600" b="1" dirty="0">
                <a:solidFill>
                  <a:schemeClr val="bg1"/>
                </a:solidFill>
              </a:rPr>
              <a:t>(including Homeless Presentations &amp; Exits)</a:t>
            </a:r>
          </a:p>
          <a:p>
            <a:r>
              <a:rPr lang="en-IE" sz="3600" b="1" dirty="0">
                <a:solidFill>
                  <a:schemeClr val="bg1"/>
                </a:solidFill>
              </a:rPr>
              <a:t>Housing Strategic Policy Committee</a:t>
            </a:r>
          </a:p>
          <a:p>
            <a:r>
              <a:rPr lang="en-IE" sz="3600" b="1" dirty="0">
                <a:solidFill>
                  <a:schemeClr val="bg1"/>
                </a:solidFill>
              </a:rPr>
              <a:t>14</a:t>
            </a:r>
            <a:r>
              <a:rPr lang="en-IE" sz="3600" b="1" baseline="30000" dirty="0">
                <a:solidFill>
                  <a:schemeClr val="bg1"/>
                </a:solidFill>
              </a:rPr>
              <a:t>th</a:t>
            </a:r>
            <a:r>
              <a:rPr lang="en-IE" sz="3600" b="1" dirty="0">
                <a:solidFill>
                  <a:schemeClr val="bg1"/>
                </a:solidFill>
              </a:rPr>
              <a:t> September 2023</a:t>
            </a: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381000" y="5029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endParaRPr lang="en-IE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22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36"/>
    </mc:Choice>
    <mc:Fallback xmlns="">
      <p:transition spd="slow" advTm="1013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4763" y="-119836"/>
            <a:ext cx="9148763" cy="6749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34155" y="388291"/>
            <a:ext cx="8619867" cy="586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Social Housing List</a:t>
            </a:r>
          </a:p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31</a:t>
            </a:r>
            <a:r>
              <a:rPr lang="en-US" altLang="en-US" b="1" baseline="30000" dirty="0">
                <a:solidFill>
                  <a:srgbClr val="D95E00"/>
                </a:solidFill>
              </a:rPr>
              <a:t>st</a:t>
            </a:r>
            <a:r>
              <a:rPr lang="en-US" altLang="en-US" b="1" dirty="0">
                <a:solidFill>
                  <a:srgbClr val="D95E00"/>
                </a:solidFill>
              </a:rPr>
              <a:t> August 2023</a:t>
            </a:r>
            <a:endParaRPr lang="en-IE" sz="2000" dirty="0">
              <a:solidFill>
                <a:srgbClr val="51626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6F5E89-62E8-4622-A0B9-74D26590E276}"/>
              </a:ext>
            </a:extLst>
          </p:cNvPr>
          <p:cNvSpPr/>
          <p:nvPr/>
        </p:nvSpPr>
        <p:spPr>
          <a:xfrm>
            <a:off x="152400" y="4686968"/>
            <a:ext cx="46081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D95E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New Applications 2023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A958626-ACF4-4FCC-80B2-640C38B225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578735"/>
              </p:ext>
            </p:extLst>
          </p:nvPr>
        </p:nvGraphicFramePr>
        <p:xfrm>
          <a:off x="256634" y="5270867"/>
          <a:ext cx="8593180" cy="12869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33445007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25153008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3031022670"/>
                    </a:ext>
                  </a:extLst>
                </a:gridCol>
                <a:gridCol w="508221">
                  <a:extLst>
                    <a:ext uri="{9D8B030D-6E8A-4147-A177-3AD203B41FA5}">
                      <a16:colId xmlns:a16="http://schemas.microsoft.com/office/drawing/2014/main" val="4066452627"/>
                    </a:ext>
                  </a:extLst>
                </a:gridCol>
                <a:gridCol w="508221">
                  <a:extLst>
                    <a:ext uri="{9D8B030D-6E8A-4147-A177-3AD203B41FA5}">
                      <a16:colId xmlns:a16="http://schemas.microsoft.com/office/drawing/2014/main" val="320616576"/>
                    </a:ext>
                  </a:extLst>
                </a:gridCol>
                <a:gridCol w="548780">
                  <a:extLst>
                    <a:ext uri="{9D8B030D-6E8A-4147-A177-3AD203B41FA5}">
                      <a16:colId xmlns:a16="http://schemas.microsoft.com/office/drawing/2014/main" val="3857123339"/>
                    </a:ext>
                  </a:extLst>
                </a:gridCol>
                <a:gridCol w="512458">
                  <a:extLst>
                    <a:ext uri="{9D8B030D-6E8A-4147-A177-3AD203B41FA5}">
                      <a16:colId xmlns:a16="http://schemas.microsoft.com/office/drawing/2014/main" val="3834912776"/>
                    </a:ext>
                  </a:extLst>
                </a:gridCol>
                <a:gridCol w="512458">
                  <a:extLst>
                    <a:ext uri="{9D8B030D-6E8A-4147-A177-3AD203B41FA5}">
                      <a16:colId xmlns:a16="http://schemas.microsoft.com/office/drawing/2014/main" val="1753450214"/>
                    </a:ext>
                  </a:extLst>
                </a:gridCol>
                <a:gridCol w="597867">
                  <a:extLst>
                    <a:ext uri="{9D8B030D-6E8A-4147-A177-3AD203B41FA5}">
                      <a16:colId xmlns:a16="http://schemas.microsoft.com/office/drawing/2014/main" val="1591223907"/>
                    </a:ext>
                  </a:extLst>
                </a:gridCol>
                <a:gridCol w="512458">
                  <a:extLst>
                    <a:ext uri="{9D8B030D-6E8A-4147-A177-3AD203B41FA5}">
                      <a16:colId xmlns:a16="http://schemas.microsoft.com/office/drawing/2014/main" val="3242437071"/>
                    </a:ext>
                  </a:extLst>
                </a:gridCol>
                <a:gridCol w="512458">
                  <a:extLst>
                    <a:ext uri="{9D8B030D-6E8A-4147-A177-3AD203B41FA5}">
                      <a16:colId xmlns:a16="http://schemas.microsoft.com/office/drawing/2014/main" val="4216880810"/>
                    </a:ext>
                  </a:extLst>
                </a:gridCol>
                <a:gridCol w="514181">
                  <a:extLst>
                    <a:ext uri="{9D8B030D-6E8A-4147-A177-3AD203B41FA5}">
                      <a16:colId xmlns:a16="http://schemas.microsoft.com/office/drawing/2014/main" val="1858699444"/>
                    </a:ext>
                  </a:extLst>
                </a:gridCol>
                <a:gridCol w="673834">
                  <a:extLst>
                    <a:ext uri="{9D8B030D-6E8A-4147-A177-3AD203B41FA5}">
                      <a16:colId xmlns:a16="http://schemas.microsoft.com/office/drawing/2014/main" val="409082637"/>
                    </a:ext>
                  </a:extLst>
                </a:gridCol>
                <a:gridCol w="673834">
                  <a:extLst>
                    <a:ext uri="{9D8B030D-6E8A-4147-A177-3AD203B41FA5}">
                      <a16:colId xmlns:a16="http://schemas.microsoft.com/office/drawing/2014/main" val="3045843634"/>
                    </a:ext>
                  </a:extLst>
                </a:gridCol>
              </a:tblGrid>
              <a:tr h="3996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I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3192075"/>
                  </a:ext>
                </a:extLst>
              </a:tr>
              <a:tr h="399614">
                <a:tc>
                  <a:txBody>
                    <a:bodyPr/>
                    <a:lstStyle/>
                    <a:p>
                      <a:pPr algn="ctr"/>
                      <a:r>
                        <a:rPr lang="en-IE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Social Housing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  <a:endParaRPr lang="en-I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184</a:t>
                      </a:r>
                      <a:endParaRPr lang="en-I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174</a:t>
                      </a:r>
                      <a:endParaRPr lang="en-I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  <a:endParaRPr lang="en-I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243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216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221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215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1649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1972139"/>
                  </a:ext>
                </a:extLst>
              </a:tr>
              <a:tr h="399614">
                <a:tc>
                  <a:txBody>
                    <a:bodyPr/>
                    <a:lstStyle/>
                    <a:p>
                      <a:pPr algn="ctr"/>
                      <a:r>
                        <a:rPr lang="en-IE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HAP Approvals YTD</a:t>
                      </a: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  <a:endParaRPr lang="en-I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endParaRPr lang="en-I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  <a:endParaRPr lang="en-I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en-I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61</a:t>
                      </a: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85</a:t>
                      </a: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112</a:t>
                      </a: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94640570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3927292-F5B2-2A85-0BEC-E58EEFE857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793487"/>
              </p:ext>
            </p:extLst>
          </p:nvPr>
        </p:nvGraphicFramePr>
        <p:xfrm>
          <a:off x="195132" y="1524000"/>
          <a:ext cx="8564604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7468">
                  <a:extLst>
                    <a:ext uri="{9D8B030D-6E8A-4147-A177-3AD203B41FA5}">
                      <a16:colId xmlns:a16="http://schemas.microsoft.com/office/drawing/2014/main" val="419489512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56829068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78685212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314460178"/>
                    </a:ext>
                  </a:extLst>
                </a:gridCol>
                <a:gridCol w="1341755">
                  <a:extLst>
                    <a:ext uri="{9D8B030D-6E8A-4147-A177-3AD203B41FA5}">
                      <a16:colId xmlns:a16="http://schemas.microsoft.com/office/drawing/2014/main" val="3877998562"/>
                    </a:ext>
                  </a:extLst>
                </a:gridCol>
                <a:gridCol w="1474381">
                  <a:extLst>
                    <a:ext uri="{9D8B030D-6E8A-4147-A177-3AD203B41FA5}">
                      <a16:colId xmlns:a16="http://schemas.microsoft.com/office/drawing/2014/main" val="366517834"/>
                    </a:ext>
                  </a:extLst>
                </a:gridCol>
              </a:tblGrid>
              <a:tr h="3048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+mn-lt"/>
                        </a:rPr>
                        <a:t>Total Current Number of Applications</a:t>
                      </a:r>
                      <a:endParaRPr lang="en-IE" sz="18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IE" sz="18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IE" sz="18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800" dirty="0">
                        <a:latin typeface="+mn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+mn-lt"/>
                        </a:rPr>
                        <a:t>6,094</a:t>
                      </a:r>
                      <a:endParaRPr lang="en-IE" sz="18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IE" sz="18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6639376"/>
                  </a:ext>
                </a:extLst>
              </a:tr>
              <a:tr h="137866"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solidFill>
                            <a:srgbClr val="E9EDF4"/>
                          </a:solidFill>
                          <a:latin typeface="+mn-lt"/>
                        </a:rPr>
                        <a:t>Housing Need by Bedroom Size</a:t>
                      </a:r>
                      <a:endParaRPr lang="en-IE" sz="1800" b="1" dirty="0">
                        <a:solidFill>
                          <a:srgbClr val="E9EDF4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solidFill>
                            <a:srgbClr val="E9EDF4"/>
                          </a:solidFill>
                          <a:latin typeface="+mn-lt"/>
                        </a:rPr>
                        <a:t>North of Naas Road Only</a:t>
                      </a:r>
                      <a:endParaRPr lang="en-IE" sz="1800" b="1" dirty="0">
                        <a:solidFill>
                          <a:srgbClr val="E9EDF4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solidFill>
                            <a:srgbClr val="E9EDF4"/>
                          </a:solidFill>
                          <a:latin typeface="+mn-lt"/>
                        </a:rPr>
                        <a:t>South of Naas Road Only</a:t>
                      </a:r>
                      <a:endParaRPr lang="en-IE" sz="1800" b="1" dirty="0">
                        <a:solidFill>
                          <a:srgbClr val="E9EDF4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>
                          <a:solidFill>
                            <a:srgbClr val="E9EDF4"/>
                          </a:solidFill>
                          <a:latin typeface="+mn-lt"/>
                        </a:rPr>
                        <a:t>Both North &amp; South of Naas Road</a:t>
                      </a:r>
                      <a:endParaRPr lang="en-IE" sz="1800" b="1" dirty="0">
                        <a:solidFill>
                          <a:srgbClr val="E9EDF4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solidFill>
                            <a:srgbClr val="E9EDF4"/>
                          </a:solidFill>
                          <a:latin typeface="+mn-lt"/>
                        </a:rPr>
                        <a:t>Total</a:t>
                      </a:r>
                    </a:p>
                    <a:p>
                      <a:pPr algn="ctr"/>
                      <a:r>
                        <a:rPr lang="en-GB" sz="1800" b="1">
                          <a:solidFill>
                            <a:srgbClr val="E9EDF4"/>
                          </a:solidFill>
                          <a:latin typeface="+mn-lt"/>
                        </a:rPr>
                        <a:t>Households</a:t>
                      </a:r>
                      <a:endParaRPr lang="en-IE" sz="1800" b="1" dirty="0">
                        <a:solidFill>
                          <a:srgbClr val="E9EDF4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solidFill>
                            <a:srgbClr val="E9EDF4"/>
                          </a:solidFill>
                          <a:latin typeface="+mn-lt"/>
                        </a:rPr>
                        <a:t>Ad/Ch</a:t>
                      </a:r>
                      <a:endParaRPr lang="en-IE" sz="1800" b="1" dirty="0">
                        <a:solidFill>
                          <a:srgbClr val="E9EDF4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240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1-bed</a:t>
                      </a:r>
                      <a:endParaRPr lang="en-IE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767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1255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1039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3,061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3,531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3165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2-bed</a:t>
                      </a:r>
                      <a:endParaRPr lang="en-IE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616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678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722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2,016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2611/2674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51574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+mn-lt"/>
                        </a:rPr>
                        <a:t>3-bed</a:t>
                      </a:r>
                      <a:endParaRPr lang="en-IE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318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306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283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907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1472/2576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42264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+mn-lt"/>
                        </a:rPr>
                        <a:t>4-bed</a:t>
                      </a:r>
                      <a:endParaRPr lang="en-IE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48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110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2015/613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94959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+mn-lt"/>
                        </a:rPr>
                        <a:t>Totals</a:t>
                      </a:r>
                      <a:endParaRPr lang="en-IE" sz="20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1,732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2,270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2,092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6,094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7,819/5,863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9422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92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498"/>
    </mc:Choice>
    <mc:Fallback xmlns="">
      <p:transition spd="slow" advTm="2249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91513" y="115524"/>
            <a:ext cx="9148763" cy="6285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28600" y="914400"/>
            <a:ext cx="8382000" cy="609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Allocations Report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AABD058-7611-FDBD-3B0B-67A509C97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584482"/>
              </p:ext>
            </p:extLst>
          </p:nvPr>
        </p:nvGraphicFramePr>
        <p:xfrm>
          <a:off x="365684" y="1600200"/>
          <a:ext cx="8092516" cy="4648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182">
                  <a:extLst>
                    <a:ext uri="{9D8B030D-6E8A-4147-A177-3AD203B41FA5}">
                      <a16:colId xmlns:a16="http://schemas.microsoft.com/office/drawing/2014/main" val="1243016889"/>
                    </a:ext>
                  </a:extLst>
                </a:gridCol>
                <a:gridCol w="1417667">
                  <a:extLst>
                    <a:ext uri="{9D8B030D-6E8A-4147-A177-3AD203B41FA5}">
                      <a16:colId xmlns:a16="http://schemas.microsoft.com/office/drawing/2014/main" val="3724289275"/>
                    </a:ext>
                  </a:extLst>
                </a:gridCol>
                <a:gridCol w="1417667">
                  <a:extLst>
                    <a:ext uri="{9D8B030D-6E8A-4147-A177-3AD203B41FA5}">
                      <a16:colId xmlns:a16="http://schemas.microsoft.com/office/drawing/2014/main" val="840207403"/>
                    </a:ext>
                  </a:extLst>
                </a:gridCol>
              </a:tblGrid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 dirty="0">
                          <a:effectLst/>
                        </a:rPr>
                        <a:t>Category</a:t>
                      </a:r>
                      <a:endParaRPr lang="en-I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>
                          <a:effectLst/>
                        </a:rPr>
                        <a:t>2022</a:t>
                      </a:r>
                      <a:endParaRPr lang="en-IE" sz="2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>
                          <a:effectLst/>
                        </a:rPr>
                        <a:t>2023</a:t>
                      </a:r>
                      <a:endParaRPr lang="en-IE" sz="2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33595779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 dirty="0">
                          <a:effectLst/>
                        </a:rPr>
                        <a:t>CBL-General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188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77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31283459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 dirty="0">
                          <a:effectLst/>
                        </a:rPr>
                        <a:t>CBL-HAP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>
                          <a:effectLst/>
                        </a:rPr>
                        <a:t>80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81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1419285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>
                          <a:effectLst/>
                        </a:rPr>
                        <a:t>CBL-RAS Fixed T/F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>
                          <a:effectLst/>
                        </a:rPr>
                        <a:t>3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2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2571147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 dirty="0">
                          <a:effectLst/>
                        </a:rPr>
                        <a:t>CBL-Homeless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>
                          <a:effectLst/>
                        </a:rPr>
                        <a:t>0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>
                          <a:effectLst/>
                        </a:rPr>
                        <a:t>2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7632069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 dirty="0">
                          <a:effectLst/>
                        </a:rPr>
                        <a:t>Priority – Welfare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0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2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76857429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>
                          <a:effectLst/>
                        </a:rPr>
                        <a:t>Homeless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>
                          <a:effectLst/>
                        </a:rPr>
                        <a:t>71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108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58323278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 dirty="0">
                          <a:effectLst/>
                        </a:rPr>
                        <a:t>Medical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80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4467570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 dirty="0">
                          <a:effectLst/>
                        </a:rPr>
                        <a:t>Age Friendly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>
                          <a:effectLst/>
                        </a:rPr>
                        <a:t>55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3275527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>
                          <a:effectLst/>
                        </a:rPr>
                        <a:t>Tenant in Situ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0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52647909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>
                          <a:effectLst/>
                        </a:rPr>
                        <a:t>Total</a:t>
                      </a:r>
                      <a:endParaRPr lang="en-IE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477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323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2458437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 dirty="0">
                          <a:effectLst/>
                        </a:rPr>
                        <a:t>Transfers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81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   82*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41031916"/>
                  </a:ext>
                </a:extLst>
              </a:tr>
              <a:tr h="3575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u="none" strike="noStrike" dirty="0">
                          <a:effectLst/>
                        </a:rPr>
                        <a:t>RAS NTQ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49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u="none" strike="noStrike" dirty="0">
                          <a:effectLst/>
                        </a:rPr>
                        <a:t>30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4995048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9C0E483-82CB-9F23-7087-1DE5EE36D608}"/>
              </a:ext>
            </a:extLst>
          </p:cNvPr>
          <p:cNvSpPr txBox="1"/>
          <p:nvPr/>
        </p:nvSpPr>
        <p:spPr>
          <a:xfrm>
            <a:off x="365684" y="6557810"/>
            <a:ext cx="2606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 14 Medical transfers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961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35"/>
    </mc:Choice>
    <mc:Fallback xmlns="">
      <p:transition spd="slow" advTm="1493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0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838200"/>
            <a:ext cx="8382000" cy="609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Allocations Report 2023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D95E00"/>
                </a:solidFill>
              </a:rPr>
              <a:t>By Bedroom Size/Electoral Area and Avg Time on List</a:t>
            </a:r>
          </a:p>
          <a:p>
            <a:pPr eaLnBrk="1" hangingPunct="1">
              <a:buFontTx/>
              <a:buNone/>
            </a:pPr>
            <a:endParaRPr lang="en-US" altLang="en-US" b="1" dirty="0">
              <a:solidFill>
                <a:srgbClr val="D95E00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D76351-DB55-9457-85F4-5703CDAC2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057502"/>
              </p:ext>
            </p:extLst>
          </p:nvPr>
        </p:nvGraphicFramePr>
        <p:xfrm>
          <a:off x="304800" y="2057399"/>
          <a:ext cx="8172449" cy="3989991"/>
        </p:xfrm>
        <a:graphic>
          <a:graphicData uri="http://schemas.openxmlformats.org/drawingml/2006/table">
            <a:tbl>
              <a:tblPr/>
              <a:tblGrid>
                <a:gridCol w="3276600">
                  <a:extLst>
                    <a:ext uri="{9D8B030D-6E8A-4147-A177-3AD203B41FA5}">
                      <a16:colId xmlns:a16="http://schemas.microsoft.com/office/drawing/2014/main" val="352063235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88848252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667169608"/>
                    </a:ext>
                  </a:extLst>
                </a:gridCol>
                <a:gridCol w="973687">
                  <a:extLst>
                    <a:ext uri="{9D8B030D-6E8A-4147-A177-3AD203B41FA5}">
                      <a16:colId xmlns:a16="http://schemas.microsoft.com/office/drawing/2014/main" val="18615773"/>
                    </a:ext>
                  </a:extLst>
                </a:gridCol>
                <a:gridCol w="1222545">
                  <a:extLst>
                    <a:ext uri="{9D8B030D-6E8A-4147-A177-3AD203B41FA5}">
                      <a16:colId xmlns:a16="http://schemas.microsoft.com/office/drawing/2014/main" val="3478082959"/>
                    </a:ext>
                  </a:extLst>
                </a:gridCol>
                <a:gridCol w="1023217">
                  <a:extLst>
                    <a:ext uri="{9D8B030D-6E8A-4147-A177-3AD203B41FA5}">
                      <a16:colId xmlns:a16="http://schemas.microsoft.com/office/drawing/2014/main" val="2587474793"/>
                    </a:ext>
                  </a:extLst>
                </a:gridCol>
              </a:tblGrid>
              <a:tr h="3082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Electoral Area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1-Bed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2-Bed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3-Bed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4-Bed+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589733"/>
                  </a:ext>
                </a:extLst>
              </a:tr>
              <a:tr h="3152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496337"/>
                  </a:ext>
                </a:extLst>
              </a:tr>
              <a:tr h="3152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South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057814"/>
                  </a:ext>
                </a:extLst>
              </a:tr>
              <a:tr h="3152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Clondalkin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98808"/>
                  </a:ext>
                </a:extLst>
              </a:tr>
              <a:tr h="3152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168713"/>
                  </a:ext>
                </a:extLst>
              </a:tr>
              <a:tr h="3152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Palmerstown/Fonthill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154284"/>
                  </a:ext>
                </a:extLst>
              </a:tr>
              <a:tr h="3152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Firhouse</a:t>
                      </a:r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IE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Bohernabreena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808701"/>
                  </a:ext>
                </a:extLst>
              </a:tr>
              <a:tr h="3152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Rathfarnham/Templeogue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349608"/>
                  </a:ext>
                </a:extLst>
              </a:tr>
              <a:tr h="308267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201069"/>
                  </a:ext>
                </a:extLst>
              </a:tr>
              <a:tr h="30826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No. of Adults/Children Housed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173/160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104/192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11/42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609/624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525911"/>
                  </a:ext>
                </a:extLst>
              </a:tr>
              <a:tr h="30826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Time on List for Allocations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1-Bed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2-Bed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3-Bed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4-Bed+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Overall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463017"/>
                  </a:ext>
                </a:extLst>
              </a:tr>
              <a:tr h="30126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Time On List (years)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713790"/>
                  </a:ext>
                </a:extLst>
              </a:tr>
              <a:tr h="217188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(excluding Transfers)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511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08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80"/>
    </mc:Choice>
    <mc:Fallback xmlns="">
      <p:transition spd="slow" advTm="1508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76200" y="76200"/>
            <a:ext cx="9148763" cy="506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381000" y="838200"/>
            <a:ext cx="8382000" cy="609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endParaRPr lang="en-US" altLang="en-US" b="1" dirty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Refusals of Properties</a:t>
            </a:r>
          </a:p>
          <a:p>
            <a:pPr eaLnBrk="1" hangingPunct="1">
              <a:buFontTx/>
              <a:buNone/>
            </a:pPr>
            <a:r>
              <a:rPr lang="en-US" altLang="en-US" b="1" dirty="0"/>
              <a:t>193 refusals in 2022</a:t>
            </a:r>
          </a:p>
          <a:p>
            <a:pPr eaLnBrk="1" hangingPunct="1">
              <a:buFontTx/>
              <a:buNone/>
            </a:pPr>
            <a:r>
              <a:rPr lang="en-US" altLang="en-US" b="1" dirty="0"/>
              <a:t>113 refusals in 2023 to date of which</a:t>
            </a:r>
          </a:p>
          <a:p>
            <a:pPr eaLnBrk="1" hangingPunct="1">
              <a:buFontTx/>
              <a:buNone/>
            </a:pPr>
            <a:r>
              <a:rPr lang="en-US" altLang="en-US" b="1" dirty="0"/>
              <a:t>20 refusals from families in EA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3D749B6A-E745-7055-CD18-61020EE40B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2580633"/>
              </p:ext>
            </p:extLst>
          </p:nvPr>
        </p:nvGraphicFramePr>
        <p:xfrm>
          <a:off x="228600" y="3048000"/>
          <a:ext cx="2819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B15A2871-186C-0350-D47A-46BECB6A50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6926636"/>
              </p:ext>
            </p:extLst>
          </p:nvPr>
        </p:nvGraphicFramePr>
        <p:xfrm>
          <a:off x="1948306" y="3048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4A02173D-1129-6F24-672B-1F2671458A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297753"/>
              </p:ext>
            </p:extLst>
          </p:nvPr>
        </p:nvGraphicFramePr>
        <p:xfrm>
          <a:off x="4726513" y="303806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4396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208"/>
    </mc:Choice>
    <mc:Fallback xmlns="">
      <p:transition spd="slow" advTm="2520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8873" y="627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83428D-CD09-41F5-BF01-47B00780E9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120744"/>
              </p:ext>
            </p:extLst>
          </p:nvPr>
        </p:nvGraphicFramePr>
        <p:xfrm>
          <a:off x="53709" y="1266679"/>
          <a:ext cx="8905772" cy="24157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7328">
                  <a:extLst>
                    <a:ext uri="{9D8B030D-6E8A-4147-A177-3AD203B41FA5}">
                      <a16:colId xmlns:a16="http://schemas.microsoft.com/office/drawing/2014/main" val="1661031084"/>
                    </a:ext>
                  </a:extLst>
                </a:gridCol>
                <a:gridCol w="560723">
                  <a:extLst>
                    <a:ext uri="{9D8B030D-6E8A-4147-A177-3AD203B41FA5}">
                      <a16:colId xmlns:a16="http://schemas.microsoft.com/office/drawing/2014/main" val="3188549448"/>
                    </a:ext>
                  </a:extLst>
                </a:gridCol>
                <a:gridCol w="523869">
                  <a:extLst>
                    <a:ext uri="{9D8B030D-6E8A-4147-A177-3AD203B41FA5}">
                      <a16:colId xmlns:a16="http://schemas.microsoft.com/office/drawing/2014/main" val="3906943898"/>
                    </a:ext>
                  </a:extLst>
                </a:gridCol>
                <a:gridCol w="523869">
                  <a:extLst>
                    <a:ext uri="{9D8B030D-6E8A-4147-A177-3AD203B41FA5}">
                      <a16:colId xmlns:a16="http://schemas.microsoft.com/office/drawing/2014/main" val="207014619"/>
                    </a:ext>
                  </a:extLst>
                </a:gridCol>
                <a:gridCol w="523869">
                  <a:extLst>
                    <a:ext uri="{9D8B030D-6E8A-4147-A177-3AD203B41FA5}">
                      <a16:colId xmlns:a16="http://schemas.microsoft.com/office/drawing/2014/main" val="3318799638"/>
                    </a:ext>
                  </a:extLst>
                </a:gridCol>
                <a:gridCol w="523869">
                  <a:extLst>
                    <a:ext uri="{9D8B030D-6E8A-4147-A177-3AD203B41FA5}">
                      <a16:colId xmlns:a16="http://schemas.microsoft.com/office/drawing/2014/main" val="1032589594"/>
                    </a:ext>
                  </a:extLst>
                </a:gridCol>
                <a:gridCol w="449031">
                  <a:extLst>
                    <a:ext uri="{9D8B030D-6E8A-4147-A177-3AD203B41FA5}">
                      <a16:colId xmlns:a16="http://schemas.microsoft.com/office/drawing/2014/main" val="4217551041"/>
                    </a:ext>
                  </a:extLst>
                </a:gridCol>
                <a:gridCol w="523869">
                  <a:extLst>
                    <a:ext uri="{9D8B030D-6E8A-4147-A177-3AD203B41FA5}">
                      <a16:colId xmlns:a16="http://schemas.microsoft.com/office/drawing/2014/main" val="1758368084"/>
                    </a:ext>
                  </a:extLst>
                </a:gridCol>
                <a:gridCol w="523869">
                  <a:extLst>
                    <a:ext uri="{9D8B030D-6E8A-4147-A177-3AD203B41FA5}">
                      <a16:colId xmlns:a16="http://schemas.microsoft.com/office/drawing/2014/main" val="684422215"/>
                    </a:ext>
                  </a:extLst>
                </a:gridCol>
                <a:gridCol w="523869">
                  <a:extLst>
                    <a:ext uri="{9D8B030D-6E8A-4147-A177-3AD203B41FA5}">
                      <a16:colId xmlns:a16="http://schemas.microsoft.com/office/drawing/2014/main" val="1324725245"/>
                    </a:ext>
                  </a:extLst>
                </a:gridCol>
                <a:gridCol w="523869">
                  <a:extLst>
                    <a:ext uri="{9D8B030D-6E8A-4147-A177-3AD203B41FA5}">
                      <a16:colId xmlns:a16="http://schemas.microsoft.com/office/drawing/2014/main" val="825404550"/>
                    </a:ext>
                  </a:extLst>
                </a:gridCol>
                <a:gridCol w="523869">
                  <a:extLst>
                    <a:ext uri="{9D8B030D-6E8A-4147-A177-3AD203B41FA5}">
                      <a16:colId xmlns:a16="http://schemas.microsoft.com/office/drawing/2014/main" val="1224884374"/>
                    </a:ext>
                  </a:extLst>
                </a:gridCol>
                <a:gridCol w="523869">
                  <a:extLst>
                    <a:ext uri="{9D8B030D-6E8A-4147-A177-3AD203B41FA5}">
                      <a16:colId xmlns:a16="http://schemas.microsoft.com/office/drawing/2014/main" val="2749811159"/>
                    </a:ext>
                  </a:extLst>
                </a:gridCol>
              </a:tblGrid>
              <a:tr h="5923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+mn-lt"/>
                        </a:rPr>
                        <a:t>Homeless Register 2022</a:t>
                      </a:r>
                      <a:endParaRPr lang="en-IE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7864217"/>
                  </a:ext>
                </a:extLst>
              </a:tr>
              <a:tr h="3982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No. of Homeless Households</a:t>
                      </a:r>
                      <a:endParaRPr lang="en-IE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513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511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512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506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4401757"/>
                  </a:ext>
                </a:extLst>
              </a:tr>
              <a:tr h="315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Single Male</a:t>
                      </a:r>
                      <a:endParaRPr lang="en-IE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245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243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244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229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248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0832631"/>
                  </a:ext>
                </a:extLst>
              </a:tr>
              <a:tr h="3700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Single Female</a:t>
                      </a:r>
                      <a:endParaRPr lang="en-IE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68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68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68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74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n-IE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246443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New Presentations to Clinic</a:t>
                      </a:r>
                      <a:endParaRPr lang="en-IE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69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91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n-IE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I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7160106"/>
                  </a:ext>
                </a:extLst>
              </a:tr>
              <a:tr h="3583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Homeless Allocations</a:t>
                      </a:r>
                      <a:endParaRPr lang="en-IE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IE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n-IE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n-IE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n-IE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n-IE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876631899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00E19098-9B2E-4B1B-88C8-213C3A624F62}"/>
              </a:ext>
            </a:extLst>
          </p:cNvPr>
          <p:cNvSpPr/>
          <p:nvPr/>
        </p:nvSpPr>
        <p:spPr>
          <a:xfrm>
            <a:off x="203515" y="685800"/>
            <a:ext cx="38747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95E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Homeless Register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A4DC66-7E48-4645-879B-E1FCB3B3E6D4}"/>
              </a:ext>
            </a:extLst>
          </p:cNvPr>
          <p:cNvSpPr/>
          <p:nvPr/>
        </p:nvSpPr>
        <p:spPr>
          <a:xfrm>
            <a:off x="203514" y="3666092"/>
            <a:ext cx="48838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95E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Self Accommodate 2023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F32D8969-7E93-4BFE-AB43-19DCB7EAB0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422218"/>
              </p:ext>
            </p:extLst>
          </p:nvPr>
        </p:nvGraphicFramePr>
        <p:xfrm>
          <a:off x="80177" y="4223212"/>
          <a:ext cx="8879304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0906">
                  <a:extLst>
                    <a:ext uri="{9D8B030D-6E8A-4147-A177-3AD203B41FA5}">
                      <a16:colId xmlns:a16="http://schemas.microsoft.com/office/drawing/2014/main" val="321251091"/>
                    </a:ext>
                  </a:extLst>
                </a:gridCol>
                <a:gridCol w="476006">
                  <a:extLst>
                    <a:ext uri="{9D8B030D-6E8A-4147-A177-3AD203B41FA5}">
                      <a16:colId xmlns:a16="http://schemas.microsoft.com/office/drawing/2014/main" val="1118452372"/>
                    </a:ext>
                  </a:extLst>
                </a:gridCol>
                <a:gridCol w="514594">
                  <a:extLst>
                    <a:ext uri="{9D8B030D-6E8A-4147-A177-3AD203B41FA5}">
                      <a16:colId xmlns:a16="http://schemas.microsoft.com/office/drawing/2014/main" val="36858705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3307464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450706195"/>
                    </a:ext>
                  </a:extLst>
                </a:gridCol>
                <a:gridCol w="577958">
                  <a:extLst>
                    <a:ext uri="{9D8B030D-6E8A-4147-A177-3AD203B41FA5}">
                      <a16:colId xmlns:a16="http://schemas.microsoft.com/office/drawing/2014/main" val="304449181"/>
                    </a:ext>
                  </a:extLst>
                </a:gridCol>
                <a:gridCol w="509532">
                  <a:extLst>
                    <a:ext uri="{9D8B030D-6E8A-4147-A177-3AD203B41FA5}">
                      <a16:colId xmlns:a16="http://schemas.microsoft.com/office/drawing/2014/main" val="3350213674"/>
                    </a:ext>
                  </a:extLst>
                </a:gridCol>
                <a:gridCol w="512710">
                  <a:extLst>
                    <a:ext uri="{9D8B030D-6E8A-4147-A177-3AD203B41FA5}">
                      <a16:colId xmlns:a16="http://schemas.microsoft.com/office/drawing/2014/main" val="2423429459"/>
                    </a:ext>
                  </a:extLst>
                </a:gridCol>
                <a:gridCol w="513617">
                  <a:extLst>
                    <a:ext uri="{9D8B030D-6E8A-4147-A177-3AD203B41FA5}">
                      <a16:colId xmlns:a16="http://schemas.microsoft.com/office/drawing/2014/main" val="1597252179"/>
                    </a:ext>
                  </a:extLst>
                </a:gridCol>
                <a:gridCol w="551383">
                  <a:extLst>
                    <a:ext uri="{9D8B030D-6E8A-4147-A177-3AD203B41FA5}">
                      <a16:colId xmlns:a16="http://schemas.microsoft.com/office/drawing/2014/main" val="183888604"/>
                    </a:ext>
                  </a:extLst>
                </a:gridCol>
                <a:gridCol w="456984">
                  <a:extLst>
                    <a:ext uri="{9D8B030D-6E8A-4147-A177-3AD203B41FA5}">
                      <a16:colId xmlns:a16="http://schemas.microsoft.com/office/drawing/2014/main" val="1011421396"/>
                    </a:ext>
                  </a:extLst>
                </a:gridCol>
                <a:gridCol w="496307">
                  <a:extLst>
                    <a:ext uri="{9D8B030D-6E8A-4147-A177-3AD203B41FA5}">
                      <a16:colId xmlns:a16="http://schemas.microsoft.com/office/drawing/2014/main" val="3172257853"/>
                    </a:ext>
                  </a:extLst>
                </a:gridCol>
                <a:gridCol w="496307">
                  <a:extLst>
                    <a:ext uri="{9D8B030D-6E8A-4147-A177-3AD203B41FA5}">
                      <a16:colId xmlns:a16="http://schemas.microsoft.com/office/drawing/2014/main" val="3654763968"/>
                    </a:ext>
                  </a:extLst>
                </a:gridCol>
              </a:tblGrid>
              <a:tr h="5184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Households in Self-Accommodate by Month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IE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+mn-lt"/>
                        </a:rPr>
                        <a:t>Oct</a:t>
                      </a:r>
                      <a:endParaRPr lang="en-IE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+mn-lt"/>
                        </a:rPr>
                        <a:t>Nov</a:t>
                      </a:r>
                      <a:endParaRPr lang="en-IE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+mn-lt"/>
                        </a:rPr>
                        <a:t>Dec</a:t>
                      </a:r>
                      <a:endParaRPr lang="en-IE" sz="14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4093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000" dirty="0">
                          <a:latin typeface="+mn-lt"/>
                        </a:rPr>
                        <a:t>No. of Households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+mn-lt"/>
                        </a:rPr>
                        <a:t>100</a:t>
                      </a:r>
                      <a:endParaRPr lang="en-IE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+mn-lt"/>
                        </a:rPr>
                        <a:t>111</a:t>
                      </a:r>
                      <a:endParaRPr lang="en-IE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aseline="0" dirty="0">
                          <a:latin typeface="+mn-lt"/>
                        </a:rPr>
                        <a:t>124</a:t>
                      </a:r>
                      <a:endParaRPr lang="en-IE" sz="1100" baseline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aseline="0" dirty="0">
                          <a:latin typeface="+mn-lt"/>
                        </a:rPr>
                        <a:t>129</a:t>
                      </a:r>
                      <a:endParaRPr lang="en-IE" sz="1100" baseline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>
                          <a:latin typeface="+mn-lt"/>
                        </a:rPr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E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E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E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E" sz="2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995672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80978002-01D8-0C5B-7037-5A11ABCB4FA8}"/>
              </a:ext>
            </a:extLst>
          </p:cNvPr>
          <p:cNvSpPr/>
          <p:nvPr/>
        </p:nvSpPr>
        <p:spPr>
          <a:xfrm>
            <a:off x="203514" y="5298933"/>
            <a:ext cx="67185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95E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Rough Sleeper Count March 2023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F11ABC7-67CE-6369-A7CA-17781EB99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935155"/>
              </p:ext>
            </p:extLst>
          </p:nvPr>
        </p:nvGraphicFramePr>
        <p:xfrm>
          <a:off x="3124200" y="5800356"/>
          <a:ext cx="1599855" cy="955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463">
                  <a:extLst>
                    <a:ext uri="{9D8B030D-6E8A-4147-A177-3AD203B41FA5}">
                      <a16:colId xmlns:a16="http://schemas.microsoft.com/office/drawing/2014/main" val="4104316621"/>
                    </a:ext>
                  </a:extLst>
                </a:gridCol>
                <a:gridCol w="875392">
                  <a:extLst>
                    <a:ext uri="{9D8B030D-6E8A-4147-A177-3AD203B41FA5}">
                      <a16:colId xmlns:a16="http://schemas.microsoft.com/office/drawing/2014/main" val="3743293373"/>
                    </a:ext>
                  </a:extLst>
                </a:gridCol>
              </a:tblGrid>
              <a:tr h="300535">
                <a:tc>
                  <a:txBody>
                    <a:bodyPr/>
                    <a:lstStyle/>
                    <a:p>
                      <a:pPr algn="l" fontAlgn="t"/>
                      <a:r>
                        <a:rPr lang="en-IE" sz="1400" u="none" strike="noStrike">
                          <a:effectLst/>
                        </a:rPr>
                        <a:t> 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>
                          <a:effectLst/>
                        </a:rPr>
                        <a:t>Mar-23</a:t>
                      </a:r>
                      <a:endParaRPr lang="en-IE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28157986"/>
                  </a:ext>
                </a:extLst>
              </a:tr>
              <a:tr h="3980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 dirty="0">
                          <a:effectLst/>
                        </a:rPr>
                        <a:t>Total Found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>
                          <a:effectLst/>
                        </a:rPr>
                        <a:t>83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18806170"/>
                  </a:ext>
                </a:extLst>
              </a:tr>
              <a:tr h="20306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>
                          <a:effectLst/>
                        </a:rPr>
                        <a:t>Pass ID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E" sz="1400" u="none" strike="noStrike" dirty="0">
                          <a:effectLst/>
                        </a:rPr>
                        <a:t>73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95694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01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469"/>
    </mc:Choice>
    <mc:Fallback xmlns="">
      <p:transition spd="slow" advTm="2946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20146" y="-9712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523695A-0E1C-403F-B203-6B04A62135ED}"/>
              </a:ext>
            </a:extLst>
          </p:cNvPr>
          <p:cNvSpPr/>
          <p:nvPr/>
        </p:nvSpPr>
        <p:spPr>
          <a:xfrm>
            <a:off x="348114" y="553294"/>
            <a:ext cx="533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95E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Homeless Need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 dirty="0">
                <a:solidFill>
                  <a:srgbClr val="D95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95E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 of Housing List)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34F3592-B40A-46FA-8021-C303DFEC0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212162"/>
              </p:ext>
            </p:extLst>
          </p:nvPr>
        </p:nvGraphicFramePr>
        <p:xfrm>
          <a:off x="348114" y="1600199"/>
          <a:ext cx="8440526" cy="2207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46798">
                  <a:extLst>
                    <a:ext uri="{9D8B030D-6E8A-4147-A177-3AD203B41FA5}">
                      <a16:colId xmlns:a16="http://schemas.microsoft.com/office/drawing/2014/main" val="580238948"/>
                    </a:ext>
                  </a:extLst>
                </a:gridCol>
                <a:gridCol w="986899">
                  <a:extLst>
                    <a:ext uri="{9D8B030D-6E8A-4147-A177-3AD203B41FA5}">
                      <a16:colId xmlns:a16="http://schemas.microsoft.com/office/drawing/2014/main" val="3242437071"/>
                    </a:ext>
                  </a:extLst>
                </a:gridCol>
                <a:gridCol w="910984">
                  <a:extLst>
                    <a:ext uri="{9D8B030D-6E8A-4147-A177-3AD203B41FA5}">
                      <a16:colId xmlns:a16="http://schemas.microsoft.com/office/drawing/2014/main" val="4216880810"/>
                    </a:ext>
                  </a:extLst>
                </a:gridCol>
                <a:gridCol w="910984">
                  <a:extLst>
                    <a:ext uri="{9D8B030D-6E8A-4147-A177-3AD203B41FA5}">
                      <a16:colId xmlns:a16="http://schemas.microsoft.com/office/drawing/2014/main" val="1858699444"/>
                    </a:ext>
                  </a:extLst>
                </a:gridCol>
                <a:gridCol w="835069">
                  <a:extLst>
                    <a:ext uri="{9D8B030D-6E8A-4147-A177-3AD203B41FA5}">
                      <a16:colId xmlns:a16="http://schemas.microsoft.com/office/drawing/2014/main" val="628396852"/>
                    </a:ext>
                  </a:extLst>
                </a:gridCol>
                <a:gridCol w="849792">
                  <a:extLst>
                    <a:ext uri="{9D8B030D-6E8A-4147-A177-3AD203B41FA5}">
                      <a16:colId xmlns:a16="http://schemas.microsoft.com/office/drawing/2014/main" val="3210520521"/>
                    </a:ext>
                  </a:extLst>
                </a:gridCol>
              </a:tblGrid>
              <a:tr h="5626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+mn-lt"/>
                        </a:rPr>
                        <a:t> Housing List</a:t>
                      </a:r>
                      <a:endParaRPr lang="en-IE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+mn-lt"/>
                        </a:rPr>
                        <a:t>1-bed</a:t>
                      </a:r>
                      <a:endParaRPr lang="en-IE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2-bed</a:t>
                      </a:r>
                      <a:endParaRPr lang="en-IE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3-bed</a:t>
                      </a:r>
                      <a:endParaRPr lang="en-IE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4-bed</a:t>
                      </a:r>
                      <a:endParaRPr lang="en-IE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IE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3192075"/>
                  </a:ext>
                </a:extLst>
              </a:tr>
              <a:tr h="3111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Housing N</a:t>
                      </a:r>
                      <a:r>
                        <a:rPr lang="en-IE" sz="2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eed</a:t>
                      </a:r>
                      <a:r>
                        <a:rPr lang="en-IE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(incl. Homeless)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6,094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11972139"/>
                  </a:ext>
                </a:extLst>
              </a:tr>
              <a:tr h="306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E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Housing Need % Breakdown</a:t>
                      </a: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100%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84257116"/>
                  </a:ext>
                </a:extLst>
              </a:tr>
              <a:tr h="3369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Homeless Housing Need</a:t>
                      </a:r>
                      <a:endParaRPr lang="en-IE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38510090"/>
                  </a:ext>
                </a:extLst>
              </a:tr>
              <a:tr h="3710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Homeless % Breakdown</a:t>
                      </a:r>
                      <a:endParaRPr lang="en-IE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75478653"/>
                  </a:ext>
                </a:extLst>
              </a:tr>
              <a:tr h="306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% Homeless of Overall Housing Need</a:t>
                      </a:r>
                      <a:endParaRPr lang="en-IE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5754253"/>
                  </a:ext>
                </a:extLst>
              </a:tr>
            </a:tbl>
          </a:graphicData>
        </a:graphic>
      </p:graphicFrame>
      <p:sp>
        <p:nvSpPr>
          <p:cNvPr id="13" name="Rectangle 18">
            <a:extLst>
              <a:ext uri="{FF2B5EF4-FFF2-40B4-BE49-F238E27FC236}">
                <a16:creationId xmlns:a16="http://schemas.microsoft.com/office/drawing/2014/main" id="{344D4473-A25D-43BC-A8DE-B60436869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114" y="3979280"/>
            <a:ext cx="84579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D95E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Exits from Emergency Accommodation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D95E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IE" sz="2000" b="0" i="0" u="none" strike="noStrike" kern="1200" cap="none" spc="0" normalizeH="0" baseline="0" noProof="0" dirty="0">
              <a:ln>
                <a:noFill/>
              </a:ln>
              <a:solidFill>
                <a:srgbClr val="51626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aphicFrame>
        <p:nvGraphicFramePr>
          <p:cNvPr id="14" name="Table 2">
            <a:extLst>
              <a:ext uri="{FF2B5EF4-FFF2-40B4-BE49-F238E27FC236}">
                <a16:creationId xmlns:a16="http://schemas.microsoft.com/office/drawing/2014/main" id="{B3D530E3-198C-481A-BB4A-0FC4147DA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658011"/>
              </p:ext>
            </p:extLst>
          </p:nvPr>
        </p:nvGraphicFramePr>
        <p:xfrm>
          <a:off x="354645" y="4491567"/>
          <a:ext cx="7772399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955">
                  <a:extLst>
                    <a:ext uri="{9D8B030D-6E8A-4147-A177-3AD203B41FA5}">
                      <a16:colId xmlns:a16="http://schemas.microsoft.com/office/drawing/2014/main" val="70426721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77993489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88500130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09574184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453301875"/>
                    </a:ext>
                  </a:extLst>
                </a:gridCol>
                <a:gridCol w="1269044">
                  <a:extLst>
                    <a:ext uri="{9D8B030D-6E8A-4147-A177-3AD203B41FA5}">
                      <a16:colId xmlns:a16="http://schemas.microsoft.com/office/drawing/2014/main" val="1123420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sz="20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2022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2023</a:t>
                      </a:r>
                      <a:endParaRPr lang="en-I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652003"/>
                  </a:ext>
                </a:extLst>
              </a:tr>
              <a:tr h="162533">
                <a:tc>
                  <a:txBody>
                    <a:bodyPr/>
                    <a:lstStyle/>
                    <a:p>
                      <a:r>
                        <a:rPr lang="en-IE" sz="2000" dirty="0"/>
                        <a:t>Allocations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203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/>
                        <a:t>179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/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71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108</a:t>
                      </a:r>
                      <a:endParaRPr lang="en-I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716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000" dirty="0"/>
                        <a:t>Homeless HAP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146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/>
                        <a:t>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/>
                        <a:t>223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64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51</a:t>
                      </a:r>
                      <a:endParaRPr lang="en-I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408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000" b="1" dirty="0"/>
                        <a:t>Total Exits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/>
                        <a:t>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/>
                        <a:t>398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/>
                        <a:t>359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135</a:t>
                      </a:r>
                      <a:endParaRPr lang="en-IE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159</a:t>
                      </a:r>
                      <a:endParaRPr lang="en-IE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004210"/>
                  </a:ext>
                </a:extLst>
              </a:tr>
              <a:tr h="192218">
                <a:tc>
                  <a:txBody>
                    <a:bodyPr/>
                    <a:lstStyle/>
                    <a:p>
                      <a:r>
                        <a:rPr lang="en-IE" sz="2000" b="1" dirty="0"/>
                        <a:t>Preventative HAP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/>
                        <a:t>389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/>
                        <a:t>369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/>
                        <a:t>372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230</a:t>
                      </a:r>
                      <a:endParaRPr lang="en-IE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141</a:t>
                      </a:r>
                      <a:endParaRPr lang="en-IE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327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67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900"/>
    </mc:Choice>
    <mc:Fallback xmlns="">
      <p:transition spd="slow" advTm="209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11089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523695A-0E1C-403F-B203-6B04A62135ED}"/>
              </a:ext>
            </a:extLst>
          </p:cNvPr>
          <p:cNvSpPr/>
          <p:nvPr/>
        </p:nvSpPr>
        <p:spPr>
          <a:xfrm>
            <a:off x="243188" y="506685"/>
            <a:ext cx="5715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en-US" sz="2800" b="1" dirty="0">
              <a:solidFill>
                <a:srgbClr val="D95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800" b="1" dirty="0">
                <a:solidFill>
                  <a:srgbClr val="D95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 Friendly Housing Demand &amp; Rightsizing Opportunities 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344D4473-A25D-43BC-A8DE-B60436869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23" y="3552777"/>
            <a:ext cx="84579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2000" b="0" i="0" u="none" strike="noStrike" kern="1200" cap="none" spc="0" normalizeH="0" baseline="0" noProof="0" dirty="0">
              <a:ln>
                <a:noFill/>
              </a:ln>
              <a:solidFill>
                <a:srgbClr val="51626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672AD67C-014A-40FB-A760-3307BDC4F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399749"/>
              </p:ext>
            </p:extLst>
          </p:nvPr>
        </p:nvGraphicFramePr>
        <p:xfrm>
          <a:off x="319167" y="2133600"/>
          <a:ext cx="8532609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0247">
                  <a:extLst>
                    <a:ext uri="{9D8B030D-6E8A-4147-A177-3AD203B41FA5}">
                      <a16:colId xmlns:a16="http://schemas.microsoft.com/office/drawing/2014/main" val="2686359481"/>
                    </a:ext>
                  </a:extLst>
                </a:gridCol>
                <a:gridCol w="1852362">
                  <a:extLst>
                    <a:ext uri="{9D8B030D-6E8A-4147-A177-3AD203B41FA5}">
                      <a16:colId xmlns:a16="http://schemas.microsoft.com/office/drawing/2014/main" val="765204129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IE" sz="22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E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6537479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IE" sz="2200" dirty="0"/>
                        <a:t>Current Rightsizing Applications (age 55+)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104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97357815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GB" sz="2200"/>
                        <a:t>EOI’s </a:t>
                      </a:r>
                      <a:r>
                        <a:rPr lang="en-GB" sz="2200" dirty="0"/>
                        <a:t>from Private Homeowners (Community List)</a:t>
                      </a:r>
                      <a:endParaRPr lang="en-IE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90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522685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200" dirty="0"/>
                        <a:t>Housing List (1ad/2ad (age 55+))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816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6128294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200" dirty="0"/>
                        <a:t>Underoccupied 3-bed &amp; 4-bed Tenancies (age 55+)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1,133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914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69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798"/>
    </mc:Choice>
    <mc:Fallback xmlns="">
      <p:transition spd="slow" advTm="2679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0" y="-1905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8">
            <a:extLst>
              <a:ext uri="{FF2B5EF4-FFF2-40B4-BE49-F238E27FC236}">
                <a16:creationId xmlns:a16="http://schemas.microsoft.com/office/drawing/2014/main" id="{344D4473-A25D-43BC-A8DE-B60436869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23" y="1295401"/>
            <a:ext cx="8457943" cy="609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D95E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Medical Priority List (including Transfers)</a:t>
            </a:r>
            <a:endParaRPr kumimoji="0" lang="en-IE" sz="2000" b="0" i="0" u="none" strike="noStrike" kern="1200" cap="none" spc="0" normalizeH="0" baseline="0" noProof="0" dirty="0">
              <a:ln>
                <a:noFill/>
              </a:ln>
              <a:solidFill>
                <a:srgbClr val="51626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903C79C-7A9B-AEDD-D19D-9D0BD233CA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856710"/>
              </p:ext>
            </p:extLst>
          </p:nvPr>
        </p:nvGraphicFramePr>
        <p:xfrm>
          <a:off x="381000" y="1905000"/>
          <a:ext cx="8029258" cy="1981200"/>
        </p:xfrm>
        <a:graphic>
          <a:graphicData uri="http://schemas.openxmlformats.org/drawingml/2006/table">
            <a:tbl>
              <a:tblPr firstRow="1" firstCol="1" bandRow="1"/>
              <a:tblGrid>
                <a:gridCol w="1600200">
                  <a:extLst>
                    <a:ext uri="{9D8B030D-6E8A-4147-A177-3AD203B41FA5}">
                      <a16:colId xmlns:a16="http://schemas.microsoft.com/office/drawing/2014/main" val="33838076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661716906"/>
                    </a:ext>
                  </a:extLst>
                </a:gridCol>
                <a:gridCol w="1259726">
                  <a:extLst>
                    <a:ext uri="{9D8B030D-6E8A-4147-A177-3AD203B41FA5}">
                      <a16:colId xmlns:a16="http://schemas.microsoft.com/office/drawing/2014/main" val="3256121759"/>
                    </a:ext>
                  </a:extLst>
                </a:gridCol>
                <a:gridCol w="1178674">
                  <a:extLst>
                    <a:ext uri="{9D8B030D-6E8A-4147-A177-3AD203B41FA5}">
                      <a16:colId xmlns:a16="http://schemas.microsoft.com/office/drawing/2014/main" val="3583555554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798093038"/>
                    </a:ext>
                  </a:extLst>
                </a:gridCol>
                <a:gridCol w="180658">
                  <a:extLst>
                    <a:ext uri="{9D8B030D-6E8A-4147-A177-3AD203B41FA5}">
                      <a16:colId xmlns:a16="http://schemas.microsoft.com/office/drawing/2014/main" val="1537600061"/>
                    </a:ext>
                  </a:extLst>
                </a:gridCol>
              </a:tblGrid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Medical list </a:t>
                      </a:r>
                      <a:endParaRPr lang="en-I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Physical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Physical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Intellectual/Sensory/MH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9431727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Ground Floor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Wheelchair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Standard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2663793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109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North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57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25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27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6078099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169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South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91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37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41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560037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126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Both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69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27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30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946849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404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217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89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98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273909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3526AD1-8F64-7F39-5C22-927EC97A7A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130501"/>
              </p:ext>
            </p:extLst>
          </p:nvPr>
        </p:nvGraphicFramePr>
        <p:xfrm>
          <a:off x="380999" y="4038600"/>
          <a:ext cx="7848600" cy="1934175"/>
        </p:xfrm>
        <a:graphic>
          <a:graphicData uri="http://schemas.openxmlformats.org/drawingml/2006/table">
            <a:tbl>
              <a:tblPr firstRow="1" firstCol="1" bandRow="1"/>
              <a:tblGrid>
                <a:gridCol w="1600201">
                  <a:extLst>
                    <a:ext uri="{9D8B030D-6E8A-4147-A177-3AD203B41FA5}">
                      <a16:colId xmlns:a16="http://schemas.microsoft.com/office/drawing/2014/main" val="126646833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04425610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4801352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34155295"/>
                    </a:ext>
                  </a:extLst>
                </a:gridCol>
                <a:gridCol w="2895599">
                  <a:extLst>
                    <a:ext uri="{9D8B030D-6E8A-4147-A177-3AD203B41FA5}">
                      <a16:colId xmlns:a16="http://schemas.microsoft.com/office/drawing/2014/main" val="3379828640"/>
                    </a:ext>
                  </a:extLst>
                </a:gridCol>
              </a:tblGrid>
              <a:tr h="458503"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Supported Living </a:t>
                      </a:r>
                      <a:endParaRPr lang="en-I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Physical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Physical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Intellectual/Sensory/MH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344961"/>
                  </a:ext>
                </a:extLst>
              </a:tr>
              <a:tr h="289299"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Ground Floor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WH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Standard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258070"/>
                  </a:ext>
                </a:extLst>
              </a:tr>
              <a:tr h="289299"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41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North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26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702919"/>
                  </a:ext>
                </a:extLst>
              </a:tr>
              <a:tr h="289299"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106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South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101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956615"/>
                  </a:ext>
                </a:extLst>
              </a:tr>
              <a:tr h="289299"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126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both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21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13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92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6117303"/>
                  </a:ext>
                </a:extLst>
              </a:tr>
              <a:tr h="289299">
                <a:tc>
                  <a:txBody>
                    <a:bodyPr/>
                    <a:lstStyle/>
                    <a:p>
                      <a:pPr algn="ctr"/>
                      <a:r>
                        <a:rPr lang="en-IE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273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33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21</a:t>
                      </a:r>
                      <a:endParaRPr lang="en-I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219</a:t>
                      </a:r>
                      <a:endParaRPr lang="en-I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138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918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6798"/>
    </mc:Choice>
    <mc:Fallback>
      <p:transition spd="slow" advTm="26798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18726</TotalTime>
  <Words>689</Words>
  <Application>Microsoft Office PowerPoint</Application>
  <PresentationFormat>On-screen Show (4:3)</PresentationFormat>
  <Paragraphs>434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 Adult</dc:creator>
  <cp:lastModifiedBy>Fiona Hendley</cp:lastModifiedBy>
  <cp:revision>522</cp:revision>
  <cp:lastPrinted>2023-09-12T08:16:05Z</cp:lastPrinted>
  <dcterms:created xsi:type="dcterms:W3CDTF">2006-08-16T00:00:00Z</dcterms:created>
  <dcterms:modified xsi:type="dcterms:W3CDTF">2023-09-12T14:31:58Z</dcterms:modified>
</cp:coreProperties>
</file>