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1" r:id="rId2"/>
    <p:sldId id="325" r:id="rId3"/>
    <p:sldId id="313" r:id="rId4"/>
    <p:sldId id="318" r:id="rId5"/>
    <p:sldId id="323" r:id="rId6"/>
    <p:sldId id="315" r:id="rId7"/>
    <p:sldId id="316" r:id="rId8"/>
    <p:sldId id="317" r:id="rId9"/>
    <p:sldId id="326" r:id="rId10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4F81BD"/>
    <a:srgbClr val="D95E00"/>
    <a:srgbClr val="D0D8E8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421" autoAdjust="0"/>
  </p:normalViewPr>
  <p:slideViewPr>
    <p:cSldViewPr>
      <p:cViewPr varScale="1">
        <p:scale>
          <a:sx n="67" d="100"/>
          <a:sy n="67" d="100"/>
        </p:scale>
        <p:origin x="128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Property Owner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Category of Stock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Refusal Reason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9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12/09/2023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9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9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12/09/2023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9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Homeless/Allocations Update </a:t>
            </a:r>
          </a:p>
          <a:p>
            <a:r>
              <a:rPr lang="en-IE" sz="4300" b="1" dirty="0">
                <a:solidFill>
                  <a:schemeClr val="bg1"/>
                </a:solidFill>
              </a:rPr>
              <a:t>September 2023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(including Homeless Presentations &amp; Exits)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Housing Strategic Policy Committee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14</a:t>
            </a:r>
            <a:r>
              <a:rPr lang="en-IE" sz="3600" b="1" baseline="30000" dirty="0">
                <a:solidFill>
                  <a:schemeClr val="bg1"/>
                </a:solidFill>
              </a:rPr>
              <a:t>th</a:t>
            </a:r>
            <a:r>
              <a:rPr lang="en-IE" sz="3600" b="1" dirty="0">
                <a:solidFill>
                  <a:schemeClr val="bg1"/>
                </a:solidFill>
              </a:rPr>
              <a:t> September 2023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6"/>
    </mc:Choice>
    <mc:Fallback xmlns="">
      <p:transition spd="slow" advTm="1013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4763" y="-119836"/>
            <a:ext cx="9148763" cy="674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34155" y="388291"/>
            <a:ext cx="8619867" cy="586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Social Housing List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31</a:t>
            </a:r>
            <a:r>
              <a:rPr lang="en-US" altLang="en-US" b="1" baseline="30000" dirty="0">
                <a:solidFill>
                  <a:srgbClr val="D95E00"/>
                </a:solidFill>
              </a:rPr>
              <a:t>st</a:t>
            </a:r>
            <a:r>
              <a:rPr lang="en-US" altLang="en-US" b="1" dirty="0">
                <a:solidFill>
                  <a:srgbClr val="D95E00"/>
                </a:solidFill>
              </a:rPr>
              <a:t> August 2023</a:t>
            </a:r>
            <a:endParaRPr lang="en-IE" sz="2000" dirty="0">
              <a:solidFill>
                <a:srgbClr val="51626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6F5E89-62E8-4622-A0B9-74D26590E276}"/>
              </a:ext>
            </a:extLst>
          </p:cNvPr>
          <p:cNvSpPr/>
          <p:nvPr/>
        </p:nvSpPr>
        <p:spPr>
          <a:xfrm>
            <a:off x="152400" y="4686968"/>
            <a:ext cx="4608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New Applications 2023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A958626-ACF4-4FCC-80B2-640C38B22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578735"/>
              </p:ext>
            </p:extLst>
          </p:nvPr>
        </p:nvGraphicFramePr>
        <p:xfrm>
          <a:off x="256634" y="5270867"/>
          <a:ext cx="8593180" cy="1286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3445007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25153008"/>
                    </a:ext>
                  </a:extLst>
                </a:gridCol>
                <a:gridCol w="537210">
                  <a:extLst>
                    <a:ext uri="{9D8B030D-6E8A-4147-A177-3AD203B41FA5}">
                      <a16:colId xmlns:a16="http://schemas.microsoft.com/office/drawing/2014/main" val="3031022670"/>
                    </a:ext>
                  </a:extLst>
                </a:gridCol>
                <a:gridCol w="508221">
                  <a:extLst>
                    <a:ext uri="{9D8B030D-6E8A-4147-A177-3AD203B41FA5}">
                      <a16:colId xmlns:a16="http://schemas.microsoft.com/office/drawing/2014/main" val="4066452627"/>
                    </a:ext>
                  </a:extLst>
                </a:gridCol>
                <a:gridCol w="508221">
                  <a:extLst>
                    <a:ext uri="{9D8B030D-6E8A-4147-A177-3AD203B41FA5}">
                      <a16:colId xmlns:a16="http://schemas.microsoft.com/office/drawing/2014/main" val="320616576"/>
                    </a:ext>
                  </a:extLst>
                </a:gridCol>
                <a:gridCol w="548780">
                  <a:extLst>
                    <a:ext uri="{9D8B030D-6E8A-4147-A177-3AD203B41FA5}">
                      <a16:colId xmlns:a16="http://schemas.microsoft.com/office/drawing/2014/main" val="3857123339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3834912776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1753450214"/>
                    </a:ext>
                  </a:extLst>
                </a:gridCol>
                <a:gridCol w="597867">
                  <a:extLst>
                    <a:ext uri="{9D8B030D-6E8A-4147-A177-3AD203B41FA5}">
                      <a16:colId xmlns:a16="http://schemas.microsoft.com/office/drawing/2014/main" val="1591223907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514181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673834">
                  <a:extLst>
                    <a:ext uri="{9D8B030D-6E8A-4147-A177-3AD203B41FA5}">
                      <a16:colId xmlns:a16="http://schemas.microsoft.com/office/drawing/2014/main" val="409082637"/>
                    </a:ext>
                  </a:extLst>
                </a:gridCol>
                <a:gridCol w="673834">
                  <a:extLst>
                    <a:ext uri="{9D8B030D-6E8A-4147-A177-3AD203B41FA5}">
                      <a16:colId xmlns:a16="http://schemas.microsoft.com/office/drawing/2014/main" val="3045843634"/>
                    </a:ext>
                  </a:extLst>
                </a:gridCol>
              </a:tblGrid>
              <a:tr h="399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99614">
                <a:tc>
                  <a:txBody>
                    <a:bodyPr/>
                    <a:lstStyle/>
                    <a:p>
                      <a:pPr algn="ctr"/>
                      <a:r>
                        <a:rPr lang="en-IE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Social Housing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252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174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243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216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221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215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1649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99614">
                <a:tc>
                  <a:txBody>
                    <a:bodyPr/>
                    <a:lstStyle/>
                    <a:p>
                      <a:pPr algn="ctr"/>
                      <a:r>
                        <a:rPr lang="en-IE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HAP Approvals YTD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112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4640570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3927292-F5B2-2A85-0BEC-E58EEFE85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793487"/>
              </p:ext>
            </p:extLst>
          </p:nvPr>
        </p:nvGraphicFramePr>
        <p:xfrm>
          <a:off x="195132" y="1524000"/>
          <a:ext cx="8564604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468">
                  <a:extLst>
                    <a:ext uri="{9D8B030D-6E8A-4147-A177-3AD203B41FA5}">
                      <a16:colId xmlns:a16="http://schemas.microsoft.com/office/drawing/2014/main" val="419489512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56829068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78685212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14460178"/>
                    </a:ext>
                  </a:extLst>
                </a:gridCol>
                <a:gridCol w="1341755">
                  <a:extLst>
                    <a:ext uri="{9D8B030D-6E8A-4147-A177-3AD203B41FA5}">
                      <a16:colId xmlns:a16="http://schemas.microsoft.com/office/drawing/2014/main" val="3877998562"/>
                    </a:ext>
                  </a:extLst>
                </a:gridCol>
                <a:gridCol w="1474381">
                  <a:extLst>
                    <a:ext uri="{9D8B030D-6E8A-4147-A177-3AD203B41FA5}">
                      <a16:colId xmlns:a16="http://schemas.microsoft.com/office/drawing/2014/main" val="366517834"/>
                    </a:ext>
                  </a:extLst>
                </a:gridCol>
              </a:tblGrid>
              <a:tr h="304800">
                <a:tc gridSpan="4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Total Current Number of Applications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6,094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6639376"/>
                  </a:ext>
                </a:extLst>
              </a:tr>
              <a:tr h="137866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Housing Need by Bedroom Size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North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South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Both North &amp; South of Naas Road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Total</a:t>
                      </a:r>
                    </a:p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Households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Ad/Ch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240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1-bed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1255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1039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3,061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3,531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3165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2-bed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678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2,016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2611/2674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5157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+mn-lt"/>
                        </a:rPr>
                        <a:t>3-bed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318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1472/2576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42264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+mn-lt"/>
                        </a:rPr>
                        <a:t>4-bed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2015/613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94959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latin typeface="+mn-lt"/>
                        </a:rPr>
                        <a:t>Totals</a:t>
                      </a:r>
                      <a:endParaRPr lang="en-IE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1,732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2,270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2,092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6,094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7,819/5,863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9422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98"/>
    </mc:Choice>
    <mc:Fallback xmlns="">
      <p:transition spd="slow" advTm="2249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91513" y="115524"/>
            <a:ext cx="9148763" cy="628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28600" y="9144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ABD058-7611-FDBD-3B0B-67A509C97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584482"/>
              </p:ext>
            </p:extLst>
          </p:nvPr>
        </p:nvGraphicFramePr>
        <p:xfrm>
          <a:off x="365684" y="1600200"/>
          <a:ext cx="8092516" cy="4648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182">
                  <a:extLst>
                    <a:ext uri="{9D8B030D-6E8A-4147-A177-3AD203B41FA5}">
                      <a16:colId xmlns:a16="http://schemas.microsoft.com/office/drawing/2014/main" val="1243016889"/>
                    </a:ext>
                  </a:extLst>
                </a:gridCol>
                <a:gridCol w="1417667">
                  <a:extLst>
                    <a:ext uri="{9D8B030D-6E8A-4147-A177-3AD203B41FA5}">
                      <a16:colId xmlns:a16="http://schemas.microsoft.com/office/drawing/2014/main" val="3724289275"/>
                    </a:ext>
                  </a:extLst>
                </a:gridCol>
                <a:gridCol w="1417667">
                  <a:extLst>
                    <a:ext uri="{9D8B030D-6E8A-4147-A177-3AD203B41FA5}">
                      <a16:colId xmlns:a16="http://schemas.microsoft.com/office/drawing/2014/main" val="840207403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Category</a:t>
                      </a:r>
                      <a:endParaRPr lang="en-I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2022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2023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359577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CBL-General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188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77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128345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CBL-HAP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80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81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91419285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CBL-RAS Fixed T/F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2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257114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CBL-Homeless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8763206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Priority – Welfare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2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7685742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Homeless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71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108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58323278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Medical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80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4467570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Age Friendly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55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327552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Tenant in Situ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5264790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Total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477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323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9245843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Transfers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81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   82*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41031916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RAS NTQ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49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30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4995048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9C0E483-82CB-9F23-7087-1DE5EE36D608}"/>
              </a:ext>
            </a:extLst>
          </p:cNvPr>
          <p:cNvSpPr txBox="1"/>
          <p:nvPr/>
        </p:nvSpPr>
        <p:spPr>
          <a:xfrm>
            <a:off x="365684" y="6557810"/>
            <a:ext cx="260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14 Medical transfers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61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35"/>
    </mc:Choice>
    <mc:Fallback xmlns="">
      <p:transition spd="slow" advTm="1493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 2023</a:t>
            </a:r>
          </a:p>
          <a:p>
            <a:pPr eaLnBrk="1" hangingPunct="1">
              <a:buFontTx/>
              <a:buNone/>
            </a:pPr>
            <a:r>
              <a:rPr lang="en-US" altLang="en-US" sz="2400" b="1" dirty="0">
                <a:solidFill>
                  <a:srgbClr val="D95E00"/>
                </a:solidFill>
              </a:rPr>
              <a:t>By Bedroom Size/Electoral Area and Avg Time on List</a:t>
            </a:r>
          </a:p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D76351-DB55-9457-85F4-5703CDAC2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057502"/>
              </p:ext>
            </p:extLst>
          </p:nvPr>
        </p:nvGraphicFramePr>
        <p:xfrm>
          <a:off x="304800" y="2057399"/>
          <a:ext cx="8172449" cy="3989991"/>
        </p:xfrm>
        <a:graphic>
          <a:graphicData uri="http://schemas.openxmlformats.org/drawingml/2006/table">
            <a:tbl>
              <a:tblPr/>
              <a:tblGrid>
                <a:gridCol w="3276600">
                  <a:extLst>
                    <a:ext uri="{9D8B030D-6E8A-4147-A177-3AD203B41FA5}">
                      <a16:colId xmlns:a16="http://schemas.microsoft.com/office/drawing/2014/main" val="352063235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88848252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667169608"/>
                    </a:ext>
                  </a:extLst>
                </a:gridCol>
                <a:gridCol w="973687">
                  <a:extLst>
                    <a:ext uri="{9D8B030D-6E8A-4147-A177-3AD203B41FA5}">
                      <a16:colId xmlns:a16="http://schemas.microsoft.com/office/drawing/2014/main" val="18615773"/>
                    </a:ext>
                  </a:extLst>
                </a:gridCol>
                <a:gridCol w="1222545">
                  <a:extLst>
                    <a:ext uri="{9D8B030D-6E8A-4147-A177-3AD203B41FA5}">
                      <a16:colId xmlns:a16="http://schemas.microsoft.com/office/drawing/2014/main" val="3478082959"/>
                    </a:ext>
                  </a:extLst>
                </a:gridCol>
                <a:gridCol w="1023217">
                  <a:extLst>
                    <a:ext uri="{9D8B030D-6E8A-4147-A177-3AD203B41FA5}">
                      <a16:colId xmlns:a16="http://schemas.microsoft.com/office/drawing/2014/main" val="2587474793"/>
                    </a:ext>
                  </a:extLst>
                </a:gridCol>
              </a:tblGrid>
              <a:tr h="3082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Electoral Area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4-Bed+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589733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96337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South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057814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Clondalkin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98808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168713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Palmerstown/Fonthill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154284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Firhouse</a:t>
                      </a:r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I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Bohernabreena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808701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Rathfarnham/Templeogue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349608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201069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of Adults/Children Housed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173/160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104/192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11/42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609/624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525911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Time on List for Allocations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4-Bed+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Overall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463017"/>
                  </a:ext>
                </a:extLst>
              </a:tr>
              <a:tr h="3012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Time On List (years)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713790"/>
                  </a:ext>
                </a:extLst>
              </a:tr>
              <a:tr h="2171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(excluding Transfers)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1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08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80"/>
    </mc:Choice>
    <mc:Fallback xmlns="">
      <p:transition spd="slow" advTm="1508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76200" y="76200"/>
            <a:ext cx="9148763" cy="50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10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Refusals of Properties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193 refusals in 2022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113 refusals in 2023 to date of which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20 refusals from families in EA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D749B6A-E745-7055-CD18-61020EE40B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580633"/>
              </p:ext>
            </p:extLst>
          </p:nvPr>
        </p:nvGraphicFramePr>
        <p:xfrm>
          <a:off x="228600" y="3048000"/>
          <a:ext cx="2819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15A2871-186C-0350-D47A-46BECB6A5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6926636"/>
              </p:ext>
            </p:extLst>
          </p:nvPr>
        </p:nvGraphicFramePr>
        <p:xfrm>
          <a:off x="1948306" y="3048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A02173D-1129-6F24-672B-1F2671458A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297753"/>
              </p:ext>
            </p:extLst>
          </p:nvPr>
        </p:nvGraphicFramePr>
        <p:xfrm>
          <a:off x="4726513" y="303806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4396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08"/>
    </mc:Choice>
    <mc:Fallback xmlns="">
      <p:transition spd="slow" advTm="2520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8873" y="62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83428D-CD09-41F5-BF01-47B00780E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120744"/>
              </p:ext>
            </p:extLst>
          </p:nvPr>
        </p:nvGraphicFramePr>
        <p:xfrm>
          <a:off x="53709" y="1266679"/>
          <a:ext cx="8905772" cy="2415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7328">
                  <a:extLst>
                    <a:ext uri="{9D8B030D-6E8A-4147-A177-3AD203B41FA5}">
                      <a16:colId xmlns:a16="http://schemas.microsoft.com/office/drawing/2014/main" val="1661031084"/>
                    </a:ext>
                  </a:extLst>
                </a:gridCol>
                <a:gridCol w="560723">
                  <a:extLst>
                    <a:ext uri="{9D8B030D-6E8A-4147-A177-3AD203B41FA5}">
                      <a16:colId xmlns:a16="http://schemas.microsoft.com/office/drawing/2014/main" val="318854944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90694389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207014619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31879963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032589594"/>
                    </a:ext>
                  </a:extLst>
                </a:gridCol>
                <a:gridCol w="449031">
                  <a:extLst>
                    <a:ext uri="{9D8B030D-6E8A-4147-A177-3AD203B41FA5}">
                      <a16:colId xmlns:a16="http://schemas.microsoft.com/office/drawing/2014/main" val="4217551041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758368084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68442221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32472524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825404550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224884374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2749811159"/>
                    </a:ext>
                  </a:extLst>
                </a:gridCol>
              </a:tblGrid>
              <a:tr h="5923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Homeless Register 2022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7864217"/>
                  </a:ext>
                </a:extLst>
              </a:tr>
              <a:tr h="398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No. of Homeless Households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511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506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4401757"/>
                  </a:ext>
                </a:extLst>
              </a:tr>
              <a:tr h="31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244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0832631"/>
                  </a:ext>
                </a:extLst>
              </a:tr>
              <a:tr h="3700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Female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24644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New Presentations to Clinic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7160106"/>
                  </a:ext>
                </a:extLst>
              </a:tr>
              <a:tr h="358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Allocations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876631899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E19098-9B2E-4B1B-88C8-213C3A624F62}"/>
              </a:ext>
            </a:extLst>
          </p:cNvPr>
          <p:cNvSpPr/>
          <p:nvPr/>
        </p:nvSpPr>
        <p:spPr>
          <a:xfrm>
            <a:off x="203515" y="685800"/>
            <a:ext cx="3874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Register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A4DC66-7E48-4645-879B-E1FCB3B3E6D4}"/>
              </a:ext>
            </a:extLst>
          </p:cNvPr>
          <p:cNvSpPr/>
          <p:nvPr/>
        </p:nvSpPr>
        <p:spPr>
          <a:xfrm>
            <a:off x="203514" y="3666092"/>
            <a:ext cx="4883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Self Accommodate 2023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F32D8969-7E93-4BFE-AB43-19DCB7EAB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422218"/>
              </p:ext>
            </p:extLst>
          </p:nvPr>
        </p:nvGraphicFramePr>
        <p:xfrm>
          <a:off x="80177" y="4223212"/>
          <a:ext cx="8879304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906">
                  <a:extLst>
                    <a:ext uri="{9D8B030D-6E8A-4147-A177-3AD203B41FA5}">
                      <a16:colId xmlns:a16="http://schemas.microsoft.com/office/drawing/2014/main" val="321251091"/>
                    </a:ext>
                  </a:extLst>
                </a:gridCol>
                <a:gridCol w="476006">
                  <a:extLst>
                    <a:ext uri="{9D8B030D-6E8A-4147-A177-3AD203B41FA5}">
                      <a16:colId xmlns:a16="http://schemas.microsoft.com/office/drawing/2014/main" val="1118452372"/>
                    </a:ext>
                  </a:extLst>
                </a:gridCol>
                <a:gridCol w="514594">
                  <a:extLst>
                    <a:ext uri="{9D8B030D-6E8A-4147-A177-3AD203B41FA5}">
                      <a16:colId xmlns:a16="http://schemas.microsoft.com/office/drawing/2014/main" val="36858705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3307464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450706195"/>
                    </a:ext>
                  </a:extLst>
                </a:gridCol>
                <a:gridCol w="577958">
                  <a:extLst>
                    <a:ext uri="{9D8B030D-6E8A-4147-A177-3AD203B41FA5}">
                      <a16:colId xmlns:a16="http://schemas.microsoft.com/office/drawing/2014/main" val="304449181"/>
                    </a:ext>
                  </a:extLst>
                </a:gridCol>
                <a:gridCol w="509532">
                  <a:extLst>
                    <a:ext uri="{9D8B030D-6E8A-4147-A177-3AD203B41FA5}">
                      <a16:colId xmlns:a16="http://schemas.microsoft.com/office/drawing/2014/main" val="3350213674"/>
                    </a:ext>
                  </a:extLst>
                </a:gridCol>
                <a:gridCol w="512710">
                  <a:extLst>
                    <a:ext uri="{9D8B030D-6E8A-4147-A177-3AD203B41FA5}">
                      <a16:colId xmlns:a16="http://schemas.microsoft.com/office/drawing/2014/main" val="2423429459"/>
                    </a:ext>
                  </a:extLst>
                </a:gridCol>
                <a:gridCol w="513617">
                  <a:extLst>
                    <a:ext uri="{9D8B030D-6E8A-4147-A177-3AD203B41FA5}">
                      <a16:colId xmlns:a16="http://schemas.microsoft.com/office/drawing/2014/main" val="1597252179"/>
                    </a:ext>
                  </a:extLst>
                </a:gridCol>
                <a:gridCol w="551383">
                  <a:extLst>
                    <a:ext uri="{9D8B030D-6E8A-4147-A177-3AD203B41FA5}">
                      <a16:colId xmlns:a16="http://schemas.microsoft.com/office/drawing/2014/main" val="183888604"/>
                    </a:ext>
                  </a:extLst>
                </a:gridCol>
                <a:gridCol w="456984">
                  <a:extLst>
                    <a:ext uri="{9D8B030D-6E8A-4147-A177-3AD203B41FA5}">
                      <a16:colId xmlns:a16="http://schemas.microsoft.com/office/drawing/2014/main" val="1011421396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172257853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654763968"/>
                    </a:ext>
                  </a:extLst>
                </a:gridCol>
              </a:tblGrid>
              <a:tr h="5184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Households in Self-Accommodate by Month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Oct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Nov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Dec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4093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000" dirty="0">
                          <a:latin typeface="+mn-lt"/>
                        </a:rPr>
                        <a:t>No. of Households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100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+mn-lt"/>
                        </a:rPr>
                        <a:t>111</a:t>
                      </a:r>
                      <a:endParaRPr lang="en-IE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>
                          <a:latin typeface="+mn-lt"/>
                        </a:rPr>
                        <a:t>124</a:t>
                      </a:r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>
                          <a:latin typeface="+mn-lt"/>
                        </a:rPr>
                        <a:t>129</a:t>
                      </a:r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+mn-lt"/>
                        </a:rPr>
                        <a:t>112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99567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0978002-01D8-0C5B-7037-5A11ABCB4FA8}"/>
              </a:ext>
            </a:extLst>
          </p:cNvPr>
          <p:cNvSpPr/>
          <p:nvPr/>
        </p:nvSpPr>
        <p:spPr>
          <a:xfrm>
            <a:off x="203514" y="5298933"/>
            <a:ext cx="6718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Rough Sleeper Count March 2023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11ABC7-67CE-6369-A7CA-17781EB99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935155"/>
              </p:ext>
            </p:extLst>
          </p:nvPr>
        </p:nvGraphicFramePr>
        <p:xfrm>
          <a:off x="3124200" y="5800356"/>
          <a:ext cx="1599855" cy="955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4463">
                  <a:extLst>
                    <a:ext uri="{9D8B030D-6E8A-4147-A177-3AD203B41FA5}">
                      <a16:colId xmlns:a16="http://schemas.microsoft.com/office/drawing/2014/main" val="4104316621"/>
                    </a:ext>
                  </a:extLst>
                </a:gridCol>
                <a:gridCol w="875392">
                  <a:extLst>
                    <a:ext uri="{9D8B030D-6E8A-4147-A177-3AD203B41FA5}">
                      <a16:colId xmlns:a16="http://schemas.microsoft.com/office/drawing/2014/main" val="3743293373"/>
                    </a:ext>
                  </a:extLst>
                </a:gridCol>
              </a:tblGrid>
              <a:tr h="300535">
                <a:tc>
                  <a:txBody>
                    <a:bodyPr/>
                    <a:lstStyle/>
                    <a:p>
                      <a:pPr algn="l" fontAlgn="t"/>
                      <a:r>
                        <a:rPr lang="en-IE" sz="1400" u="none" strike="noStrike">
                          <a:effectLst/>
                        </a:rPr>
                        <a:t> 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Mar-23</a:t>
                      </a:r>
                      <a:endParaRPr lang="en-IE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8157986"/>
                  </a:ext>
                </a:extLst>
              </a:tr>
              <a:tr h="39800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 dirty="0">
                          <a:effectLst/>
                        </a:rPr>
                        <a:t>Total Found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83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8806170"/>
                  </a:ext>
                </a:extLst>
              </a:tr>
              <a:tr h="20306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Pass ID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 dirty="0">
                          <a:effectLst/>
                        </a:rPr>
                        <a:t>73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5694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01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69"/>
    </mc:Choice>
    <mc:Fallback xmlns="">
      <p:transition spd="slow" advTm="2946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-9712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348114" y="553294"/>
            <a:ext cx="533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Need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of Housing List)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34F3592-B40A-46FA-8021-C303DFEC0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212162"/>
              </p:ext>
            </p:extLst>
          </p:nvPr>
        </p:nvGraphicFramePr>
        <p:xfrm>
          <a:off x="348114" y="1600199"/>
          <a:ext cx="8440526" cy="2207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6798">
                  <a:extLst>
                    <a:ext uri="{9D8B030D-6E8A-4147-A177-3AD203B41FA5}">
                      <a16:colId xmlns:a16="http://schemas.microsoft.com/office/drawing/2014/main" val="580238948"/>
                    </a:ext>
                  </a:extLst>
                </a:gridCol>
                <a:gridCol w="986899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910984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910984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835069">
                  <a:extLst>
                    <a:ext uri="{9D8B030D-6E8A-4147-A177-3AD203B41FA5}">
                      <a16:colId xmlns:a16="http://schemas.microsoft.com/office/drawing/2014/main" val="628396852"/>
                    </a:ext>
                  </a:extLst>
                </a:gridCol>
                <a:gridCol w="849792">
                  <a:extLst>
                    <a:ext uri="{9D8B030D-6E8A-4147-A177-3AD203B41FA5}">
                      <a16:colId xmlns:a16="http://schemas.microsoft.com/office/drawing/2014/main" val="3210520521"/>
                    </a:ext>
                  </a:extLst>
                </a:gridCol>
              </a:tblGrid>
              <a:tr h="562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 Housing List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1-bed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111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</a:t>
                      </a:r>
                      <a:r>
                        <a:rPr lang="en-IE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eed</a:t>
                      </a: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(incl. Homeless)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6,094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06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Need % Breakdown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100%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84257116"/>
                  </a:ext>
                </a:extLst>
              </a:tr>
              <a:tr h="3369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38510090"/>
                  </a:ext>
                </a:extLst>
              </a:tr>
              <a:tr h="3710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% Breakdown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 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75478653"/>
                  </a:ext>
                </a:extLst>
              </a:tr>
              <a:tr h="306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% Homeless of Overall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35754253"/>
                  </a:ext>
                </a:extLst>
              </a:tr>
            </a:tbl>
          </a:graphicData>
        </a:graphic>
      </p:graphicFrame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14" y="3979280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Exits from Emergency Accommodation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D95E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B3D530E3-198C-481A-BB4A-0FC4147DA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658011"/>
              </p:ext>
            </p:extLst>
          </p:nvPr>
        </p:nvGraphicFramePr>
        <p:xfrm>
          <a:off x="354645" y="4491567"/>
          <a:ext cx="7772399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955">
                  <a:extLst>
                    <a:ext uri="{9D8B030D-6E8A-4147-A177-3AD203B41FA5}">
                      <a16:colId xmlns:a16="http://schemas.microsoft.com/office/drawing/2014/main" val="70426721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77993489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88500130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09574184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453301875"/>
                    </a:ext>
                  </a:extLst>
                </a:gridCol>
                <a:gridCol w="1269044">
                  <a:extLst>
                    <a:ext uri="{9D8B030D-6E8A-4147-A177-3AD203B41FA5}">
                      <a16:colId xmlns:a16="http://schemas.microsoft.com/office/drawing/2014/main" val="112342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2022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2023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52003"/>
                  </a:ext>
                </a:extLst>
              </a:tr>
              <a:tr h="162533">
                <a:tc>
                  <a:txBody>
                    <a:bodyPr/>
                    <a:lstStyle/>
                    <a:p>
                      <a:r>
                        <a:rPr lang="en-IE" sz="2000" dirty="0"/>
                        <a:t>Allocations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203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71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108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16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Homeless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146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64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51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408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b="1" dirty="0"/>
                        <a:t>Total Exits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135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159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004210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r>
                        <a:rPr lang="en-IE" sz="2000" b="1" dirty="0"/>
                        <a:t>Preventative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230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141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327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6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00"/>
    </mc:Choice>
    <mc:Fallback xmlns="">
      <p:transition spd="slow" advTm="209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11089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43188" y="506685"/>
            <a:ext cx="5715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en-US" sz="2800" b="1" dirty="0">
              <a:solidFill>
                <a:srgbClr val="D95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Friendly Housing Demand &amp; Rightsizing Opportunities 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23" y="3552777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672AD67C-014A-40FB-A760-3307BDC4F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399749"/>
              </p:ext>
            </p:extLst>
          </p:nvPr>
        </p:nvGraphicFramePr>
        <p:xfrm>
          <a:off x="319167" y="2133600"/>
          <a:ext cx="8532609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0247">
                  <a:extLst>
                    <a:ext uri="{9D8B030D-6E8A-4147-A177-3AD203B41FA5}">
                      <a16:colId xmlns:a16="http://schemas.microsoft.com/office/drawing/2014/main" val="2686359481"/>
                    </a:ext>
                  </a:extLst>
                </a:gridCol>
                <a:gridCol w="1852362">
                  <a:extLst>
                    <a:ext uri="{9D8B030D-6E8A-4147-A177-3AD203B41FA5}">
                      <a16:colId xmlns:a16="http://schemas.microsoft.com/office/drawing/2014/main" val="765204129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6537479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IE" sz="2200" dirty="0"/>
                        <a:t>Current Rightsizing Applications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104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735781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GB" sz="2200"/>
                        <a:t>EOI’s </a:t>
                      </a:r>
                      <a:r>
                        <a:rPr lang="en-GB" sz="2200" dirty="0"/>
                        <a:t>from Private Homeowners (Community List)</a:t>
                      </a:r>
                      <a:endParaRPr lang="en-I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522685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Housing List (1ad/2ad (age 55+))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816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6128294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Underoccupied 3-bed &amp; 4-bed Tenancies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1,133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914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69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98"/>
    </mc:Choice>
    <mc:Fallback xmlns="">
      <p:transition spd="slow" advTm="2679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-1905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23" y="1295401"/>
            <a:ext cx="8457943" cy="60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Medical Priority List (including Transfers)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903C79C-7A9B-AEDD-D19D-9D0BD233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856710"/>
              </p:ext>
            </p:extLst>
          </p:nvPr>
        </p:nvGraphicFramePr>
        <p:xfrm>
          <a:off x="381000" y="1905000"/>
          <a:ext cx="8029258" cy="1981200"/>
        </p:xfrm>
        <a:graphic>
          <a:graphicData uri="http://schemas.openxmlformats.org/drawingml/2006/table">
            <a:tbl>
              <a:tblPr firstRow="1" firstCol="1" bandRow="1"/>
              <a:tblGrid>
                <a:gridCol w="1600200">
                  <a:extLst>
                    <a:ext uri="{9D8B030D-6E8A-4147-A177-3AD203B41FA5}">
                      <a16:colId xmlns:a16="http://schemas.microsoft.com/office/drawing/2014/main" val="33838076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661716906"/>
                    </a:ext>
                  </a:extLst>
                </a:gridCol>
                <a:gridCol w="1259726">
                  <a:extLst>
                    <a:ext uri="{9D8B030D-6E8A-4147-A177-3AD203B41FA5}">
                      <a16:colId xmlns:a16="http://schemas.microsoft.com/office/drawing/2014/main" val="3256121759"/>
                    </a:ext>
                  </a:extLst>
                </a:gridCol>
                <a:gridCol w="1178674">
                  <a:extLst>
                    <a:ext uri="{9D8B030D-6E8A-4147-A177-3AD203B41FA5}">
                      <a16:colId xmlns:a16="http://schemas.microsoft.com/office/drawing/2014/main" val="358355555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798093038"/>
                    </a:ext>
                  </a:extLst>
                </a:gridCol>
                <a:gridCol w="180658">
                  <a:extLst>
                    <a:ext uri="{9D8B030D-6E8A-4147-A177-3AD203B41FA5}">
                      <a16:colId xmlns:a16="http://schemas.microsoft.com/office/drawing/2014/main" val="1537600061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Medical list </a:t>
                      </a:r>
                      <a:endParaRPr lang="en-I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Intellectual/Sensory/MH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31727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Ground Floor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Wheelchair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Standard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66379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109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North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57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25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27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607809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South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37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560037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Both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69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27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94684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404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217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89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98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2739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526AD1-8F64-7F39-5C22-927EC97A7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130501"/>
              </p:ext>
            </p:extLst>
          </p:nvPr>
        </p:nvGraphicFramePr>
        <p:xfrm>
          <a:off x="380999" y="4038600"/>
          <a:ext cx="7848600" cy="1934175"/>
        </p:xfrm>
        <a:graphic>
          <a:graphicData uri="http://schemas.openxmlformats.org/drawingml/2006/table">
            <a:tbl>
              <a:tblPr firstRow="1" firstCol="1" bandRow="1"/>
              <a:tblGrid>
                <a:gridCol w="1600201">
                  <a:extLst>
                    <a:ext uri="{9D8B030D-6E8A-4147-A177-3AD203B41FA5}">
                      <a16:colId xmlns:a16="http://schemas.microsoft.com/office/drawing/2014/main" val="126646833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04425610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4801352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34155295"/>
                    </a:ext>
                  </a:extLst>
                </a:gridCol>
                <a:gridCol w="2895599">
                  <a:extLst>
                    <a:ext uri="{9D8B030D-6E8A-4147-A177-3AD203B41FA5}">
                      <a16:colId xmlns:a16="http://schemas.microsoft.com/office/drawing/2014/main" val="3379828640"/>
                    </a:ext>
                  </a:extLst>
                </a:gridCol>
              </a:tblGrid>
              <a:tr h="458503"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Supported Living </a:t>
                      </a:r>
                      <a:endParaRPr lang="en-I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Intellectual/Sensory/MH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344961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Ground Floor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Standard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258070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North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702919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106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South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956615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both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13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92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117303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273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33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219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138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918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98"/>
    </mc:Choice>
    <mc:Fallback>
      <p:transition spd="slow" advTm="26798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18726</TotalTime>
  <Words>689</Words>
  <Application>Microsoft Office PowerPoint</Application>
  <PresentationFormat>On-screen Show (4:3)</PresentationFormat>
  <Paragraphs>434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Fiona Hendley</cp:lastModifiedBy>
  <cp:revision>522</cp:revision>
  <cp:lastPrinted>2023-09-12T08:16:05Z</cp:lastPrinted>
  <dcterms:created xsi:type="dcterms:W3CDTF">2006-08-16T00:00:00Z</dcterms:created>
  <dcterms:modified xsi:type="dcterms:W3CDTF">2023-09-12T14:31:58Z</dcterms:modified>
</cp:coreProperties>
</file>