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3"/>
  </p:notesMasterIdLst>
  <p:sldIdLst>
    <p:sldId id="339" r:id="rId6"/>
    <p:sldId id="257" r:id="rId7"/>
    <p:sldId id="362" r:id="rId8"/>
    <p:sldId id="363" r:id="rId9"/>
    <p:sldId id="358" r:id="rId10"/>
    <p:sldId id="352" r:id="rId11"/>
    <p:sldId id="360"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7"/>
            <p14:sldId id="362"/>
            <p14:sldId id="363"/>
            <p14:sldId id="358"/>
            <p14:sldId id="352"/>
            <p14:sldId id="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8F95D-3E94-5777-2166-F670EC660706}" name="Kenneth Murphy" initials="KM" userId="S::kmurphy@sdublincoco.ie::d316a323-9108-4c92-b925-1ea84ec9e9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33F04-7DC1-4E67-B73A-6F632D8FEA04}" v="31" dt="2023-09-06T08:24:21.644"/>
    <p1510:client id="{369351BA-EB65-40AC-8F5C-E9A8963B3BA4}" v="16" dt="2023-09-05T12:05:23.856"/>
    <p1510:client id="{4259CFE4-2682-F398-0F5E-DEDC86C21332}" v="1" dt="2023-09-05T18:41:15.635"/>
    <p1510:client id="{75E4B0BD-289A-3441-1D96-44FB8FCDD588}" v="2011" dt="2023-09-05T14:51:49.279"/>
    <p1510:client id="{7BB6385B-F524-FE3B-F58B-A3461F3A5A01}" v="2" dt="2023-09-05T12:12:27.397"/>
    <p1510:client id="{96A67A08-C495-2F71-2EC0-6AE30859531E}" v="537" dt="2023-09-05T19:21:19.900"/>
    <p1510:client id="{A894ED63-8AF0-C6F0-2C54-57753B87569E}" v="304" dt="2023-09-05T14:49:57.040"/>
    <p1510:client id="{CD1D8CC6-67EE-69B0-E6E4-59F3C58B4B2C}" v="346" dt="2023-09-05T18:16:19.796"/>
    <p1510:client id="{D143B134-9D16-450C-ADEC-B7AEF69A3445}" v="2" dt="2023-09-05T16:35:23.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11/09/2023</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Housing for All Delivery Pipeline 2023</a:t>
            </a:r>
            <a:endParaRPr/>
          </a:p>
          <a:p>
            <a:r>
              <a:rPr b="0"/>
              <a:t>No alt text provided</a:t>
            </a:r>
            <a:endParaRPr/>
          </a:p>
          <a:p>
            <a:endParaRPr/>
          </a:p>
          <a:p>
            <a:r>
              <a:rPr b="1"/>
              <a:t>No. of Potential Units Per LEA</a:t>
            </a:r>
            <a:endParaRPr/>
          </a:p>
          <a:p>
            <a:r>
              <a:rPr b="0"/>
              <a:t>No alt text provided</a:t>
            </a:r>
            <a:endParaRPr/>
          </a:p>
          <a:p>
            <a:endParaRPr/>
          </a:p>
          <a:p>
            <a:r>
              <a:rPr b="1"/>
              <a:t>image</a:t>
            </a:r>
            <a:endParaRPr/>
          </a:p>
          <a:p>
            <a:r>
              <a:rPr b="0"/>
              <a:t>No alt text provided</a:t>
            </a:r>
            <a:endParaRPr/>
          </a:p>
          <a:p>
            <a:endParaRPr/>
          </a:p>
          <a:p>
            <a:r>
              <a:rPr b="1"/>
              <a:t>tableEx</a:t>
            </a:r>
            <a:endParaRPr/>
          </a:p>
          <a:p>
            <a:r>
              <a:rPr b="0"/>
              <a:t>No alt text provided</a:t>
            </a:r>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SDCC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Council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7AC338E5-9121-4062-B216-B46E64F8DA6B}" type="datetime1">
              <a:rPr lang="en-IE" smtClean="0"/>
              <a:t>11/09/2023</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3DAD1A00-6C79-4479-9A3D-8B7C791027D3}" type="datetime1">
              <a:rPr lang="en-IE" smtClean="0"/>
              <a:t>11/09/2023</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1B6B82E5-B5BE-4FF8-A349-C8C7AC4F61D4}" type="datetime1">
              <a:rPr lang="en-IE" smtClean="0"/>
              <a:t>11/09/2023</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BD91-F5B9-77F9-6E71-27EE9541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D95DCF-053E-0184-7EB4-5F5F2F8F8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27A903-56F0-78C3-657F-A729C06EFB8F}"/>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A05CBD11-421E-16A5-E224-E51BD0CC90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CBA369-3FF5-756C-40F2-AA14BA411E60}"/>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95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1AF-C5B0-60EE-41EE-A20624CA06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AB36A1-5486-ADC9-F7A9-35C3BA587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6BDC60-3FDF-21CF-57E8-B413FEB9BE4F}"/>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16A91154-6E0D-6DDD-6728-B5349E9E28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DB2BD6-4061-EAAB-65AA-60B0296EB71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19873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3633-4FE4-56EA-FCF9-AE6AEAC4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BDCC1B-AB14-4A6A-7B77-273B1298E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08F37-4733-C496-EA6D-74EC472C3AF6}"/>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CCC92216-4B11-A32A-3181-17CDC038CE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A96849-0428-45B5-784A-A3809C69FF7D}"/>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466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8F3D-34BE-DCD6-A1AE-671A1F45F6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B0DA0F9-317B-2062-90F4-34F68F350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4334EF-C5A1-40F1-90E8-64B072623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A8B45DB-8A1A-AF13-9663-11251E59D8BC}"/>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5960BEE2-8F7C-6459-20EE-91486BD9EF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21E5F0-47BF-27E8-8325-C7538A0AE0EA}"/>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27693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D050-AB93-E48F-57AF-D695C0E537E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A58465C-C898-77D7-1940-6F66A62B7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F2B1D-842B-A1E0-BF45-6D0CE5F6F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21F9060-E87B-EC20-D02F-AABC641A2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C6127-243E-F3A4-FE15-0D105E78F5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E51A1F3-B9F5-CD92-C797-E9B252554612}"/>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8" name="Footer Placeholder 7">
            <a:extLst>
              <a:ext uri="{FF2B5EF4-FFF2-40B4-BE49-F238E27FC236}">
                <a16:creationId xmlns:a16="http://schemas.microsoft.com/office/drawing/2014/main" id="{EB7EA92D-F8A4-D964-0CBD-D1DD0766E23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A59C174-8FC4-8AAA-3F54-0DA03237B9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87554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2B3C-97D4-48D8-C014-D3ABA3DCD0F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7EA9A-EC20-3ABF-8F65-E09D833097A9}"/>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4" name="Footer Placeholder 3">
            <a:extLst>
              <a:ext uri="{FF2B5EF4-FFF2-40B4-BE49-F238E27FC236}">
                <a16:creationId xmlns:a16="http://schemas.microsoft.com/office/drawing/2014/main" id="{679556C5-0095-14BD-EFBF-BD87146B18E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661F7CE-18B4-23B8-C937-3A0328266E9E}"/>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511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5F8E-638E-81C7-BA5E-BB2BE701BBC0}"/>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3" name="Footer Placeholder 2">
            <a:extLst>
              <a:ext uri="{FF2B5EF4-FFF2-40B4-BE49-F238E27FC236}">
                <a16:creationId xmlns:a16="http://schemas.microsoft.com/office/drawing/2014/main" id="{C5869FD7-CF74-3B14-E918-0630D5B1DCB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DE9FC8D-43F4-0315-5598-37F4A785950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378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AAE-FF55-B23F-2C04-3B97316F6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FCA8674-015C-4CF4-2C04-73BBFF36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C27FC2-2BB0-0E20-5DA7-97B0FED6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274E6-58DA-7F9F-F105-B4BEB43D650B}"/>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E7BF9CE9-D9AA-7115-A00E-D275BD42AD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D3A5B0-9C40-AA64-A989-C7DBEB650C5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59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37796206-F9F0-4BFC-80D4-2EC2129978BC}" type="datetime1">
              <a:rPr lang="en-IE" smtClean="0"/>
              <a:t>11/09/2023</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1466-5536-754E-BF95-A6ADA51C7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B325807-6A70-AB4B-B908-206019D86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3F312E-2083-C425-0B2A-CFDD57AB5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CE3A-809F-C473-7ADA-A746446F5F35}"/>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B5D128DE-F294-B082-3EBB-4E141CE1D18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C30B3A-E6F9-7200-215F-318BD484DA4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28519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5A6E-2B8D-5175-FEE0-22FCE885D30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8D99B8A-4010-F560-3F70-89AB7565D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F7846E-F254-B8E4-8057-A9835ECFB8D0}"/>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615E2278-178B-45A1-2C0D-A3B2D182CA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31E022-2E34-F250-C81B-F7C10A59AF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54118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3E553-A9DE-E724-31CE-276641A9AC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3FB6DEC-F628-D8DB-281F-9F66B16AD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870260-0C58-1B6C-A658-BDC4571C82BA}"/>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F556DA53-8121-F3ED-D94D-AF25DCAD8C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F515DF-CDE1-D3C6-A4EC-CFF73366437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59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755D3697-539B-4DC2-BE44-BB3E285F226C}" type="datetime1">
              <a:rPr lang="en-IE" smtClean="0"/>
              <a:t>11/09/2023</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CAE96221-F4C2-457D-B923-BBDB916330A0}" type="datetime1">
              <a:rPr lang="en-IE" smtClean="0"/>
              <a:t>11/09/2023</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E8650B70-C751-4DF6-AE35-50CC31F98091}" type="datetime1">
              <a:rPr lang="en-IE" smtClean="0"/>
              <a:t>11/09/2023</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62248399-6EF1-4DD1-95D6-7377CB6626A8}" type="datetime1">
              <a:rPr lang="en-IE" smtClean="0"/>
              <a:t>11/09/2023</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6031DB79-5BFA-4C5D-8CCB-8EA9080F4B4D}" type="datetime1">
              <a:rPr lang="en-IE" smtClean="0"/>
              <a:t>11/09/2023</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A9D54C91-D1C3-4488-BB8A-60A6ECA56648}" type="datetime1">
              <a:rPr lang="en-IE" smtClean="0"/>
              <a:t>11/09/2023</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FF17F567-DD27-487A-9282-C96154177C6E}" type="datetime1">
              <a:rPr lang="en-IE" smtClean="0"/>
              <a:t>11/09/2023</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3EA0-9CA9-4121-9FA1-760DF0DA4AFD}" type="datetime1">
              <a:rPr lang="en-IE" smtClean="0"/>
              <a:t>11/09/2023</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D60B5-4227-5C5A-AD2B-1973758EE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7EFA9F9-25B5-595E-D7D0-5828000A8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0B0445-24EC-2C1F-B53C-C9BAA3B3C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EF7D1DE9-35A2-471A-9BF2-FB79CF3D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AF3A6E0-7C63-53AD-DB48-49F5FC524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303D-8323-41E1-9802-45D73FD46028}" type="slidenum">
              <a:rPr lang="en-IE" smtClean="0"/>
              <a:t>‹#›</a:t>
            </a:fld>
            <a:endParaRPr lang="en-IE"/>
          </a:p>
        </p:txBody>
      </p:sp>
    </p:spTree>
    <p:extLst>
      <p:ext uri="{BB962C8B-B14F-4D97-AF65-F5344CB8AC3E}">
        <p14:creationId xmlns:p14="http://schemas.microsoft.com/office/powerpoint/2010/main" val="238069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2554545"/>
          </a:xfrm>
          <a:prstGeom prst="rect">
            <a:avLst/>
          </a:prstGeom>
          <a:noFill/>
        </p:spPr>
        <p:txBody>
          <a:bodyPr wrap="square" lIns="91440" tIns="45720" rIns="91440" bIns="45720" anchor="t">
            <a:spAutoFit/>
          </a:bodyPr>
          <a:lstStyle/>
          <a:p>
            <a:pPr algn="ctr"/>
            <a:r>
              <a:rPr lang="en-IE" sz="3200" b="1">
                <a:solidFill>
                  <a:schemeClr val="bg1"/>
                </a:solidFill>
              </a:rPr>
              <a:t>Housing Delivery Update Report</a:t>
            </a:r>
            <a:br>
              <a:rPr lang="en-IE" sz="3200" b="1">
                <a:solidFill>
                  <a:schemeClr val="bg1"/>
                </a:solidFill>
                <a:effectLst/>
              </a:rPr>
            </a:br>
            <a:br>
              <a:rPr lang="en-IE" sz="3200" b="1">
                <a:solidFill>
                  <a:schemeClr val="bg1"/>
                </a:solidFill>
                <a:effectLst/>
              </a:rPr>
            </a:br>
            <a:r>
              <a:rPr lang="en-IE" sz="3200" b="1">
                <a:solidFill>
                  <a:schemeClr val="bg1"/>
                </a:solidFill>
                <a:effectLst/>
              </a:rPr>
              <a:t>Housing Strategic Policy Committee Meeting</a:t>
            </a:r>
            <a:br>
              <a:rPr lang="en-IE" sz="3200" b="1">
                <a:solidFill>
                  <a:schemeClr val="bg1"/>
                </a:solidFill>
                <a:effectLst/>
              </a:rPr>
            </a:br>
            <a:r>
              <a:rPr lang="en-IE" sz="3200" b="1">
                <a:solidFill>
                  <a:schemeClr val="bg1"/>
                </a:solidFill>
              </a:rPr>
              <a:t>14th September, 2023</a:t>
            </a:r>
            <a:br>
              <a:rPr lang="en-IE" sz="3200" b="1">
                <a:effectLst/>
              </a:rPr>
            </a:br>
            <a:endParaRPr lang="en-IE" sz="320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pic>
        <p:nvPicPr>
          <p:cNvPr id="11" name="Audio 10">
            <a:hlinkClick r:id="" action="ppaction://media"/>
            <a:extLst>
              <a:ext uri="{FF2B5EF4-FFF2-40B4-BE49-F238E27FC236}">
                <a16:creationId xmlns:a16="http://schemas.microsoft.com/office/drawing/2014/main" id="{883B5A0F-834F-EB44-8BCE-B5954D55A1D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82"/>
    </mc:Choice>
    <mc:Fallback xmlns="">
      <p:transition spd="slow" advTm="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2023</a:t>
            </a:r>
          </a:p>
        </p:txBody>
      </p:sp>
      <p:pic>
        <p:nvPicPr>
          <p:cNvPr id="3" name="Picture 2">
            <a:extLst>
              <a:ext uri="{FF2B5EF4-FFF2-40B4-BE49-F238E27FC236}">
                <a16:creationId xmlns:a16="http://schemas.microsoft.com/office/drawing/2014/main" id="{ADE43600-F61F-0CB5-3A32-162970505E67}"/>
              </a:ext>
            </a:extLst>
          </p:cNvPr>
          <p:cNvPicPr>
            <a:picLocks noChangeAspect="1"/>
          </p:cNvPicPr>
          <p:nvPr/>
        </p:nvPicPr>
        <p:blipFill>
          <a:blip r:embed="rId5"/>
          <a:stretch>
            <a:fillRect/>
          </a:stretch>
        </p:blipFill>
        <p:spPr>
          <a:xfrm>
            <a:off x="4959" y="0"/>
            <a:ext cx="12182081" cy="6858000"/>
          </a:xfrm>
          <a:prstGeom prst="rect">
            <a:avLst/>
          </a:prstGeom>
        </p:spPr>
      </p:pic>
      <p:pic>
        <p:nvPicPr>
          <p:cNvPr id="9" name="Audio 8">
            <a:hlinkClick r:id="" action="ppaction://media"/>
            <a:extLst>
              <a:ext uri="{FF2B5EF4-FFF2-40B4-BE49-F238E27FC236}">
                <a16:creationId xmlns:a16="http://schemas.microsoft.com/office/drawing/2014/main" id="{94C22BFE-62DF-9174-E357-77FD8AD34EF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6330"/>
    </mc:Choice>
    <mc:Fallback xmlns="">
      <p:transition spd="slow" advTm="3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708017174"/>
              </p:ext>
            </p:extLst>
          </p:nvPr>
        </p:nvGraphicFramePr>
        <p:xfrm>
          <a:off x="126750" y="448803"/>
          <a:ext cx="11898995" cy="6425731"/>
        </p:xfrm>
        <a:graphic>
          <a:graphicData uri="http://schemas.openxmlformats.org/drawingml/2006/table">
            <a:tbl>
              <a:tblPr firstRow="1" firstCol="1" bandRow="1">
                <a:tableStyleId>{5C22544A-7EE6-4342-B048-85BDC9FD1C3A}</a:tableStyleId>
              </a:tblPr>
              <a:tblGrid>
                <a:gridCol w="2406235">
                  <a:extLst>
                    <a:ext uri="{9D8B030D-6E8A-4147-A177-3AD203B41FA5}">
                      <a16:colId xmlns:a16="http://schemas.microsoft.com/office/drawing/2014/main" val="751538591"/>
                    </a:ext>
                  </a:extLst>
                </a:gridCol>
                <a:gridCol w="3409833">
                  <a:extLst>
                    <a:ext uri="{9D8B030D-6E8A-4147-A177-3AD203B41FA5}">
                      <a16:colId xmlns:a16="http://schemas.microsoft.com/office/drawing/2014/main" val="2355071067"/>
                    </a:ext>
                  </a:extLst>
                </a:gridCol>
                <a:gridCol w="702532">
                  <a:extLst>
                    <a:ext uri="{9D8B030D-6E8A-4147-A177-3AD203B41FA5}">
                      <a16:colId xmlns:a16="http://schemas.microsoft.com/office/drawing/2014/main" val="1908276548"/>
                    </a:ext>
                  </a:extLst>
                </a:gridCol>
                <a:gridCol w="5380395">
                  <a:extLst>
                    <a:ext uri="{9D8B030D-6E8A-4147-A177-3AD203B41FA5}">
                      <a16:colId xmlns:a16="http://schemas.microsoft.com/office/drawing/2014/main" val="804629682"/>
                    </a:ext>
                  </a:extLst>
                </a:gridCol>
              </a:tblGrid>
              <a:tr h="406448">
                <a:tc>
                  <a:txBody>
                    <a:bodyPr/>
                    <a:lstStyle/>
                    <a:p>
                      <a:pPr algn="ctr">
                        <a:lnSpc>
                          <a:spcPct val="107000"/>
                        </a:lnSpc>
                        <a:spcAft>
                          <a:spcPts val="0"/>
                        </a:spcAft>
                      </a:pPr>
                      <a:r>
                        <a:rPr lang="en-IE" sz="1400" dirty="0">
                          <a:effectLst/>
                          <a:latin typeface="+mn-l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400" dirty="0">
                          <a:effectLst/>
                          <a:latin typeface="+mn-l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469998">
                <a:tc row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Clondalkin</a:t>
                      </a: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Old </a:t>
                      </a:r>
                      <a:r>
                        <a:rPr lang="en-IE" sz="1400" dirty="0" err="1">
                          <a:effectLst/>
                          <a:latin typeface="+mn-lt"/>
                          <a:ea typeface="Calibri" panose="020F0502020204030204" pitchFamily="34" charset="0"/>
                          <a:cs typeface="Times New Roman" panose="02020603050405020304" pitchFamily="18" charset="0"/>
                        </a:rPr>
                        <a:t>Nangor</a:t>
                      </a:r>
                      <a:r>
                        <a:rPr lang="en-IE" sz="14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Revised planning application- add info sought by planning. Response due end of Sept </a:t>
                      </a:r>
                    </a:p>
                  </a:txBody>
                  <a:tcPr marL="68580" marR="68580" marT="0" marB="0" anchor="ctr"/>
                </a:tc>
                <a:extLst>
                  <a:ext uri="{0D108BD9-81ED-4DB2-BD59-A6C34878D82A}">
                    <a16:rowId xmlns:a16="http://schemas.microsoft.com/office/drawing/2014/main" val="3883469053"/>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Watery Lane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lack of meaningful engagement by developer</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822020"/>
                  </a:ext>
                </a:extLst>
              </a:tr>
              <a:tr h="433812">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Clonburris Private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100+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to be agreed/delivery estimated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210716"/>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St Finians Way, Newcastle</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engagement underway,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1973323"/>
                  </a:ext>
                </a:extLst>
              </a:tr>
              <a:tr h="58394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Gordon Pk/Clondalkin Rugby Club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234794"/>
                  </a:ext>
                </a:extLst>
              </a:tr>
              <a:tr h="438202">
                <a:tc vMerge="1">
                  <a:txBody>
                    <a:bodyPr/>
                    <a:lstStyle/>
                    <a:p>
                      <a:pPr marL="0" algn="ctr" defTabSz="914400" rtl="0" eaLnBrk="1" latinLnBrk="0" hangingPunct="1">
                        <a:lnSpc>
                          <a:spcPct val="107000"/>
                        </a:lnSpc>
                        <a:spcAft>
                          <a:spcPts val="0"/>
                        </a:spcAft>
                      </a:pPr>
                      <a:endParaRPr lang="en-IE" sz="11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Parklands Ph1 Citywest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agreed / delivery in 2024</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431774"/>
                  </a:ext>
                </a:extLst>
              </a:tr>
              <a:tr h="406448">
                <a:tc rowSpan="2">
                  <a:txBody>
                    <a:bodyPr/>
                    <a:lstStyle/>
                    <a:p>
                      <a:pPr marL="0" algn="ctr" defTabSz="914400" rtl="0" eaLnBrk="1" latinLnBrk="0" hangingPunct="1">
                        <a:lnSpc>
                          <a:spcPct val="107000"/>
                        </a:lnSpc>
                        <a:spcAft>
                          <a:spcPts val="0"/>
                        </a:spcAft>
                      </a:pPr>
                      <a:r>
                        <a:rPr lang="en-IE" sz="1400" b="1" kern="1200" dirty="0">
                          <a:solidFill>
                            <a:schemeClr val="lt1"/>
                          </a:solidFill>
                          <a:effectLst/>
                          <a:latin typeface="+mn-lt"/>
                          <a:ea typeface="+mn-ea"/>
                          <a:cs typeface="+mn-cs"/>
                        </a:rPr>
                        <a:t>Rathfarnham/Templeogue</a:t>
                      </a: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Watson Place </a:t>
                      </a:r>
                      <a:r>
                        <a:rPr lang="en-GB" sz="1400" dirty="0" err="1">
                          <a:effectLst/>
                          <a:latin typeface="+mn-lt"/>
                          <a:ea typeface="Calibri" panose="020F0502020204030204" pitchFamily="34" charset="0"/>
                          <a:cs typeface="Times New Roman" panose="02020603050405020304" pitchFamily="18" charset="0"/>
                        </a:rPr>
                        <a:t>Ballyroan</a:t>
                      </a:r>
                      <a:r>
                        <a:rPr lang="en-GB" sz="1400" dirty="0">
                          <a:effectLst/>
                          <a:latin typeface="+mn-lt"/>
                          <a:ea typeface="Calibri" panose="020F0502020204030204" pitchFamily="34" charset="0"/>
                          <a:cs typeface="Times New Roman" panose="02020603050405020304" pitchFamily="18" charset="0"/>
                        </a:rPr>
                        <a:t> House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gn="l">
                        <a:lnSpc>
                          <a:spcPct val="107000"/>
                        </a:lnSpc>
                        <a:spcAft>
                          <a:spcPts val="0"/>
                        </a:spcAft>
                      </a:pPr>
                      <a:r>
                        <a:rPr lang="en-IE" sz="1400" dirty="0">
                          <a:effectLst/>
                          <a:latin typeface="+mn-lt"/>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49130">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Walkinstown House, Walkinstown Roundabout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792284"/>
                  </a:ext>
                </a:extLst>
              </a:tr>
              <a:tr h="416045">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4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latin typeface="+mn-lt"/>
                        </a:rPr>
                        <a:t>Homeville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latin typeface="+mn-lt"/>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latin typeface="+mn-lt"/>
                        </a:rPr>
                        <a:t>Approval awaited from Dept/Contractor on site/ Delivery mid-2024.</a:t>
                      </a:r>
                    </a:p>
                  </a:txBody>
                  <a:tcPr marL="68580" marR="68580" marT="0" marB="0" anchor="ctr"/>
                </a:tc>
                <a:extLst>
                  <a:ext uri="{0D108BD9-81ED-4DB2-BD59-A6C34878D82A}">
                    <a16:rowId xmlns:a16="http://schemas.microsoft.com/office/drawing/2014/main" val="827648313"/>
                  </a:ext>
                </a:extLst>
              </a:tr>
              <a:tr h="37483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Pearse Brothers Park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Q4 2023</a:t>
                      </a:r>
                    </a:p>
                  </a:txBody>
                  <a:tcPr marL="68580" marR="68580" marT="0" marB="0" anchor="ctr"/>
                </a:tc>
                <a:extLst>
                  <a:ext uri="{0D108BD9-81ED-4DB2-BD59-A6C34878D82A}">
                    <a16:rowId xmlns:a16="http://schemas.microsoft.com/office/drawing/2014/main" val="657716757"/>
                  </a:ext>
                </a:extLst>
              </a:tr>
              <a:tr h="374836">
                <a:tc vMerge="1">
                  <a:txBody>
                    <a:bodyPr/>
                    <a:lstStyle/>
                    <a:p>
                      <a:endParaRPr lang="en-IE"/>
                    </a:p>
                  </a:txBody>
                  <a:tcPr/>
                </a:tc>
                <a:tc>
                  <a:txBody>
                    <a:bodyPr/>
                    <a:lstStyle/>
                    <a:p>
                      <a:pPr algn="l">
                        <a:lnSpc>
                          <a:spcPct val="107000"/>
                        </a:lnSpc>
                        <a:spcAft>
                          <a:spcPts val="0"/>
                        </a:spcAft>
                      </a:pPr>
                      <a:r>
                        <a:rPr lang="en-GB" sz="1400" dirty="0" err="1">
                          <a:effectLst/>
                          <a:latin typeface="+mn-lt"/>
                          <a:ea typeface="Calibri" panose="020F0502020204030204" pitchFamily="34" charset="0"/>
                          <a:cs typeface="Times New Roman" panose="02020603050405020304" pitchFamily="18" charset="0"/>
                        </a:rPr>
                        <a:t>Garrettstown</a:t>
                      </a:r>
                      <a:r>
                        <a:rPr lang="en-GB" sz="1400" dirty="0">
                          <a:effectLst/>
                          <a:latin typeface="+mn-lt"/>
                          <a:ea typeface="Calibri" panose="020F0502020204030204" pitchFamily="34" charset="0"/>
                          <a:cs typeface="Times New Roman" panose="02020603050405020304" pitchFamily="18" charset="0"/>
                        </a:rPr>
                        <a:t> House/Laurel Manor (Pt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 delivery </a:t>
                      </a:r>
                      <a:r>
                        <a:rPr lang="en-GB" sz="1400" dirty="0" err="1">
                          <a:effectLst/>
                          <a:latin typeface="+mn-lt"/>
                          <a:ea typeface="Calibri" panose="020F0502020204030204" pitchFamily="34" charset="0"/>
                          <a:cs typeface="Times New Roman" panose="02020603050405020304" pitchFamily="18" charset="0"/>
                        </a:rPr>
                        <a:t>est</a:t>
                      </a:r>
                      <a:r>
                        <a:rPr lang="en-GB" sz="1400" dirty="0">
                          <a:effectLst/>
                          <a:latin typeface="+mn-lt"/>
                          <a:ea typeface="Calibri" panose="020F0502020204030204" pitchFamily="34" charset="0"/>
                          <a:cs typeface="Times New Roman" panose="02020603050405020304" pitchFamily="18" charset="0"/>
                        </a:rPr>
                        <a: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957007"/>
                  </a:ext>
                </a:extLst>
              </a:tr>
              <a:tr h="374836">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Tallaght Central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Former Gallaghers site (Airton/Green Rd) </a:t>
                      </a: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50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agreed delivery expected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13433"/>
                  </a:ext>
                </a:extLst>
              </a:tr>
              <a:tr h="374836">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Q3 2023</a:t>
                      </a:r>
                    </a:p>
                  </a:txBody>
                  <a:tcPr marL="68580" marR="68580" marT="0" marB="0" anchor="ctr"/>
                </a:tc>
                <a:extLst>
                  <a:ext uri="{0D108BD9-81ED-4DB2-BD59-A6C34878D82A}">
                    <a16:rowId xmlns:a16="http://schemas.microsoft.com/office/drawing/2014/main" val="4222295549"/>
                  </a:ext>
                </a:extLst>
              </a:tr>
              <a:tr h="438202">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Airton Plaza (Part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30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negotiations ongoing, delivery 2025</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87951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126748" y="-1"/>
          <a:ext cx="11898995" cy="448803"/>
        </p:xfrm>
        <a:graphic>
          <a:graphicData uri="http://schemas.openxmlformats.org/drawingml/2006/table">
            <a:tbl>
              <a:tblPr firstRow="1" bandRow="1">
                <a:tableStyleId>{5C22544A-7EE6-4342-B048-85BDC9FD1C3A}</a:tableStyleId>
              </a:tblPr>
              <a:tblGrid>
                <a:gridCol w="11898995">
                  <a:extLst>
                    <a:ext uri="{9D8B030D-6E8A-4147-A177-3AD203B41FA5}">
                      <a16:colId xmlns:a16="http://schemas.microsoft.com/office/drawing/2014/main" val="3504224004"/>
                    </a:ext>
                  </a:extLst>
                </a:gridCol>
              </a:tblGrid>
              <a:tr h="448803">
                <a:tc>
                  <a:txBody>
                    <a:bodyPr/>
                    <a:lstStyle/>
                    <a:p>
                      <a:pPr algn="ctr"/>
                      <a:r>
                        <a:rPr lang="en-GB" sz="2000" b="1" kern="1200" dirty="0">
                          <a:solidFill>
                            <a:schemeClr val="lt1"/>
                          </a:solidFill>
                          <a:latin typeface="+mn-lt"/>
                          <a:ea typeface="+mn-ea"/>
                          <a:cs typeface="+mn-cs"/>
                        </a:rPr>
                        <a:t>Approved/Proposed </a:t>
                      </a:r>
                      <a:r>
                        <a:rPr lang="en-IE" sz="2000" b="1" kern="1200" dirty="0">
                          <a:solidFill>
                            <a:schemeClr val="lt1"/>
                          </a:solidFill>
                          <a:latin typeface="+mn-lt"/>
                          <a:ea typeface="+mn-ea"/>
                          <a:cs typeface="+mn-cs"/>
                        </a:rPr>
                        <a:t>Developments by LEA (1)</a:t>
                      </a:r>
                      <a:endParaRPr lang="en-GB" sz="20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4" name="Slide Number Placeholder 3">
            <a:extLst>
              <a:ext uri="{FF2B5EF4-FFF2-40B4-BE49-F238E27FC236}">
                <a16:creationId xmlns:a16="http://schemas.microsoft.com/office/drawing/2014/main" id="{E9C6F84A-5B5D-CC7C-C156-4579EAEAA1E6}"/>
              </a:ext>
            </a:extLst>
          </p:cNvPr>
          <p:cNvSpPr>
            <a:spLocks noGrp="1"/>
          </p:cNvSpPr>
          <p:nvPr>
            <p:ph type="sldNum" sz="quarter" idx="12"/>
          </p:nvPr>
        </p:nvSpPr>
        <p:spPr/>
        <p:txBody>
          <a:bodyPr/>
          <a:lstStyle/>
          <a:p>
            <a:fld id="{A59551F6-EB3B-4743-B1F0-375DCDB8A6FF}" type="slidenum">
              <a:rPr lang="en-IE" smtClean="0"/>
              <a:t>3</a:t>
            </a:fld>
            <a:endParaRPr lang="en-IE"/>
          </a:p>
        </p:txBody>
      </p:sp>
      <p:pic>
        <p:nvPicPr>
          <p:cNvPr id="10" name="Audio 9">
            <a:hlinkClick r:id="" action="ppaction://media"/>
            <a:extLst>
              <a:ext uri="{FF2B5EF4-FFF2-40B4-BE49-F238E27FC236}">
                <a16:creationId xmlns:a16="http://schemas.microsoft.com/office/drawing/2014/main" id="{DE036030-636F-EF57-7D2E-10DE4B13865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4753572"/>
      </p:ext>
    </p:extLst>
  </p:cSld>
  <p:clrMapOvr>
    <a:masterClrMapping/>
  </p:clrMapOvr>
  <mc:AlternateContent xmlns:mc="http://schemas.openxmlformats.org/markup-compatibility/2006" xmlns:p14="http://schemas.microsoft.com/office/powerpoint/2010/main">
    <mc:Choice Requires="p14">
      <p:transition spd="slow" p14:dur="2000" advTm="57449"/>
    </mc:Choice>
    <mc:Fallback xmlns="">
      <p:transition spd="slow" advTm="57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812568762"/>
              </p:ext>
            </p:extLst>
          </p:nvPr>
        </p:nvGraphicFramePr>
        <p:xfrm>
          <a:off x="99391" y="440978"/>
          <a:ext cx="11993218" cy="6012987"/>
        </p:xfrm>
        <a:graphic>
          <a:graphicData uri="http://schemas.openxmlformats.org/drawingml/2006/table">
            <a:tbl>
              <a:tblPr firstRow="1" firstCol="1" bandRow="1">
                <a:tableStyleId>{5C22544A-7EE6-4342-B048-85BDC9FD1C3A}</a:tableStyleId>
              </a:tblPr>
              <a:tblGrid>
                <a:gridCol w="3312051">
                  <a:extLst>
                    <a:ext uri="{9D8B030D-6E8A-4147-A177-3AD203B41FA5}">
                      <a16:colId xmlns:a16="http://schemas.microsoft.com/office/drawing/2014/main" val="751538591"/>
                    </a:ext>
                  </a:extLst>
                </a:gridCol>
                <a:gridCol w="3416839">
                  <a:extLst>
                    <a:ext uri="{9D8B030D-6E8A-4147-A177-3AD203B41FA5}">
                      <a16:colId xmlns:a16="http://schemas.microsoft.com/office/drawing/2014/main" val="2355071067"/>
                    </a:ext>
                  </a:extLst>
                </a:gridCol>
                <a:gridCol w="599248">
                  <a:extLst>
                    <a:ext uri="{9D8B030D-6E8A-4147-A177-3AD203B41FA5}">
                      <a16:colId xmlns:a16="http://schemas.microsoft.com/office/drawing/2014/main" val="1908276548"/>
                    </a:ext>
                  </a:extLst>
                </a:gridCol>
                <a:gridCol w="4665080">
                  <a:extLst>
                    <a:ext uri="{9D8B030D-6E8A-4147-A177-3AD203B41FA5}">
                      <a16:colId xmlns:a16="http://schemas.microsoft.com/office/drawing/2014/main" val="804629682"/>
                    </a:ext>
                  </a:extLst>
                </a:gridCol>
              </a:tblGrid>
              <a:tr h="608373">
                <a:tc>
                  <a:txBody>
                    <a:bodyPr/>
                    <a:lstStyle/>
                    <a:p>
                      <a:pPr algn="ctr">
                        <a:lnSpc>
                          <a:spcPct val="107000"/>
                        </a:lnSpc>
                        <a:spcAft>
                          <a:spcPts val="0"/>
                        </a:spcAft>
                      </a:pPr>
                      <a:r>
                        <a:rPr lang="en-IE" sz="1400" dirty="0">
                          <a:effectLs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Site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59894">
                <a:tc rowSpan="5">
                  <a:txBody>
                    <a:bodyPr/>
                    <a:lstStyle/>
                    <a:p>
                      <a:pPr marL="0" algn="ctr" defTabSz="914400" rtl="0" eaLnBrk="1" latinLnBrk="0" hangingPunct="1">
                        <a:lnSpc>
                          <a:spcPct val="107000"/>
                        </a:lnSpc>
                        <a:spcAft>
                          <a:spcPts val="0"/>
                        </a:spcAft>
                      </a:pPr>
                      <a:r>
                        <a:rPr lang="en-GB" sz="1400" b="1" kern="1200" dirty="0">
                          <a:solidFill>
                            <a:schemeClr val="lt1"/>
                          </a:solidFill>
                          <a:effectLst/>
                        </a:rPr>
                        <a:t>Tallaght South</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rPr>
                        <a:t>Rossfield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r>
                        <a:rPr lang="en-IE" sz="140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gn="l">
                        <a:lnSpc>
                          <a:spcPct val="107000"/>
                        </a:lnSpc>
                        <a:spcAft>
                          <a:spcPts val="0"/>
                        </a:spcAft>
                      </a:pPr>
                      <a:r>
                        <a:rPr lang="en-IE" sz="1400" dirty="0">
                          <a:effectLst/>
                        </a:rPr>
                        <a:t>Planning derogation to be advertised in coming weeks</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468317">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View (Cooldown Commons Ph3) </a:t>
                      </a:r>
                    </a:p>
                  </a:txBody>
                  <a:tcPr marL="68580" marR="68580" marT="0" marB="0" anchor="ctr"/>
                </a:tc>
                <a:tc>
                  <a:txBody>
                    <a:bodyPr/>
                    <a:lstStyle/>
                    <a:p>
                      <a:pPr algn="l">
                        <a:lnSpc>
                          <a:spcPct val="107000"/>
                        </a:lnSpc>
                        <a:spcAft>
                          <a:spcPts val="0"/>
                        </a:spcAft>
                      </a:pPr>
                      <a:r>
                        <a:rPr lang="en-IE" sz="1400" dirty="0">
                          <a:effectLst/>
                        </a:rPr>
                        <a:t>36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delivery Q4 2023/2024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Brownsbarn</a:t>
                      </a:r>
                      <a:r>
                        <a:rPr lang="en-GB" sz="1400" b="0" dirty="0">
                          <a:solidFill>
                            <a:schemeClr val="tx1"/>
                          </a:solidFill>
                        </a:rPr>
                        <a:t> Citywest</a:t>
                      </a:r>
                    </a:p>
                  </a:txBody>
                  <a:tcPr marL="68580" marR="68580" marT="0" marB="0" anchor="ctr"/>
                </a:tc>
                <a:tc>
                  <a:txBody>
                    <a:bodyPr/>
                    <a:lstStyle/>
                    <a:p>
                      <a:pPr algn="l">
                        <a:lnSpc>
                          <a:spcPct val="107000"/>
                        </a:lnSpc>
                        <a:spcAft>
                          <a:spcPts val="0"/>
                        </a:spcAft>
                      </a:pPr>
                      <a:r>
                        <a:rPr lang="en-GB" sz="1400" dirty="0">
                          <a:effectLst/>
                        </a:rPr>
                        <a:t>77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potential delivery 24 /25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8987"/>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Silken Avenue Kingswood</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potential delivery  Q4 23/Q1 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59920"/>
                  </a:ext>
                </a:extLst>
              </a:tr>
              <a:tr h="241741">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Shopping Centre/Citywest Drive </a:t>
                      </a:r>
                    </a:p>
                  </a:txBody>
                  <a:tcPr marL="68580" marR="68580" marT="0" marB="0" anchor="ctr"/>
                </a:tc>
                <a:tc>
                  <a:txBody>
                    <a:bodyPr/>
                    <a:lstStyle/>
                    <a:p>
                      <a:pPr algn="l">
                        <a:lnSpc>
                          <a:spcPct val="107000"/>
                        </a:lnSpc>
                        <a:spcAft>
                          <a:spcPts val="0"/>
                        </a:spcAft>
                      </a:pPr>
                      <a:r>
                        <a:rPr lang="en-GB" sz="1400" dirty="0">
                          <a:effectLst/>
                        </a:rPr>
                        <a:t>29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a:t>
                      </a:r>
                      <a:r>
                        <a:rPr lang="en-GB" sz="1400" dirty="0" err="1">
                          <a:effectLst/>
                        </a:rPr>
                        <a:t>est</a:t>
                      </a:r>
                      <a:r>
                        <a:rPr lang="en-GB" sz="1400" dirty="0">
                          <a:effectLst/>
                        </a:rPr>
                        <a:t> delivery Q4 2023/Q1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363621"/>
                  </a:ext>
                </a:extLst>
              </a:tr>
              <a:tr h="259830">
                <a:tc rowSpan="10">
                  <a:txBody>
                    <a:bodyPr/>
                    <a:lstStyle/>
                    <a:p>
                      <a:pPr marL="0" algn="ctr" defTabSz="914400" rtl="0" eaLnBrk="1" latinLnBrk="0" hangingPunct="1">
                        <a:lnSpc>
                          <a:spcPct val="107000"/>
                        </a:lnSpc>
                        <a:spcAft>
                          <a:spcPts val="0"/>
                        </a:spcAft>
                      </a:pPr>
                      <a:r>
                        <a:rPr lang="en-IE" sz="1400" b="1" kern="1200" dirty="0">
                          <a:solidFill>
                            <a:schemeClr val="lt1"/>
                          </a:solidFill>
                          <a:effectLst/>
                        </a:rPr>
                        <a:t>Lucan</a:t>
                      </a: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Aderrig Ph 1</a:t>
                      </a:r>
                    </a:p>
                  </a:txBody>
                  <a:tcPr marL="68580" marR="68580" marT="0" marB="0" anchor="ctr"/>
                </a:tc>
                <a:tc>
                  <a:txBody>
                    <a:bodyPr/>
                    <a:lstStyle/>
                    <a:p>
                      <a:pPr algn="l">
                        <a:lnSpc>
                          <a:spcPct val="107000"/>
                        </a:lnSpc>
                        <a:spcAft>
                          <a:spcPts val="0"/>
                        </a:spcAft>
                      </a:pPr>
                      <a:r>
                        <a:rPr lang="en-GB" sz="1400" dirty="0">
                          <a:effectLst/>
                        </a:rPr>
                        <a:t>2</a:t>
                      </a:r>
                      <a:r>
                        <a:rPr lang="en-IE"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39340"/>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Aderrig</a:t>
                      </a:r>
                      <a:r>
                        <a:rPr lang="en-GB" sz="1400" b="0" dirty="0">
                          <a:solidFill>
                            <a:schemeClr val="tx1"/>
                          </a:solidFill>
                        </a:rPr>
                        <a:t> Ph 2 </a:t>
                      </a:r>
                    </a:p>
                  </a:txBody>
                  <a:tcPr marL="68580" marR="68580" marT="0" marB="0" anchor="ctr"/>
                </a:tc>
                <a:tc>
                  <a:txBody>
                    <a:bodyPr/>
                    <a:lstStyle/>
                    <a:p>
                      <a:pPr algn="l">
                        <a:lnSpc>
                          <a:spcPct val="107000"/>
                        </a:lnSpc>
                        <a:spcAft>
                          <a:spcPts val="0"/>
                        </a:spcAft>
                      </a:pPr>
                      <a:r>
                        <a:rPr lang="en-GB" sz="1400" dirty="0">
                          <a:effectLst/>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087414"/>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1 (Pt V) </a:t>
                      </a:r>
                    </a:p>
                  </a:txBody>
                  <a:tcPr marL="68580" marR="68580" marT="0" marB="0" anchor="ctr"/>
                </a:tc>
                <a:tc>
                  <a:txBody>
                    <a:bodyPr/>
                    <a:lstStyle/>
                    <a:p>
                      <a:pPr algn="l">
                        <a:lnSpc>
                          <a:spcPct val="107000"/>
                        </a:lnSpc>
                        <a:spcAft>
                          <a:spcPts val="0"/>
                        </a:spcAft>
                      </a:pPr>
                      <a:r>
                        <a:rPr lang="en-GB" sz="1400" dirty="0">
                          <a:effectLst/>
                        </a:rPr>
                        <a:t>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agreed due for delivery Q4 20234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5229497"/>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2 (Pt V)</a:t>
                      </a:r>
                    </a:p>
                  </a:txBody>
                  <a:tcPr marL="68580" marR="68580" marT="0" marB="0" anchor="ctr"/>
                </a:tc>
                <a:tc>
                  <a:txBody>
                    <a:bodyPr/>
                    <a:lstStyle/>
                    <a:p>
                      <a:pPr algn="l">
                        <a:lnSpc>
                          <a:spcPct val="107000"/>
                        </a:lnSpc>
                        <a:spcAft>
                          <a:spcPts val="0"/>
                        </a:spcAft>
                      </a:pPr>
                      <a:r>
                        <a:rPr lang="en-GB" sz="1400" dirty="0">
                          <a:effectLst/>
                        </a:rPr>
                        <a:t>35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delivery 2024/2025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1370535"/>
                  </a:ext>
                </a:extLst>
              </a:tr>
              <a:tr h="23313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Helens Plaza (Pt V)</a:t>
                      </a: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On site-due for completion late 2024/early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7738464"/>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Ardeevin</a:t>
                      </a:r>
                      <a:r>
                        <a:rPr lang="en-GB" sz="1400" b="0" dirty="0">
                          <a:solidFill>
                            <a:schemeClr val="tx1"/>
                          </a:solidFill>
                        </a:rPr>
                        <a:t> (Pt V)</a:t>
                      </a:r>
                    </a:p>
                  </a:txBody>
                  <a:tcPr marL="68580" marR="68580" marT="0" marB="0" anchor="ctr"/>
                </a:tc>
                <a:tc>
                  <a:txBody>
                    <a:bodyPr/>
                    <a:lstStyle/>
                    <a:p>
                      <a:pPr algn="l">
                        <a:lnSpc>
                          <a:spcPct val="107000"/>
                        </a:lnSpc>
                        <a:spcAft>
                          <a:spcPts val="0"/>
                        </a:spcAft>
                      </a:pPr>
                      <a:r>
                        <a:rPr lang="en-GB" sz="1400" dirty="0">
                          <a:effectLst/>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On site due for delivery 2024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46917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Edmunds (Pt V - TAU Fonthill)</a:t>
                      </a:r>
                    </a:p>
                  </a:txBody>
                  <a:tcPr marL="68580" marR="68580" marT="0" marB="0" anchor="ctr"/>
                </a:tc>
                <a:tc>
                  <a:txBody>
                    <a:bodyPr/>
                    <a:lstStyle/>
                    <a:p>
                      <a:pPr algn="l">
                        <a:lnSpc>
                          <a:spcPct val="107000"/>
                        </a:lnSpc>
                        <a:spcAft>
                          <a:spcPts val="0"/>
                        </a:spcAft>
                      </a:pPr>
                      <a:r>
                        <a:rPr lang="en-GB" sz="1400" dirty="0">
                          <a:effectLst/>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on site, </a:t>
                      </a:r>
                      <a:r>
                        <a:rPr lang="en-GB" sz="1400">
                          <a:effectLst/>
                        </a:rPr>
                        <a:t>delivery late Dec /Jan’24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19990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Adamstown Station/District Centre (Pt V)</a:t>
                      </a:r>
                    </a:p>
                  </a:txBody>
                  <a:tcPr marL="68580" marR="68580" marT="0" marB="0" anchor="ctr"/>
                </a:tc>
                <a:tc>
                  <a:txBody>
                    <a:bodyPr/>
                    <a:lstStyle/>
                    <a:p>
                      <a:pPr algn="l">
                        <a:lnSpc>
                          <a:spcPct val="107000"/>
                        </a:lnSpc>
                        <a:spcAft>
                          <a:spcPts val="0"/>
                        </a:spcAft>
                      </a:pPr>
                      <a:r>
                        <a:rPr lang="en-GB" sz="1400" dirty="0">
                          <a:effectLst/>
                        </a:rPr>
                        <a:t>74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units various phases/delivery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870515"/>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Dodsborough</a:t>
                      </a:r>
                      <a:r>
                        <a:rPr lang="en-GB" sz="1400" b="0" dirty="0">
                          <a:solidFill>
                            <a:schemeClr val="tx1"/>
                          </a:solidFill>
                        </a:rPr>
                        <a:t> Cottages (Pt V)</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3984962"/>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Clonburris Private (Pt V)</a:t>
                      </a:r>
                    </a:p>
                  </a:txBody>
                  <a:tcPr marL="68580" marR="68580" marT="0" marB="0" anchor="ctr"/>
                </a:tc>
                <a:tc>
                  <a:txBody>
                    <a:bodyPr/>
                    <a:lstStyle/>
                    <a:p>
                      <a:pPr algn="l">
                        <a:lnSpc>
                          <a:spcPct val="107000"/>
                        </a:lnSpc>
                        <a:spcAft>
                          <a:spcPts val="0"/>
                        </a:spcAft>
                      </a:pPr>
                      <a:r>
                        <a:rPr lang="en-GB" sz="1400" dirty="0">
                          <a:effectLst/>
                        </a:rPr>
                        <a:t>56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to be agreed/potential delivery from late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555610"/>
                  </a:ext>
                </a:extLst>
              </a:tr>
              <a:tr h="310236">
                <a:tc rowSpan="3">
                  <a:txBody>
                    <a:bodyPr/>
                    <a:lstStyle/>
                    <a:p>
                      <a:pPr marL="0" algn="ctr" defTabSz="914400" rtl="0" eaLnBrk="1" latinLnBrk="0" hangingPunct="1">
                        <a:lnSpc>
                          <a:spcPct val="107000"/>
                        </a:lnSpc>
                        <a:spcAft>
                          <a:spcPts val="0"/>
                        </a:spcAft>
                      </a:pPr>
                      <a:r>
                        <a:rPr lang="en-GB" sz="1400" b="1" kern="1200" dirty="0">
                          <a:solidFill>
                            <a:schemeClr val="lt1"/>
                          </a:solidFill>
                          <a:effectLst/>
                        </a:rPr>
                        <a:t>Palmerstown/Fonthill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b="0" dirty="0">
                          <a:effectLst/>
                        </a:rPr>
                        <a:t>Balgaddy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69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Contractor on site,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82580">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rPr>
                        <a:t>Old Lucan Rd (Túath)</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SDCC investigating acquiring adjacent strip of land.</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67088">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St. Ronan’s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Design team appointed/Contractor tender Q4 2023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648313"/>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99391" y="65777"/>
          <a:ext cx="12016409" cy="558314"/>
        </p:xfrm>
        <a:graphic>
          <a:graphicData uri="http://schemas.openxmlformats.org/drawingml/2006/table">
            <a:tbl>
              <a:tblPr firstRow="1" bandRow="1">
                <a:tableStyleId>{5C22544A-7EE6-4342-B048-85BDC9FD1C3A}</a:tableStyleId>
              </a:tblPr>
              <a:tblGrid>
                <a:gridCol w="12016409">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3" name="Slide Number Placeholder 2">
            <a:extLst>
              <a:ext uri="{FF2B5EF4-FFF2-40B4-BE49-F238E27FC236}">
                <a16:creationId xmlns:a16="http://schemas.microsoft.com/office/drawing/2014/main" id="{44164A4E-3C3C-3EA3-CA62-6F88E18C7518}"/>
              </a:ext>
            </a:extLst>
          </p:cNvPr>
          <p:cNvSpPr>
            <a:spLocks noGrp="1"/>
          </p:cNvSpPr>
          <p:nvPr>
            <p:ph type="sldNum" sz="quarter" idx="12"/>
          </p:nvPr>
        </p:nvSpPr>
        <p:spPr/>
        <p:txBody>
          <a:bodyPr/>
          <a:lstStyle/>
          <a:p>
            <a:fld id="{A59551F6-EB3B-4743-B1F0-375DCDB8A6FF}" type="slidenum">
              <a:rPr lang="en-IE" smtClean="0"/>
              <a:t>4</a:t>
            </a:fld>
            <a:endParaRPr lang="en-IE"/>
          </a:p>
        </p:txBody>
      </p:sp>
      <p:pic>
        <p:nvPicPr>
          <p:cNvPr id="7" name="Audio 6">
            <a:hlinkClick r:id="" action="ppaction://media"/>
            <a:extLst>
              <a:ext uri="{FF2B5EF4-FFF2-40B4-BE49-F238E27FC236}">
                <a16:creationId xmlns:a16="http://schemas.microsoft.com/office/drawing/2014/main" id="{6A2BF679-2B0D-353E-A03A-639E2050B90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83981605"/>
      </p:ext>
    </p:extLst>
  </p:cSld>
  <p:clrMapOvr>
    <a:masterClrMapping/>
  </p:clrMapOvr>
  <mc:AlternateContent xmlns:mc="http://schemas.openxmlformats.org/markup-compatibility/2006" xmlns:p14="http://schemas.microsoft.com/office/powerpoint/2010/main">
    <mc:Choice Requires="p14">
      <p:transition spd="slow" p14:dur="2000" advTm="36937"/>
    </mc:Choice>
    <mc:Fallback xmlns="">
      <p:transition spd="slow" advTm="36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1830175967"/>
              </p:ext>
            </p:extLst>
          </p:nvPr>
        </p:nvGraphicFramePr>
        <p:xfrm>
          <a:off x="85060" y="52923"/>
          <a:ext cx="12106940" cy="6839145"/>
        </p:xfrm>
        <a:graphic>
          <a:graphicData uri="http://schemas.openxmlformats.org/drawingml/2006/table">
            <a:tbl>
              <a:tblPr firstRow="1" bandRow="1">
                <a:tableStyleId>{5C22544A-7EE6-4342-B048-85BDC9FD1C3A}</a:tableStyleId>
              </a:tblPr>
              <a:tblGrid>
                <a:gridCol w="12106940">
                  <a:extLst>
                    <a:ext uri="{9D8B030D-6E8A-4147-A177-3AD203B41FA5}">
                      <a16:colId xmlns:a16="http://schemas.microsoft.com/office/drawing/2014/main" val="2402918840"/>
                    </a:ext>
                  </a:extLst>
                </a:gridCol>
              </a:tblGrid>
              <a:tr h="511426">
                <a:tc>
                  <a:txBody>
                    <a:bodyPr/>
                    <a:lstStyle/>
                    <a:p>
                      <a:pPr algn="ctr"/>
                      <a:r>
                        <a:rPr lang="en-GB" sz="2800"/>
                        <a:t>SDCC-owned Large Sites</a:t>
                      </a:r>
                      <a:endParaRPr lang="en-IE" sz="2800"/>
                    </a:p>
                  </a:txBody>
                  <a:tcPr/>
                </a:tc>
                <a:extLst>
                  <a:ext uri="{0D108BD9-81ED-4DB2-BD59-A6C34878D82A}">
                    <a16:rowId xmlns:a16="http://schemas.microsoft.com/office/drawing/2014/main" val="379845512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t>Kilcarbery</a:t>
                      </a:r>
                      <a:r>
                        <a:rPr lang="en-GB" b="1"/>
                        <a:t>: </a:t>
                      </a:r>
                      <a:r>
                        <a:rPr lang="en-GB"/>
                        <a:t>1,034 homes with 30% social (310 homes)</a:t>
                      </a:r>
                      <a:endParaRPr lang="en-IE"/>
                    </a:p>
                  </a:txBody>
                  <a:tcPr/>
                </a:tc>
                <a:extLst>
                  <a:ext uri="{0D108BD9-81ED-4DB2-BD59-A6C34878D82A}">
                    <a16:rowId xmlns:a16="http://schemas.microsoft.com/office/drawing/2014/main" val="1183872170"/>
                  </a:ext>
                </a:extLst>
              </a:tr>
              <a:tr h="1173271">
                <a:tc>
                  <a:txBody>
                    <a:bodyPr/>
                    <a:lstStyle/>
                    <a:p>
                      <a:pPr lvl="0"/>
                      <a:r>
                        <a:rPr lang="en-US" sz="1800" dirty="0"/>
                        <a:t>Projected delivery of 103+ social and 29 discounted/affordable purchase homes in 2023, scope for further social homes. Developer submitting revised planning permission to add additional floor to two apartment blocks. Planning designs currently being progressed for a</a:t>
                      </a:r>
                      <a:r>
                        <a:rPr lang="en-US" sz="1800" b="0" i="0" u="none" strike="noStrike" noProof="0" dirty="0" err="1">
                          <a:solidFill>
                            <a:srgbClr val="000000"/>
                          </a:solidFill>
                          <a:latin typeface="Calibri"/>
                        </a:rPr>
                        <a:t>dditional</a:t>
                      </a:r>
                      <a:r>
                        <a:rPr lang="en-US" sz="1800" b="0" i="0" u="none" strike="noStrike" noProof="0" dirty="0">
                          <a:solidFill>
                            <a:srgbClr val="000000"/>
                          </a:solidFill>
                          <a:latin typeface="Calibri"/>
                        </a:rPr>
                        <a:t> 80 units social &amp; affordable units with advertising of Part 8 derogation in late 2023. </a:t>
                      </a:r>
                      <a:r>
                        <a:rPr lang="en-US" sz="1800" dirty="0"/>
                        <a:t> </a:t>
                      </a:r>
                    </a:p>
                  </a:txBody>
                  <a:tcPr/>
                </a:tc>
                <a:extLst>
                  <a:ext uri="{0D108BD9-81ED-4DB2-BD59-A6C34878D82A}">
                    <a16:rowId xmlns:a16="http://schemas.microsoft.com/office/drawing/2014/main" val="576621296"/>
                  </a:ext>
                </a:extLst>
              </a:tr>
              <a:tr h="397873">
                <a:tc>
                  <a:txBody>
                    <a:bodyPr/>
                    <a:lstStyle/>
                    <a:p>
                      <a:pPr marL="0" marR="0" lvl="0" indent="0" algn="l" rtl="0" eaLnBrk="1" fontAlgn="auto" latinLnBrk="0" hangingPunct="1">
                        <a:lnSpc>
                          <a:spcPct val="100000"/>
                        </a:lnSpc>
                        <a:spcBef>
                          <a:spcPts val="0"/>
                        </a:spcBef>
                        <a:spcAft>
                          <a:spcPts val="0"/>
                        </a:spcAft>
                        <a:buClrTx/>
                        <a:buSzTx/>
                        <a:buFontTx/>
                        <a:buNone/>
                      </a:pPr>
                      <a:r>
                        <a:rPr lang="en-IE" b="1" dirty="0"/>
                        <a:t>Killinarden: </a:t>
                      </a:r>
                      <a:r>
                        <a:rPr lang="en-IE" dirty="0"/>
                        <a:t>620 homes (including 125 social &amp;  372 affordable purchase). </a:t>
                      </a:r>
                      <a:endParaRPr lang="en-US" dirty="0"/>
                    </a:p>
                  </a:txBody>
                  <a:tcPr/>
                </a:tc>
                <a:extLst>
                  <a:ext uri="{0D108BD9-81ED-4DB2-BD59-A6C34878D82A}">
                    <a16:rowId xmlns:a16="http://schemas.microsoft.com/office/drawing/2014/main" val="2487076030"/>
                  </a:ext>
                </a:extLst>
              </a:tr>
              <a:tr h="902516">
                <a:tc>
                  <a:txBody>
                    <a:bodyPr/>
                    <a:lstStyle/>
                    <a:p>
                      <a:pPr marL="0" marR="0" lvl="0" indent="0" algn="l" rtl="0" eaLnBrk="1" fontAlgn="auto" latinLnBrk="0" hangingPunct="1">
                        <a:lnSpc>
                          <a:spcPct val="100000"/>
                        </a:lnSpc>
                        <a:spcBef>
                          <a:spcPts val="0"/>
                        </a:spcBef>
                        <a:spcAft>
                          <a:spcPts val="0"/>
                        </a:spcAft>
                        <a:buClrTx/>
                        <a:buSzTx/>
                        <a:buFontTx/>
                        <a:buNone/>
                      </a:pPr>
                      <a:r>
                        <a:rPr lang="en-IE" sz="1800" dirty="0"/>
                        <a:t>Planning approval received, discussions ongoing with developer in relation to cost inflation, proposal to replace private units with cost rental units. Once discussions complete developer anticipates being on site before year end, projected delivery from late 2024. </a:t>
                      </a:r>
                    </a:p>
                  </a:txBody>
                  <a:tcPr/>
                </a:tc>
                <a:extLst>
                  <a:ext uri="{0D108BD9-81ED-4DB2-BD59-A6C34878D82A}">
                    <a16:rowId xmlns:a16="http://schemas.microsoft.com/office/drawing/2014/main" val="28642136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err="1"/>
                        <a:t>Clonburris</a:t>
                      </a:r>
                      <a:r>
                        <a:rPr lang="en-IE" b="1" dirty="0"/>
                        <a:t>: </a:t>
                      </a:r>
                      <a:r>
                        <a:rPr lang="en-IE" dirty="0"/>
                        <a:t>Phases 1 &amp; 2 comprising 382 homes (149 social), Phases 3,4,5 with potential for 1,430* homes ( approx. 40% social)</a:t>
                      </a:r>
                      <a:endParaRPr lang="en-US" dirty="0"/>
                    </a:p>
                  </a:txBody>
                  <a:tcPr/>
                </a:tc>
                <a:extLst>
                  <a:ext uri="{0D108BD9-81ED-4DB2-BD59-A6C34878D82A}">
                    <a16:rowId xmlns:a16="http://schemas.microsoft.com/office/drawing/2014/main" val="3672535903"/>
                  </a:ext>
                </a:extLst>
              </a:tr>
              <a:tr h="1173271">
                <a:tc>
                  <a:txBody>
                    <a:bodyPr/>
                    <a:lstStyle/>
                    <a:p>
                      <a:pPr lvl="0"/>
                      <a:r>
                        <a:rPr lang="en-US" sz="1800" b="0" i="0" u="none" strike="noStrike" noProof="0" dirty="0">
                          <a:solidFill>
                            <a:srgbClr val="000000"/>
                          </a:solidFill>
                          <a:latin typeface="Calibri"/>
                        </a:rPr>
                        <a:t>Design Teams now appointed to deliver schemes for sites 3,4 and 5- working towards Part 10 application in 2024.  Preferred tenderer identified for Clonburris Site 2, anticipates being on site in Q4 2023, build </a:t>
                      </a:r>
                      <a:r>
                        <a:rPr lang="en-US" sz="1800" b="0" i="0" u="none" strike="noStrike" noProof="0" dirty="0" err="1">
                          <a:solidFill>
                            <a:srgbClr val="000000"/>
                          </a:solidFill>
                          <a:latin typeface="Calibri"/>
                        </a:rPr>
                        <a:t>programme</a:t>
                      </a:r>
                      <a:r>
                        <a:rPr lang="en-US" sz="1800" b="0" i="0" u="none" strike="noStrike" noProof="0" dirty="0">
                          <a:solidFill>
                            <a:srgbClr val="000000"/>
                          </a:solidFill>
                          <a:latin typeface="Calibri"/>
                        </a:rPr>
                        <a:t> 24 months. Clonburris Site 1 (Kishogue) currently out to Stage 2 tender- returns due 11</a:t>
                      </a:r>
                      <a:r>
                        <a:rPr lang="en-US" sz="1800" b="0" i="0" u="none" strike="noStrike" baseline="30000" noProof="0" dirty="0">
                          <a:solidFill>
                            <a:srgbClr val="000000"/>
                          </a:solidFill>
                          <a:latin typeface="Calibri"/>
                        </a:rPr>
                        <a:t>th</a:t>
                      </a:r>
                      <a:r>
                        <a:rPr lang="en-US" sz="1800" b="0" i="0" u="none" strike="noStrike" noProof="0" dirty="0">
                          <a:solidFill>
                            <a:srgbClr val="000000"/>
                          </a:solidFill>
                          <a:latin typeface="Calibri"/>
                        </a:rPr>
                        <a:t> October. </a:t>
                      </a:r>
                      <a:endParaRPr lang="en-US" dirty="0"/>
                    </a:p>
                    <a:p>
                      <a:pPr lvl="0">
                        <a:buNone/>
                      </a:pPr>
                      <a:r>
                        <a:rPr lang="en-US" sz="1800" b="0" i="0" u="none" strike="noStrike" noProof="0" dirty="0">
                          <a:solidFill>
                            <a:srgbClr val="000000"/>
                          </a:solidFill>
                          <a:latin typeface="Calibri"/>
                        </a:rPr>
                        <a:t>Proposed PPP site comprising 120* social homes–Section 85 approved Feb 2023 – Part 8 to be advertised Feb 24.</a:t>
                      </a:r>
                      <a:endParaRPr lang="en-US" dirty="0"/>
                    </a:p>
                  </a:txBody>
                  <a:tcPr/>
                </a:tc>
                <a:extLst>
                  <a:ext uri="{0D108BD9-81ED-4DB2-BD59-A6C34878D82A}">
                    <a16:rowId xmlns:a16="http://schemas.microsoft.com/office/drawing/2014/main" val="1582313900"/>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a:t>
                      </a:r>
                      <a:r>
                        <a:rPr lang="en-IE" b="1" err="1"/>
                        <a:t>elgard</a:t>
                      </a:r>
                      <a:r>
                        <a:rPr lang="en-IE" b="1"/>
                        <a:t> Square North: </a:t>
                      </a:r>
                      <a:r>
                        <a:rPr lang="en-IE" b="0"/>
                        <a:t>133 cost </a:t>
                      </a:r>
                      <a:r>
                        <a:rPr lang="en-IE"/>
                        <a:t>rental apartments</a:t>
                      </a:r>
                      <a:endParaRPr lang="en-US"/>
                    </a:p>
                  </a:txBody>
                  <a:tcPr/>
                </a:tc>
                <a:extLst>
                  <a:ext uri="{0D108BD9-81ED-4DB2-BD59-A6C34878D82A}">
                    <a16:rowId xmlns:a16="http://schemas.microsoft.com/office/drawing/2014/main" val="1463161161"/>
                  </a:ext>
                </a:extLst>
              </a:tr>
              <a:tr h="467069">
                <a:tc>
                  <a:txBody>
                    <a:bodyPr/>
                    <a:lstStyle/>
                    <a:p>
                      <a:pPr marL="0" lvl="0" indent="0" algn="l">
                        <a:lnSpc>
                          <a:spcPct val="90000"/>
                        </a:lnSpc>
                        <a:spcBef>
                          <a:spcPct val="0"/>
                        </a:spcBef>
                        <a:spcAft>
                          <a:spcPct val="20000"/>
                        </a:spcAft>
                        <a:buNone/>
                      </a:pPr>
                      <a:r>
                        <a:rPr lang="en-IE" sz="1800" kern="1200">
                          <a:latin typeface="+mn-lt"/>
                          <a:ea typeface="+mn-ea"/>
                          <a:cs typeface="+mn-cs"/>
                        </a:rPr>
                        <a:t>Contractor commenced on site April’23.  Delivery estimated March 2025.</a:t>
                      </a:r>
                      <a:endParaRPr lang="en-IE"/>
                    </a:p>
                  </a:txBody>
                  <a:tcPr/>
                </a:tc>
                <a:extLst>
                  <a:ext uri="{0D108BD9-81ED-4DB2-BD59-A6C34878D82A}">
                    <a16:rowId xmlns:a16="http://schemas.microsoft.com/office/drawing/2014/main" val="1606596015"/>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Rathcoole: </a:t>
                      </a:r>
                      <a:r>
                        <a:rPr lang="en-US" b="0"/>
                        <a:t>Number of homes &amp; tenure mix to be confirmed</a:t>
                      </a:r>
                    </a:p>
                  </a:txBody>
                  <a:tcPr/>
                </a:tc>
                <a:extLst>
                  <a:ext uri="{0D108BD9-81ED-4DB2-BD59-A6C34878D82A}">
                    <a16:rowId xmlns:a16="http://schemas.microsoft.com/office/drawing/2014/main" val="3774364484"/>
                  </a:ext>
                </a:extLst>
              </a:tr>
              <a:tr h="588160">
                <a:tc>
                  <a:txBody>
                    <a:bodyPr/>
                    <a:lstStyle/>
                    <a:p>
                      <a:pPr marL="0" marR="0" lvl="0" indent="0" algn="l" rtl="0" eaLnBrk="1" fontAlgn="auto" latinLnBrk="0" hangingPunct="1">
                        <a:lnSpc>
                          <a:spcPct val="100000"/>
                        </a:lnSpc>
                        <a:spcBef>
                          <a:spcPts val="0"/>
                        </a:spcBef>
                        <a:spcAft>
                          <a:spcPts val="0"/>
                        </a:spcAft>
                        <a:buClrTx/>
                        <a:buSzTx/>
                        <a:buFontTx/>
                        <a:buNone/>
                      </a:pPr>
                      <a:r>
                        <a:rPr lang="en-US" dirty="0"/>
                        <a:t>Revised masterplan </a:t>
                      </a:r>
                      <a:r>
                        <a:rPr lang="en-US" dirty="0" err="1"/>
                        <a:t>finalised</a:t>
                      </a:r>
                      <a:r>
                        <a:rPr lang="en-US" dirty="0"/>
                        <a:t> which includes social, TA and scope for affordable housing to be examined and progressed.</a:t>
                      </a:r>
                    </a:p>
                  </a:txBody>
                  <a:tcPr/>
                </a:tc>
                <a:extLst>
                  <a:ext uri="{0D108BD9-81ED-4DB2-BD59-A6C34878D82A}">
                    <a16:rowId xmlns:a16="http://schemas.microsoft.com/office/drawing/2014/main" val="2997295335"/>
                  </a:ext>
                </a:extLst>
              </a:tr>
            </a:tbl>
          </a:graphicData>
        </a:graphic>
      </p:graphicFrame>
      <p:pic>
        <p:nvPicPr>
          <p:cNvPr id="7" name="Audio 6">
            <a:hlinkClick r:id="" action="ppaction://media"/>
            <a:extLst>
              <a:ext uri="{FF2B5EF4-FFF2-40B4-BE49-F238E27FC236}">
                <a16:creationId xmlns:a16="http://schemas.microsoft.com/office/drawing/2014/main" id="{E4FB2667-D3A7-0762-B946-70C01C2ABA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2842444"/>
      </p:ext>
    </p:extLst>
  </p:cSld>
  <p:clrMapOvr>
    <a:masterClrMapping/>
  </p:clrMapOvr>
  <mc:AlternateContent xmlns:mc="http://schemas.openxmlformats.org/markup-compatibility/2006" xmlns:p14="http://schemas.microsoft.com/office/powerpoint/2010/main">
    <mc:Choice Requires="p14">
      <p:transition spd="slow" p14:dur="2000" advTm="119651"/>
    </mc:Choice>
    <mc:Fallback xmlns="">
      <p:transition spd="slow" advTm="119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0" y="2"/>
            <a:ext cx="12191999" cy="753978"/>
          </a:xfrm>
          <a:solidFill>
            <a:schemeClr val="accent1"/>
          </a:solidFill>
        </p:spPr>
        <p:txBody>
          <a:bodyPr>
            <a:normAutofit fontScale="90000"/>
          </a:bodyPr>
          <a:lstStyle/>
          <a:p>
            <a:pPr algn="ctr"/>
            <a:r>
              <a:rPr lang="en-GB" sz="2800" b="1">
                <a:solidFill>
                  <a:schemeClr val="bg1"/>
                </a:solidFill>
              </a:rPr>
              <a:t>Council owned sites to be progressed in 2023 /</a:t>
            </a:r>
            <a:br>
              <a:rPr lang="en-GB" sz="2800" b="1">
                <a:solidFill>
                  <a:schemeClr val="bg1"/>
                </a:solidFill>
              </a:rPr>
            </a:br>
            <a:r>
              <a:rPr lang="en-GB" sz="2800" b="1">
                <a:solidFill>
                  <a:schemeClr val="bg1"/>
                </a:solidFill>
              </a:rPr>
              <a:t>Avail of Planning Derogation</a:t>
            </a:r>
            <a:endParaRPr lang="en-IE" sz="2800" b="1">
              <a:solidFill>
                <a:schemeClr val="bg1"/>
              </a:solidFill>
            </a:endParaRPr>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3330950646"/>
              </p:ext>
            </p:extLst>
          </p:nvPr>
        </p:nvGraphicFramePr>
        <p:xfrm>
          <a:off x="0" y="753981"/>
          <a:ext cx="12191998" cy="6089111"/>
        </p:xfrm>
        <a:graphic>
          <a:graphicData uri="http://schemas.openxmlformats.org/drawingml/2006/table">
            <a:tbl>
              <a:tblPr firstRow="1" bandRow="1">
                <a:tableStyleId>{5C22544A-7EE6-4342-B048-85BDC9FD1C3A}</a:tableStyleId>
              </a:tblPr>
              <a:tblGrid>
                <a:gridCol w="2090758">
                  <a:extLst>
                    <a:ext uri="{9D8B030D-6E8A-4147-A177-3AD203B41FA5}">
                      <a16:colId xmlns:a16="http://schemas.microsoft.com/office/drawing/2014/main" val="1621365490"/>
                    </a:ext>
                  </a:extLst>
                </a:gridCol>
                <a:gridCol w="1292294">
                  <a:extLst>
                    <a:ext uri="{9D8B030D-6E8A-4147-A177-3AD203B41FA5}">
                      <a16:colId xmlns:a16="http://schemas.microsoft.com/office/drawing/2014/main" val="3240596410"/>
                    </a:ext>
                  </a:extLst>
                </a:gridCol>
                <a:gridCol w="2184121">
                  <a:extLst>
                    <a:ext uri="{9D8B030D-6E8A-4147-A177-3AD203B41FA5}">
                      <a16:colId xmlns:a16="http://schemas.microsoft.com/office/drawing/2014/main" val="3415442356"/>
                    </a:ext>
                  </a:extLst>
                </a:gridCol>
                <a:gridCol w="1910020">
                  <a:extLst>
                    <a:ext uri="{9D8B030D-6E8A-4147-A177-3AD203B41FA5}">
                      <a16:colId xmlns:a16="http://schemas.microsoft.com/office/drawing/2014/main" val="1983946517"/>
                    </a:ext>
                  </a:extLst>
                </a:gridCol>
                <a:gridCol w="3360424">
                  <a:extLst>
                    <a:ext uri="{9D8B030D-6E8A-4147-A177-3AD203B41FA5}">
                      <a16:colId xmlns:a16="http://schemas.microsoft.com/office/drawing/2014/main" val="2925802033"/>
                    </a:ext>
                  </a:extLst>
                </a:gridCol>
                <a:gridCol w="1354381">
                  <a:extLst>
                    <a:ext uri="{9D8B030D-6E8A-4147-A177-3AD203B41FA5}">
                      <a16:colId xmlns:a16="http://schemas.microsoft.com/office/drawing/2014/main" val="274428611"/>
                    </a:ext>
                  </a:extLst>
                </a:gridCol>
              </a:tblGrid>
              <a:tr h="631497">
                <a:tc>
                  <a:txBody>
                    <a:bodyPr/>
                    <a:lstStyle/>
                    <a:p>
                      <a:r>
                        <a:rPr lang="en-GB"/>
                        <a:t>Location</a:t>
                      </a:r>
                      <a:endParaRPr lang="en-IE"/>
                    </a:p>
                  </a:txBody>
                  <a:tcPr/>
                </a:tc>
                <a:tc>
                  <a:txBody>
                    <a:bodyPr/>
                    <a:lstStyle/>
                    <a:p>
                      <a:r>
                        <a:rPr lang="en-GB"/>
                        <a:t>Est. No. Units</a:t>
                      </a:r>
                      <a:endParaRPr lang="en-IE"/>
                    </a:p>
                  </a:txBody>
                  <a:tcPr/>
                </a:tc>
                <a:tc>
                  <a:txBody>
                    <a:bodyPr/>
                    <a:lstStyle/>
                    <a:p>
                      <a:r>
                        <a:rPr lang="en-GB"/>
                        <a:t>LEA</a:t>
                      </a:r>
                      <a:endParaRPr lang="en-IE"/>
                    </a:p>
                  </a:txBody>
                  <a:tcPr/>
                </a:tc>
                <a:tc>
                  <a:txBody>
                    <a:bodyPr/>
                    <a:lstStyle/>
                    <a:p>
                      <a:r>
                        <a:rPr lang="en-GB"/>
                        <a:t>Status</a:t>
                      </a:r>
                      <a:endParaRPr lang="en-IE"/>
                    </a:p>
                  </a:txBody>
                  <a:tcPr/>
                </a:tc>
                <a:tc>
                  <a:txBody>
                    <a:bodyPr/>
                    <a:lstStyle/>
                    <a:p>
                      <a:r>
                        <a:rPr lang="en-GB" dirty="0"/>
                        <a:t>Next Action</a:t>
                      </a:r>
                      <a:endParaRPr lang="en-IE" dirty="0"/>
                    </a:p>
                  </a:txBody>
                  <a:tcPr/>
                </a:tc>
                <a:tc>
                  <a:txBody>
                    <a:bodyPr/>
                    <a:lstStyle/>
                    <a:p>
                      <a:r>
                        <a:rPr lang="en-GB" dirty="0"/>
                        <a:t> Timeline</a:t>
                      </a:r>
                      <a:endParaRPr lang="en-IE" dirty="0"/>
                    </a:p>
                  </a:txBody>
                  <a:tcPr/>
                </a:tc>
                <a:extLst>
                  <a:ext uri="{0D108BD9-81ED-4DB2-BD59-A6C34878D82A}">
                    <a16:rowId xmlns:a16="http://schemas.microsoft.com/office/drawing/2014/main" val="2880727961"/>
                  </a:ext>
                </a:extLst>
              </a:tr>
              <a:tr h="733606">
                <a:tc>
                  <a:txBody>
                    <a:bodyPr/>
                    <a:lstStyle/>
                    <a:p>
                      <a:r>
                        <a:rPr lang="en-GB" sz="1600" err="1"/>
                        <a:t>Rossfield</a:t>
                      </a:r>
                      <a:endParaRPr lang="en-IE" sz="1600" err="1"/>
                    </a:p>
                  </a:txBody>
                  <a:tcPr/>
                </a:tc>
                <a:tc>
                  <a:txBody>
                    <a:bodyPr/>
                    <a:lstStyle/>
                    <a:p>
                      <a:r>
                        <a:rPr lang="en-GB" sz="1600"/>
                        <a:t>15</a:t>
                      </a:r>
                      <a:endParaRPr lang="en-IE" sz="1600"/>
                    </a:p>
                  </a:txBody>
                  <a:tcPr/>
                </a:tc>
                <a:tc>
                  <a:txBody>
                    <a:bodyPr/>
                    <a:lstStyle/>
                    <a:p>
                      <a:r>
                        <a:rPr lang="en-GB" sz="1600"/>
                        <a:t>Tallaght South</a:t>
                      </a:r>
                      <a:endParaRPr lang="en-IE" sz="1600"/>
                    </a:p>
                  </a:txBody>
                  <a:tcPr/>
                </a:tc>
                <a:tc>
                  <a:txBody>
                    <a:bodyPr/>
                    <a:lstStyle/>
                    <a:p>
                      <a:r>
                        <a:rPr lang="en-GB" sz="1600" dirty="0"/>
                        <a:t>Planning </a:t>
                      </a:r>
                      <a:endParaRPr lang="en-IE" sz="1600" dirty="0"/>
                    </a:p>
                  </a:txBody>
                  <a:tcPr/>
                </a:tc>
                <a:tc>
                  <a:txBody>
                    <a:bodyPr/>
                    <a:lstStyle/>
                    <a:p>
                      <a:r>
                        <a:rPr lang="en-GB" sz="1600" dirty="0"/>
                        <a:t>Advertise scheme for planning  Tender to appoint contractors by end </a:t>
                      </a:r>
                      <a:r>
                        <a:rPr lang="en-GB" sz="1600" dirty="0" err="1"/>
                        <a:t>Qtr</a:t>
                      </a:r>
                      <a:r>
                        <a:rPr lang="en-GB" sz="1600" dirty="0"/>
                        <a:t> 4  </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2506412257"/>
                  </a:ext>
                </a:extLst>
              </a:tr>
              <a:tr h="789811">
                <a:tc>
                  <a:txBody>
                    <a:bodyPr/>
                    <a:lstStyle/>
                    <a:p>
                      <a:r>
                        <a:rPr lang="en-GB" sz="1600"/>
                        <a:t>Alpine Heights</a:t>
                      </a:r>
                      <a:endParaRPr lang="en-IE" sz="1600"/>
                    </a:p>
                  </a:txBody>
                  <a:tcPr/>
                </a:tc>
                <a:tc>
                  <a:txBody>
                    <a:bodyPr/>
                    <a:lstStyle/>
                    <a:p>
                      <a:r>
                        <a:rPr lang="en-GB" sz="1600" dirty="0"/>
                        <a:t>13</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dirty="0"/>
                        <a:t>ACM Feb 23 Design Team appointed. Meeting held with local residents &amp; members re: scheme</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487695423"/>
                  </a:ext>
                </a:extLst>
              </a:tr>
              <a:tr h="664443">
                <a:tc>
                  <a:txBody>
                    <a:bodyPr/>
                    <a:lstStyle/>
                    <a:p>
                      <a:r>
                        <a:rPr lang="en-GB" sz="1600" err="1"/>
                        <a:t>Deansrath</a:t>
                      </a:r>
                      <a:r>
                        <a:rPr lang="en-GB" sz="1600"/>
                        <a:t>/Melrose</a:t>
                      </a:r>
                      <a:endParaRPr lang="en-IE" sz="1600"/>
                    </a:p>
                  </a:txBody>
                  <a:tcPr/>
                </a:tc>
                <a:tc>
                  <a:txBody>
                    <a:bodyPr/>
                    <a:lstStyle/>
                    <a:p>
                      <a:r>
                        <a:rPr lang="en-GB" sz="1600" dirty="0"/>
                        <a:t>24</a:t>
                      </a:r>
                      <a:endParaRPr lang="en-IE" sz="1600" dirty="0"/>
                    </a:p>
                  </a:txBody>
                  <a:tcPr/>
                </a:tc>
                <a:tc>
                  <a:txBody>
                    <a:bodyPr/>
                    <a:lstStyle/>
                    <a:p>
                      <a:r>
                        <a:rPr lang="en-GB" sz="1600"/>
                        <a:t>Clondalkin</a:t>
                      </a:r>
                      <a:endParaRPr lang="en-IE" sz="1600"/>
                    </a:p>
                  </a:txBody>
                  <a:tcPr/>
                </a:tc>
                <a:tc>
                  <a:txBody>
                    <a:bodyPr/>
                    <a:lstStyle/>
                    <a:p>
                      <a:r>
                        <a:rPr lang="en-GB" sz="1600"/>
                        <a:t>Planning </a:t>
                      </a:r>
                      <a:endParaRPr lang="en-IE" sz="1600"/>
                    </a:p>
                  </a:txBody>
                  <a:tcPr/>
                </a:tc>
                <a:tc>
                  <a:txBody>
                    <a:bodyPr/>
                    <a:lstStyle/>
                    <a:p>
                      <a:r>
                        <a:rPr lang="en-GB" sz="1600" dirty="0"/>
                        <a:t>Advertise scheme  Submission to Department made for funding</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168774570"/>
                  </a:ext>
                </a:extLst>
              </a:tr>
              <a:tr h="555793">
                <a:tc>
                  <a:txBody>
                    <a:bodyPr/>
                    <a:lstStyle/>
                    <a:p>
                      <a:r>
                        <a:rPr lang="en-GB" sz="1600" dirty="0"/>
                        <a:t>Kilcarbery 2 (social &amp; affordable)</a:t>
                      </a:r>
                      <a:endParaRPr lang="en-IE" sz="1600" dirty="0"/>
                    </a:p>
                  </a:txBody>
                  <a:tcPr/>
                </a:tc>
                <a:tc>
                  <a:txBody>
                    <a:bodyPr/>
                    <a:lstStyle/>
                    <a:p>
                      <a:r>
                        <a:rPr lang="en-GB" sz="1600" dirty="0"/>
                        <a:t>80</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a:t>Concept design to April 23  ACM</a:t>
                      </a:r>
                      <a:endParaRPr lang="en-IE" sz="1600"/>
                    </a:p>
                  </a:txBody>
                  <a:tcPr/>
                </a:tc>
                <a:tc>
                  <a:txBody>
                    <a:bodyPr/>
                    <a:lstStyle/>
                    <a:p>
                      <a:r>
                        <a:rPr lang="en-GB" sz="1600" dirty="0"/>
                        <a:t>Q1 2024</a:t>
                      </a:r>
                      <a:endParaRPr lang="en-IE" sz="1600" dirty="0"/>
                    </a:p>
                  </a:txBody>
                  <a:tcPr/>
                </a:tc>
                <a:extLst>
                  <a:ext uri="{0D108BD9-81ED-4DB2-BD59-A6C34878D82A}">
                    <a16:rowId xmlns:a16="http://schemas.microsoft.com/office/drawing/2014/main" val="3189401027"/>
                  </a:ext>
                </a:extLst>
              </a:tr>
              <a:tr h="78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Old Castle Clondalkin</a:t>
                      </a:r>
                      <a:endParaRPr lang="en-IE" sz="1600" dirty="0"/>
                    </a:p>
                    <a:p>
                      <a:r>
                        <a:rPr lang="en-GB" sz="1600" dirty="0"/>
                        <a:t>(social, afford, &amp; TA)</a:t>
                      </a:r>
                      <a:endParaRPr lang="en-IE" sz="1600" dirty="0"/>
                    </a:p>
                  </a:txBody>
                  <a:tcPr/>
                </a:tc>
                <a:tc>
                  <a:txBody>
                    <a:bodyPr/>
                    <a:lstStyle/>
                    <a:p>
                      <a:r>
                        <a:rPr lang="en-GB" sz="1600" dirty="0"/>
                        <a:t>130</a:t>
                      </a:r>
                      <a:endParaRPr lang="en-IE" sz="1600" dirty="0"/>
                    </a:p>
                  </a:txBody>
                  <a:tcPr/>
                </a:tc>
                <a:tc>
                  <a:txBody>
                    <a:bodyPr/>
                    <a:lstStyle/>
                    <a:p>
                      <a:r>
                        <a:rPr lang="en-GB" sz="1600" dirty="0"/>
                        <a:t>Clondalkin</a:t>
                      </a:r>
                      <a:endParaRPr lang="en-IE" sz="1600" dirty="0"/>
                    </a:p>
                  </a:txBody>
                  <a:tcPr/>
                </a:tc>
                <a:tc>
                  <a:txBody>
                    <a:bodyPr/>
                    <a:lstStyle/>
                    <a:p>
                      <a:r>
                        <a:rPr lang="en-GB" sz="1600" dirty="0"/>
                        <a:t>Prepare scheme for planning</a:t>
                      </a:r>
                      <a:endParaRPr lang="en-IE" sz="1600" dirty="0"/>
                    </a:p>
                  </a:txBody>
                  <a:tcPr/>
                </a:tc>
                <a:tc>
                  <a:txBody>
                    <a:bodyPr/>
                    <a:lstStyle/>
                    <a:p>
                      <a:r>
                        <a:rPr lang="en-GB" sz="1600" dirty="0"/>
                        <a:t>ACM Dec 22/ Design being progressed for planning to avail of derogation. Consultation ongoing with residents.</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954746779"/>
                  </a:ext>
                </a:extLst>
              </a:tr>
              <a:tr h="555793">
                <a:tc>
                  <a:txBody>
                    <a:bodyPr/>
                    <a:lstStyle/>
                    <a:p>
                      <a:r>
                        <a:rPr lang="en-GB" sz="1600" dirty="0"/>
                        <a:t>Castlefield</a:t>
                      </a:r>
                    </a:p>
                    <a:p>
                      <a:r>
                        <a:rPr lang="en-GB" sz="1600" dirty="0"/>
                        <a:t>(social &amp; affordable)</a:t>
                      </a:r>
                      <a:endParaRPr lang="en-IE" sz="1600" dirty="0"/>
                    </a:p>
                  </a:txBody>
                  <a:tcPr/>
                </a:tc>
                <a:tc>
                  <a:txBody>
                    <a:bodyPr/>
                    <a:lstStyle/>
                    <a:p>
                      <a:r>
                        <a:rPr lang="en-GB" sz="1600" dirty="0"/>
                        <a:t>34</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3324221603"/>
                  </a:ext>
                </a:extLst>
              </a:tr>
              <a:tr h="423862">
                <a:tc>
                  <a:txBody>
                    <a:bodyPr/>
                    <a:lstStyle/>
                    <a:p>
                      <a:r>
                        <a:rPr lang="en-GB" sz="1600" dirty="0"/>
                        <a:t>Stocking Lane</a:t>
                      </a:r>
                      <a:endParaRPr lang="en-IE" sz="1600" dirty="0"/>
                    </a:p>
                  </a:txBody>
                  <a:tcPr/>
                </a:tc>
                <a:tc>
                  <a:txBody>
                    <a:bodyPr/>
                    <a:lstStyle/>
                    <a:p>
                      <a:r>
                        <a:rPr lang="en-GB" sz="1600" dirty="0"/>
                        <a:t>32</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 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1892216755"/>
                  </a:ext>
                </a:extLst>
              </a:tr>
              <a:tr h="811924">
                <a:tc>
                  <a:txBody>
                    <a:bodyPr/>
                    <a:lstStyle/>
                    <a:p>
                      <a:pPr algn="l"/>
                      <a:r>
                        <a:rPr lang="en-GB" sz="1600" dirty="0"/>
                        <a:t>Sarsfield Park, Lucan</a:t>
                      </a:r>
                      <a:endParaRPr lang="en-IE" sz="1600" dirty="0"/>
                    </a:p>
                  </a:txBody>
                  <a:tcPr/>
                </a:tc>
                <a:tc>
                  <a:txBody>
                    <a:bodyPr/>
                    <a:lstStyle/>
                    <a:p>
                      <a:pPr algn="l"/>
                      <a:r>
                        <a:rPr lang="en-GB" sz="1600" dirty="0"/>
                        <a:t>5</a:t>
                      </a:r>
                      <a:endParaRPr lang="en-IE" sz="1600" dirty="0"/>
                    </a:p>
                  </a:txBody>
                  <a:tcPr/>
                </a:tc>
                <a:tc>
                  <a:txBody>
                    <a:bodyPr/>
                    <a:lstStyle/>
                    <a:p>
                      <a:pPr algn="l"/>
                      <a:r>
                        <a:rPr lang="en-GB" sz="1600" dirty="0"/>
                        <a:t>Lucan</a:t>
                      </a:r>
                      <a:endParaRPr lang="en-IE" sz="1600" dirty="0"/>
                    </a:p>
                  </a:txBody>
                  <a:tcPr/>
                </a:tc>
                <a:tc>
                  <a:txBody>
                    <a:bodyPr/>
                    <a:lstStyle/>
                    <a:p>
                      <a:pPr algn="l"/>
                      <a:r>
                        <a:rPr lang="en-GB" sz="1600" dirty="0"/>
                        <a:t>Feasibility report </a:t>
                      </a:r>
                      <a:endParaRPr lang="en-IE" sz="1600" dirty="0"/>
                    </a:p>
                  </a:txBody>
                  <a:tcPr/>
                </a:tc>
                <a:tc>
                  <a:txBody>
                    <a:bodyPr/>
                    <a:lstStyle/>
                    <a:p>
                      <a:pPr algn="l"/>
                      <a:r>
                        <a:rPr lang="en-GB" sz="1600" dirty="0"/>
                        <a:t>Concept design ACM April 23 funding submission made to Department. Scheme to be advertised Q4 2023</a:t>
                      </a:r>
                      <a:endParaRPr lang="en-IE" sz="1600" dirty="0">
                        <a:highlight>
                          <a:srgbClr val="FFFF00"/>
                        </a:highlight>
                      </a:endParaRPr>
                    </a:p>
                  </a:txBody>
                  <a:tcPr/>
                </a:tc>
                <a:tc>
                  <a:txBody>
                    <a:bodyPr/>
                    <a:lstStyle/>
                    <a:p>
                      <a:pPr algn="l"/>
                      <a:r>
                        <a:rPr lang="en-GB" sz="1600" dirty="0"/>
                        <a:t>Q4 2023</a:t>
                      </a:r>
                      <a:endParaRPr lang="en-IE" sz="1600" dirty="0"/>
                    </a:p>
                  </a:txBody>
                  <a:tcPr/>
                </a:tc>
                <a:extLst>
                  <a:ext uri="{0D108BD9-81ED-4DB2-BD59-A6C34878D82A}">
                    <a16:rowId xmlns:a16="http://schemas.microsoft.com/office/drawing/2014/main" val="1959707163"/>
                  </a:ext>
                </a:extLst>
              </a:tr>
            </a:tbl>
          </a:graphicData>
        </a:graphic>
      </p:graphicFrame>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p:txBody>
          <a:bodyPr/>
          <a:lstStyle/>
          <a:p>
            <a:fld id="{A59551F6-EB3B-4743-B1F0-375DCDB8A6FF}" type="slidenum">
              <a:rPr lang="en-IE" smtClean="0"/>
              <a:t>6</a:t>
            </a:fld>
            <a:endParaRPr lang="en-IE"/>
          </a:p>
        </p:txBody>
      </p:sp>
      <p:pic>
        <p:nvPicPr>
          <p:cNvPr id="16" name="Audio 15">
            <a:hlinkClick r:id="" action="ppaction://media"/>
            <a:extLst>
              <a:ext uri="{FF2B5EF4-FFF2-40B4-BE49-F238E27FC236}">
                <a16:creationId xmlns:a16="http://schemas.microsoft.com/office/drawing/2014/main" id="{484CE4A5-9524-55F9-2A5C-26A8154C614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70551"/>
    </mc:Choice>
    <mc:Fallback xmlns="">
      <p:transition spd="slow" advTm="70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blue and orange squares&#10;&#10;Description automatically generated">
            <a:extLst>
              <a:ext uri="{FF2B5EF4-FFF2-40B4-BE49-F238E27FC236}">
                <a16:creationId xmlns:a16="http://schemas.microsoft.com/office/drawing/2014/main" id="{4C466E95-A21C-119F-EDA4-700B7193D2A3}"/>
              </a:ext>
            </a:extLst>
          </p:cNvPr>
          <p:cNvPicPr>
            <a:picLocks noChangeAspect="1"/>
          </p:cNvPicPr>
          <p:nvPr/>
        </p:nvPicPr>
        <p:blipFill>
          <a:blip r:embed="rId4"/>
          <a:stretch>
            <a:fillRect/>
          </a:stretch>
        </p:blipFill>
        <p:spPr>
          <a:xfrm>
            <a:off x="-3906" y="-3631"/>
            <a:ext cx="12199810" cy="6865260"/>
          </a:xfrm>
          <a:prstGeom prst="rect">
            <a:avLst/>
          </a:prstGeom>
        </p:spPr>
      </p:pic>
      <p:pic>
        <p:nvPicPr>
          <p:cNvPr id="14" name="Audio 13">
            <a:hlinkClick r:id="" action="ppaction://media"/>
            <a:extLst>
              <a:ext uri="{FF2B5EF4-FFF2-40B4-BE49-F238E27FC236}">
                <a16:creationId xmlns:a16="http://schemas.microsoft.com/office/drawing/2014/main" id="{CA5C32AE-2D83-7F45-3E8A-B8819C18E00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54223028"/>
      </p:ext>
    </p:extLst>
  </p:cSld>
  <p:clrMapOvr>
    <a:masterClrMapping/>
  </p:clrMapOvr>
  <mc:AlternateContent xmlns:mc="http://schemas.openxmlformats.org/markup-compatibility/2006" xmlns:p14="http://schemas.microsoft.com/office/powerpoint/2010/main">
    <mc:Choice Requires="p14">
      <p:transition spd="slow" p14:dur="2000" advTm="41156"/>
    </mc:Choice>
    <mc:Fallback xmlns="">
      <p:transition spd="slow" advTm="4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436FAD7C-BF83-4FA2-8F62-2D840F9431F2}">
  <ds:schemaRefs>
    <ds:schemaRef ds:uri="81bc2e9c-c1ab-4318-9571-bd14d9aeccbd"/>
    <ds:schemaRef ds:uri="f5753776-80ff-45ca-a4c1-002a1d968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C6F131-8E03-42AA-AA5C-CA35DB537D56}">
  <ds:schemaRefs>
    <ds:schemaRef ds:uri="81bc2e9c-c1ab-4318-9571-bd14d9aeccbd"/>
    <ds:schemaRef ds:uri="f5753776-80ff-45ca-a4c1-002a1d96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214</TotalTime>
  <Words>1114</Words>
  <Application>Microsoft Office PowerPoint</Application>
  <PresentationFormat>Widescreen</PresentationFormat>
  <Paragraphs>207</Paragraphs>
  <Slides>7</Slides>
  <Notes>4</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Office Theme</vt:lpstr>
      <vt:lpstr>PowerPoint Presentation</vt:lpstr>
      <vt:lpstr>2023</vt:lpstr>
      <vt:lpstr>PowerPoint Presentation</vt:lpstr>
      <vt:lpstr>PowerPoint Presentation</vt:lpstr>
      <vt:lpstr>PowerPoint Presentation</vt:lpstr>
      <vt:lpstr>Council owned sites to be progressed in 2023 / Avail of Planning Derogation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Martina O'Brien</cp:lastModifiedBy>
  <cp:revision>11</cp:revision>
  <cp:lastPrinted>2022-09-06T14:03:22Z</cp:lastPrinted>
  <dcterms:created xsi:type="dcterms:W3CDTF">2022-02-07T17:15:43Z</dcterms:created>
  <dcterms:modified xsi:type="dcterms:W3CDTF">2023-09-11T11:14:49Z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