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9" r:id="rId4"/>
    <p:sldId id="268" r:id="rId5"/>
    <p:sldId id="259" r:id="rId6"/>
    <p:sldId id="257" r:id="rId7"/>
    <p:sldId id="264" r:id="rId8"/>
    <p:sldId id="270"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FFFF"/>
    <a:srgbClr val="394045"/>
    <a:srgbClr val="354049"/>
    <a:srgbClr val="5162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03DB87-8A7F-48D8-A7D4-1574945E4870}" v="5" dt="2023-09-07T11:51:41.764"/>
    <p1510:client id="{98768FF2-1971-DE27-648C-74962C824CBE}" v="60" dt="2023-09-07T13:08:47.4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75" d="100"/>
          <a:sy n="75" d="100"/>
        </p:scale>
        <p:origin x="67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4C502-3A66-134E-DA86-E6B45B599E0D}"/>
              </a:ext>
            </a:extLst>
          </p:cNvPr>
          <p:cNvSpPr>
            <a:spLocks noGrp="1"/>
          </p:cNvSpPr>
          <p:nvPr>
            <p:ph type="ctrTitle"/>
          </p:nvPr>
        </p:nvSpPr>
        <p:spPr>
          <a:xfrm>
            <a:off x="247650" y="1600199"/>
            <a:ext cx="11648176" cy="1909763"/>
          </a:xfrm>
        </p:spPr>
        <p:txBody>
          <a:bodyPr anchor="t">
            <a:normAutofit/>
          </a:bodyPr>
          <a:lstStyle>
            <a:lvl1pPr algn="l">
              <a:defRPr sz="4800">
                <a:latin typeface="+mj-lt"/>
              </a:defRPr>
            </a:lvl1pPr>
          </a:lstStyle>
          <a:p>
            <a:r>
              <a:rPr lang="en-US" dirty="0"/>
              <a:t>Click to edit Master title style</a:t>
            </a:r>
            <a:endParaRPr lang="en-IE" dirty="0"/>
          </a:p>
        </p:txBody>
      </p:sp>
      <p:sp>
        <p:nvSpPr>
          <p:cNvPr id="3" name="Subtitle 2">
            <a:extLst>
              <a:ext uri="{FF2B5EF4-FFF2-40B4-BE49-F238E27FC236}">
                <a16:creationId xmlns:a16="http://schemas.microsoft.com/office/drawing/2014/main" id="{1C973484-9FBE-95B5-07EA-A76B9442997B}"/>
              </a:ext>
            </a:extLst>
          </p:cNvPr>
          <p:cNvSpPr>
            <a:spLocks noGrp="1"/>
          </p:cNvSpPr>
          <p:nvPr>
            <p:ph type="subTitle" idx="1"/>
          </p:nvPr>
        </p:nvSpPr>
        <p:spPr>
          <a:xfrm>
            <a:off x="247649" y="3602038"/>
            <a:ext cx="11648175"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IE" dirty="0"/>
          </a:p>
        </p:txBody>
      </p:sp>
      <p:sp>
        <p:nvSpPr>
          <p:cNvPr id="4" name="Date Placeholder 3">
            <a:extLst>
              <a:ext uri="{FF2B5EF4-FFF2-40B4-BE49-F238E27FC236}">
                <a16:creationId xmlns:a16="http://schemas.microsoft.com/office/drawing/2014/main" id="{964ADE8D-CA28-6A55-1210-389D68008C08}"/>
              </a:ext>
            </a:extLst>
          </p:cNvPr>
          <p:cNvSpPr>
            <a:spLocks noGrp="1"/>
          </p:cNvSpPr>
          <p:nvPr>
            <p:ph type="dt" sz="half" idx="10"/>
          </p:nvPr>
        </p:nvSpPr>
        <p:spPr/>
        <p:txBody>
          <a:bodyPr/>
          <a:lstStyle/>
          <a:p>
            <a:fld id="{046A88C9-6C73-45FC-BF67-6621B982BF81}" type="datetimeFigureOut">
              <a:rPr lang="en-IE" smtClean="0"/>
              <a:t>08/09/2023</a:t>
            </a:fld>
            <a:endParaRPr lang="en-IE"/>
          </a:p>
        </p:txBody>
      </p:sp>
      <p:sp>
        <p:nvSpPr>
          <p:cNvPr id="5" name="Footer Placeholder 4">
            <a:extLst>
              <a:ext uri="{FF2B5EF4-FFF2-40B4-BE49-F238E27FC236}">
                <a16:creationId xmlns:a16="http://schemas.microsoft.com/office/drawing/2014/main" id="{3200BF53-5229-0216-48BD-64B3A184813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72EE734-8E30-BEF3-6631-441EFD6544D5}"/>
              </a:ext>
            </a:extLst>
          </p:cNvPr>
          <p:cNvSpPr>
            <a:spLocks noGrp="1"/>
          </p:cNvSpPr>
          <p:nvPr>
            <p:ph type="sldNum" sz="quarter" idx="12"/>
          </p:nvPr>
        </p:nvSpPr>
        <p:spPr/>
        <p:txBody>
          <a:bodyPr/>
          <a:lstStyle/>
          <a:p>
            <a:fld id="{6C077C0C-AC29-45D8-8853-CE070FFD43D2}" type="slidenum">
              <a:rPr lang="en-IE" smtClean="0"/>
              <a:t>‹#›</a:t>
            </a:fld>
            <a:endParaRPr lang="en-IE"/>
          </a:p>
        </p:txBody>
      </p:sp>
    </p:spTree>
    <p:extLst>
      <p:ext uri="{BB962C8B-B14F-4D97-AF65-F5344CB8AC3E}">
        <p14:creationId xmlns:p14="http://schemas.microsoft.com/office/powerpoint/2010/main" val="21778662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4792A78F-09E1-00FF-7E11-2D8807E4F4B2}"/>
              </a:ext>
            </a:extLst>
          </p:cNvPr>
          <p:cNvSpPr>
            <a:spLocks noGrp="1"/>
          </p:cNvSpPr>
          <p:nvPr>
            <p:ph type="title"/>
          </p:nvPr>
        </p:nvSpPr>
        <p:spPr>
          <a:xfrm>
            <a:off x="257175" y="1159803"/>
            <a:ext cx="11677650" cy="677623"/>
          </a:xfrm>
          <a:prstGeom prst="rect">
            <a:avLst/>
          </a:prstGeom>
        </p:spPr>
        <p:txBody>
          <a:bodyPr vert="horz" lIns="91440" tIns="45720" rIns="91440" bIns="45720" rtlCol="0" anchor="ctr">
            <a:normAutofit/>
          </a:bodyPr>
          <a:lstStyle>
            <a:lvl1pPr>
              <a:defRPr sz="4000"/>
            </a:lvl1pPr>
          </a:lstStyle>
          <a:p>
            <a:r>
              <a:rPr lang="en-US" dirty="0"/>
              <a:t>Click to edit Master title style</a:t>
            </a:r>
            <a:endParaRPr lang="en-IE" dirty="0"/>
          </a:p>
        </p:txBody>
      </p:sp>
      <p:sp>
        <p:nvSpPr>
          <p:cNvPr id="8" name="Text Placeholder 2">
            <a:extLst>
              <a:ext uri="{FF2B5EF4-FFF2-40B4-BE49-F238E27FC236}">
                <a16:creationId xmlns:a16="http://schemas.microsoft.com/office/drawing/2014/main" id="{248DCBDE-6CCF-3AE9-A2E1-380F9994287E}"/>
              </a:ext>
            </a:extLst>
          </p:cNvPr>
          <p:cNvSpPr>
            <a:spLocks noGrp="1"/>
          </p:cNvSpPr>
          <p:nvPr>
            <p:ph idx="1" hasCustomPrompt="1"/>
          </p:nvPr>
        </p:nvSpPr>
        <p:spPr>
          <a:xfrm>
            <a:off x="257175" y="1966823"/>
            <a:ext cx="11677650" cy="4754652"/>
          </a:xfrm>
          <a:prstGeom prst="rect">
            <a:avLst/>
          </a:prstGeom>
        </p:spPr>
        <p:txBody>
          <a:bodyPr vert="horz" lIns="91440" tIns="45720" rIns="91440" bIns="45720" rtlCol="0">
            <a:normAutofit/>
          </a:bodyPr>
          <a:lstStyle>
            <a:lvl1pPr marL="0" indent="0">
              <a:buNone/>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Tree>
    <p:extLst>
      <p:ext uri="{BB962C8B-B14F-4D97-AF65-F5344CB8AC3E}">
        <p14:creationId xmlns:p14="http://schemas.microsoft.com/office/powerpoint/2010/main" val="310406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FC9D-5F8B-6BAC-E586-2B19C1269638}"/>
              </a:ext>
            </a:extLst>
          </p:cNvPr>
          <p:cNvSpPr>
            <a:spLocks noGrp="1"/>
          </p:cNvSpPr>
          <p:nvPr>
            <p:ph type="title"/>
          </p:nvPr>
        </p:nvSpPr>
        <p:spPr>
          <a:xfrm>
            <a:off x="276225" y="1709738"/>
            <a:ext cx="11658600" cy="2852737"/>
          </a:xfrm>
        </p:spPr>
        <p:txBody>
          <a:bodyPr anchor="b">
            <a:normAutofit/>
          </a:bodyPr>
          <a:lstStyle>
            <a:lvl1pPr>
              <a:defRPr sz="4800"/>
            </a:lvl1pPr>
          </a:lstStyle>
          <a:p>
            <a:r>
              <a:rPr lang="en-US" dirty="0"/>
              <a:t>Click to edit Master title style</a:t>
            </a:r>
            <a:endParaRPr lang="en-IE" dirty="0"/>
          </a:p>
        </p:txBody>
      </p:sp>
      <p:sp>
        <p:nvSpPr>
          <p:cNvPr id="3" name="Text Placeholder 2">
            <a:extLst>
              <a:ext uri="{FF2B5EF4-FFF2-40B4-BE49-F238E27FC236}">
                <a16:creationId xmlns:a16="http://schemas.microsoft.com/office/drawing/2014/main" id="{5ED411B5-7BAD-A9E8-DFD8-5D65433D3812}"/>
              </a:ext>
            </a:extLst>
          </p:cNvPr>
          <p:cNvSpPr>
            <a:spLocks noGrp="1"/>
          </p:cNvSpPr>
          <p:nvPr>
            <p:ph type="body" idx="1"/>
          </p:nvPr>
        </p:nvSpPr>
        <p:spPr>
          <a:xfrm>
            <a:off x="276225" y="4589463"/>
            <a:ext cx="11658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74267F-B3FA-8880-77B7-4DB93182F7D0}"/>
              </a:ext>
            </a:extLst>
          </p:cNvPr>
          <p:cNvSpPr>
            <a:spLocks noGrp="1"/>
          </p:cNvSpPr>
          <p:nvPr>
            <p:ph type="dt" sz="half" idx="10"/>
          </p:nvPr>
        </p:nvSpPr>
        <p:spPr/>
        <p:txBody>
          <a:bodyPr/>
          <a:lstStyle/>
          <a:p>
            <a:fld id="{046A88C9-6C73-45FC-BF67-6621B982BF81}" type="datetimeFigureOut">
              <a:rPr lang="en-IE" smtClean="0"/>
              <a:t>08/09/2023</a:t>
            </a:fld>
            <a:endParaRPr lang="en-IE"/>
          </a:p>
        </p:txBody>
      </p:sp>
      <p:sp>
        <p:nvSpPr>
          <p:cNvPr id="5" name="Footer Placeholder 4">
            <a:extLst>
              <a:ext uri="{FF2B5EF4-FFF2-40B4-BE49-F238E27FC236}">
                <a16:creationId xmlns:a16="http://schemas.microsoft.com/office/drawing/2014/main" id="{E83552B1-C1A2-45DB-A708-CF9469E241A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7C84FA5-3AA1-FB05-6ADB-D4703763CEBA}"/>
              </a:ext>
            </a:extLst>
          </p:cNvPr>
          <p:cNvSpPr>
            <a:spLocks noGrp="1"/>
          </p:cNvSpPr>
          <p:nvPr>
            <p:ph type="sldNum" sz="quarter" idx="12"/>
          </p:nvPr>
        </p:nvSpPr>
        <p:spPr/>
        <p:txBody>
          <a:bodyPr/>
          <a:lstStyle/>
          <a:p>
            <a:fld id="{6C077C0C-AC29-45D8-8853-CE070FFD43D2}" type="slidenum">
              <a:rPr lang="en-IE" smtClean="0"/>
              <a:t>‹#›</a:t>
            </a:fld>
            <a:endParaRPr lang="en-IE"/>
          </a:p>
        </p:txBody>
      </p:sp>
    </p:spTree>
    <p:extLst>
      <p:ext uri="{BB962C8B-B14F-4D97-AF65-F5344CB8AC3E}">
        <p14:creationId xmlns:p14="http://schemas.microsoft.com/office/powerpoint/2010/main" val="229597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6D00C8-E2B4-386E-011A-5C3C55996D45}"/>
              </a:ext>
            </a:extLst>
          </p:cNvPr>
          <p:cNvSpPr>
            <a:spLocks noGrp="1"/>
          </p:cNvSpPr>
          <p:nvPr>
            <p:ph sz="half" idx="1"/>
          </p:nvPr>
        </p:nvSpPr>
        <p:spPr>
          <a:xfrm>
            <a:off x="257174" y="2235199"/>
            <a:ext cx="5762626" cy="3941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a:extLst>
              <a:ext uri="{FF2B5EF4-FFF2-40B4-BE49-F238E27FC236}">
                <a16:creationId xmlns:a16="http://schemas.microsoft.com/office/drawing/2014/main" id="{5130F580-FCC4-D68F-5A16-5A465E3BC190}"/>
              </a:ext>
            </a:extLst>
          </p:cNvPr>
          <p:cNvSpPr>
            <a:spLocks noGrp="1"/>
          </p:cNvSpPr>
          <p:nvPr>
            <p:ph sz="half" idx="2"/>
          </p:nvPr>
        </p:nvSpPr>
        <p:spPr>
          <a:xfrm>
            <a:off x="6172199" y="2235199"/>
            <a:ext cx="5762625" cy="3941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EBF9043-FF94-6EE6-3E54-CD5EA95C5E89}"/>
              </a:ext>
            </a:extLst>
          </p:cNvPr>
          <p:cNvSpPr>
            <a:spLocks noGrp="1"/>
          </p:cNvSpPr>
          <p:nvPr>
            <p:ph type="dt" sz="half" idx="10"/>
          </p:nvPr>
        </p:nvSpPr>
        <p:spPr/>
        <p:txBody>
          <a:bodyPr/>
          <a:lstStyle/>
          <a:p>
            <a:fld id="{046A88C9-6C73-45FC-BF67-6621B982BF81}" type="datetimeFigureOut">
              <a:rPr lang="en-IE" smtClean="0"/>
              <a:t>08/09/2023</a:t>
            </a:fld>
            <a:endParaRPr lang="en-IE"/>
          </a:p>
        </p:txBody>
      </p:sp>
      <p:sp>
        <p:nvSpPr>
          <p:cNvPr id="6" name="Footer Placeholder 5">
            <a:extLst>
              <a:ext uri="{FF2B5EF4-FFF2-40B4-BE49-F238E27FC236}">
                <a16:creationId xmlns:a16="http://schemas.microsoft.com/office/drawing/2014/main" id="{C6EBB3A3-E8AC-5DEE-F44D-D277B91675E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996DCEE-D8AE-8873-3776-96A541A2075F}"/>
              </a:ext>
            </a:extLst>
          </p:cNvPr>
          <p:cNvSpPr>
            <a:spLocks noGrp="1"/>
          </p:cNvSpPr>
          <p:nvPr>
            <p:ph type="sldNum" sz="quarter" idx="12"/>
          </p:nvPr>
        </p:nvSpPr>
        <p:spPr/>
        <p:txBody>
          <a:bodyPr/>
          <a:lstStyle/>
          <a:p>
            <a:fld id="{6C077C0C-AC29-45D8-8853-CE070FFD43D2}" type="slidenum">
              <a:rPr lang="en-IE" smtClean="0"/>
              <a:t>‹#›</a:t>
            </a:fld>
            <a:endParaRPr lang="en-IE"/>
          </a:p>
        </p:txBody>
      </p:sp>
      <p:sp>
        <p:nvSpPr>
          <p:cNvPr id="8" name="Title Placeholder 1">
            <a:extLst>
              <a:ext uri="{FF2B5EF4-FFF2-40B4-BE49-F238E27FC236}">
                <a16:creationId xmlns:a16="http://schemas.microsoft.com/office/drawing/2014/main" id="{698CCB6A-675B-B7DD-5418-C6D6B473B60F}"/>
              </a:ext>
            </a:extLst>
          </p:cNvPr>
          <p:cNvSpPr>
            <a:spLocks noGrp="1"/>
          </p:cNvSpPr>
          <p:nvPr>
            <p:ph type="title"/>
          </p:nvPr>
        </p:nvSpPr>
        <p:spPr>
          <a:xfrm>
            <a:off x="257175" y="909637"/>
            <a:ext cx="11677650" cy="1325563"/>
          </a:xfrm>
          <a:prstGeom prst="rect">
            <a:avLst/>
          </a:prstGeom>
        </p:spPr>
        <p:txBody>
          <a:bodyPr vert="horz" lIns="91440" tIns="45720" rIns="91440" bIns="45720" rtlCol="0" anchor="ctr">
            <a:normAutofit/>
          </a:bodyPr>
          <a:lstStyle/>
          <a:p>
            <a:r>
              <a:rPr lang="en-US" dirty="0"/>
              <a:t>Click to edit Master title style</a:t>
            </a:r>
            <a:endParaRPr lang="en-IE" dirty="0"/>
          </a:p>
        </p:txBody>
      </p:sp>
    </p:spTree>
    <p:extLst>
      <p:ext uri="{BB962C8B-B14F-4D97-AF65-F5344CB8AC3E}">
        <p14:creationId xmlns:p14="http://schemas.microsoft.com/office/powerpoint/2010/main" val="2608028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DD1B3C9-57BE-2AE3-BC85-8428C68C60BA}"/>
              </a:ext>
            </a:extLst>
          </p:cNvPr>
          <p:cNvSpPr>
            <a:spLocks noGrp="1"/>
          </p:cNvSpPr>
          <p:nvPr>
            <p:ph type="dt" sz="half" idx="10"/>
          </p:nvPr>
        </p:nvSpPr>
        <p:spPr/>
        <p:txBody>
          <a:bodyPr/>
          <a:lstStyle/>
          <a:p>
            <a:fld id="{046A88C9-6C73-45FC-BF67-6621B982BF81}" type="datetimeFigureOut">
              <a:rPr lang="en-IE" smtClean="0"/>
              <a:t>08/09/2023</a:t>
            </a:fld>
            <a:endParaRPr lang="en-IE"/>
          </a:p>
        </p:txBody>
      </p:sp>
      <p:sp>
        <p:nvSpPr>
          <p:cNvPr id="4" name="Footer Placeholder 3">
            <a:extLst>
              <a:ext uri="{FF2B5EF4-FFF2-40B4-BE49-F238E27FC236}">
                <a16:creationId xmlns:a16="http://schemas.microsoft.com/office/drawing/2014/main" id="{9D7F07AB-DA53-8994-FF60-4F245DFD5D0D}"/>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048829C-AA5C-BC68-6764-3754BD63BDAB}"/>
              </a:ext>
            </a:extLst>
          </p:cNvPr>
          <p:cNvSpPr>
            <a:spLocks noGrp="1"/>
          </p:cNvSpPr>
          <p:nvPr>
            <p:ph type="sldNum" sz="quarter" idx="12"/>
          </p:nvPr>
        </p:nvSpPr>
        <p:spPr/>
        <p:txBody>
          <a:bodyPr/>
          <a:lstStyle/>
          <a:p>
            <a:fld id="{6C077C0C-AC29-45D8-8853-CE070FFD43D2}" type="slidenum">
              <a:rPr lang="en-IE" smtClean="0"/>
              <a:t>‹#›</a:t>
            </a:fld>
            <a:endParaRPr lang="en-IE"/>
          </a:p>
        </p:txBody>
      </p:sp>
      <p:sp>
        <p:nvSpPr>
          <p:cNvPr id="6" name="Title Placeholder 1">
            <a:extLst>
              <a:ext uri="{FF2B5EF4-FFF2-40B4-BE49-F238E27FC236}">
                <a16:creationId xmlns:a16="http://schemas.microsoft.com/office/drawing/2014/main" id="{E93B883D-4B30-7C86-4D3D-A70FAEDD1D77}"/>
              </a:ext>
            </a:extLst>
          </p:cNvPr>
          <p:cNvSpPr>
            <a:spLocks noGrp="1"/>
          </p:cNvSpPr>
          <p:nvPr>
            <p:ph type="title"/>
          </p:nvPr>
        </p:nvSpPr>
        <p:spPr>
          <a:xfrm>
            <a:off x="257175" y="909637"/>
            <a:ext cx="11677650" cy="1325563"/>
          </a:xfrm>
          <a:prstGeom prst="rect">
            <a:avLst/>
          </a:prstGeom>
        </p:spPr>
        <p:txBody>
          <a:bodyPr vert="horz" lIns="91440" tIns="45720" rIns="91440" bIns="45720" rtlCol="0" anchor="ctr">
            <a:normAutofit/>
          </a:bodyPr>
          <a:lstStyle/>
          <a:p>
            <a:r>
              <a:rPr lang="en-US"/>
              <a:t>Click to edit Master title style</a:t>
            </a:r>
            <a:endParaRPr lang="en-IE"/>
          </a:p>
        </p:txBody>
      </p:sp>
    </p:spTree>
    <p:extLst>
      <p:ext uri="{BB962C8B-B14F-4D97-AF65-F5344CB8AC3E}">
        <p14:creationId xmlns:p14="http://schemas.microsoft.com/office/powerpoint/2010/main" val="6039940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EC320-A77B-B53B-1404-157E2A300E01}"/>
              </a:ext>
            </a:extLst>
          </p:cNvPr>
          <p:cNvSpPr>
            <a:spLocks noGrp="1"/>
          </p:cNvSpPr>
          <p:nvPr>
            <p:ph type="title"/>
          </p:nvPr>
        </p:nvSpPr>
        <p:spPr>
          <a:xfrm>
            <a:off x="257175" y="909637"/>
            <a:ext cx="11677650" cy="1325563"/>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a:extLst>
              <a:ext uri="{FF2B5EF4-FFF2-40B4-BE49-F238E27FC236}">
                <a16:creationId xmlns:a16="http://schemas.microsoft.com/office/drawing/2014/main" id="{C74E4A4F-BEC0-9285-0788-F945B6FBE371}"/>
              </a:ext>
            </a:extLst>
          </p:cNvPr>
          <p:cNvSpPr>
            <a:spLocks noGrp="1"/>
          </p:cNvSpPr>
          <p:nvPr>
            <p:ph type="body" idx="1"/>
          </p:nvPr>
        </p:nvSpPr>
        <p:spPr>
          <a:xfrm>
            <a:off x="257175" y="2370137"/>
            <a:ext cx="11677650" cy="37734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Date Placeholder 3">
            <a:extLst>
              <a:ext uri="{FF2B5EF4-FFF2-40B4-BE49-F238E27FC236}">
                <a16:creationId xmlns:a16="http://schemas.microsoft.com/office/drawing/2014/main" id="{9D4AC4B9-B7A3-C280-4B6F-1133F1545A78}"/>
              </a:ext>
            </a:extLst>
          </p:cNvPr>
          <p:cNvSpPr>
            <a:spLocks noGrp="1"/>
          </p:cNvSpPr>
          <p:nvPr>
            <p:ph type="dt" sz="half" idx="2"/>
          </p:nvPr>
        </p:nvSpPr>
        <p:spPr>
          <a:xfrm>
            <a:off x="276225"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A88C9-6C73-45FC-BF67-6621B982BF81}" type="datetimeFigureOut">
              <a:rPr lang="en-IE" smtClean="0"/>
              <a:t>08/09/2023</a:t>
            </a:fld>
            <a:endParaRPr lang="en-IE"/>
          </a:p>
        </p:txBody>
      </p:sp>
      <p:sp>
        <p:nvSpPr>
          <p:cNvPr id="5" name="Footer Placeholder 4">
            <a:extLst>
              <a:ext uri="{FF2B5EF4-FFF2-40B4-BE49-F238E27FC236}">
                <a16:creationId xmlns:a16="http://schemas.microsoft.com/office/drawing/2014/main" id="{A5D600D4-B0A9-4BE5-E024-A4284B5F5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93488269-6909-7949-403C-2696F3B6346D}"/>
              </a:ext>
            </a:extLst>
          </p:cNvPr>
          <p:cNvSpPr>
            <a:spLocks noGrp="1"/>
          </p:cNvSpPr>
          <p:nvPr>
            <p:ph type="sldNum" sz="quarter" idx="4"/>
          </p:nvPr>
        </p:nvSpPr>
        <p:spPr>
          <a:xfrm>
            <a:off x="9191625"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077C0C-AC29-45D8-8853-CE070FFD43D2}" type="slidenum">
              <a:rPr lang="en-IE" smtClean="0"/>
              <a:t>‹#›</a:t>
            </a:fld>
            <a:endParaRPr lang="en-IE"/>
          </a:p>
        </p:txBody>
      </p:sp>
    </p:spTree>
    <p:extLst>
      <p:ext uri="{BB962C8B-B14F-4D97-AF65-F5344CB8AC3E}">
        <p14:creationId xmlns:p14="http://schemas.microsoft.com/office/powerpoint/2010/main" val="45165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162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540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9404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9404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9404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804EC-F67F-F668-718F-39A7A3418DD7}"/>
              </a:ext>
            </a:extLst>
          </p:cNvPr>
          <p:cNvSpPr>
            <a:spLocks noGrp="1"/>
          </p:cNvSpPr>
          <p:nvPr>
            <p:ph type="ctrTitle"/>
          </p:nvPr>
        </p:nvSpPr>
        <p:spPr>
          <a:xfrm>
            <a:off x="247650" y="2612570"/>
            <a:ext cx="11648176" cy="897391"/>
          </a:xfrm>
        </p:spPr>
        <p:txBody>
          <a:bodyPr>
            <a:normAutofit fontScale="90000"/>
          </a:bodyPr>
          <a:lstStyle/>
          <a:p>
            <a:r>
              <a:rPr lang="en-GB" altLang="en-US" sz="4800" dirty="0">
                <a:solidFill>
                  <a:schemeClr val="bg1"/>
                </a:solidFill>
                <a:latin typeface="Calibri" panose="020F0502020204030204" pitchFamily="34" charset="0"/>
                <a:cs typeface="Calibri" panose="020F0502020204030204" pitchFamily="34" charset="0"/>
              </a:rPr>
              <a:t>Glendown Rd Cycle Scheme</a:t>
            </a:r>
            <a:br>
              <a:rPr lang="en-US" altLang="en-US" sz="4800" dirty="0">
                <a:solidFill>
                  <a:schemeClr val="bg1"/>
                </a:solidFill>
              </a:rPr>
            </a:br>
            <a:endParaRPr lang="en-IE" dirty="0"/>
          </a:p>
        </p:txBody>
      </p:sp>
      <p:sp>
        <p:nvSpPr>
          <p:cNvPr id="3" name="Subtitle 2">
            <a:extLst>
              <a:ext uri="{FF2B5EF4-FFF2-40B4-BE49-F238E27FC236}">
                <a16:creationId xmlns:a16="http://schemas.microsoft.com/office/drawing/2014/main" id="{A2AEA5FD-BCA4-122C-2DB0-5FB61EB952B9}"/>
              </a:ext>
            </a:extLst>
          </p:cNvPr>
          <p:cNvSpPr>
            <a:spLocks noGrp="1"/>
          </p:cNvSpPr>
          <p:nvPr>
            <p:ph type="subTitle" idx="1"/>
          </p:nvPr>
        </p:nvSpPr>
        <p:spPr/>
        <p:txBody>
          <a:bodyPr/>
          <a:lstStyle/>
          <a:p>
            <a:r>
              <a:rPr lang="en-GB" b="1" dirty="0">
                <a:latin typeface="Calibri" panose="020F0502020204030204" pitchFamily="34" charset="0"/>
                <a:cs typeface="Calibri" panose="020F0502020204030204" pitchFamily="34" charset="0"/>
              </a:rPr>
              <a:t>Section 38 </a:t>
            </a:r>
            <a:endParaRPr lang="en-IE"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7244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EBDA-0942-0CF0-2E8E-940D1E05552A}"/>
              </a:ext>
            </a:extLst>
          </p:cNvPr>
          <p:cNvSpPr>
            <a:spLocks noGrp="1"/>
          </p:cNvSpPr>
          <p:nvPr>
            <p:ph type="title"/>
          </p:nvPr>
        </p:nvSpPr>
        <p:spPr/>
        <p:txBody>
          <a:bodyPr>
            <a:normAutofit/>
          </a:bodyPr>
          <a:lstStyle/>
          <a:p>
            <a:r>
              <a:rPr lang="en-GB" sz="3200" dirty="0">
                <a:latin typeface="Calibri" panose="020F0502020204030204" pitchFamily="34" charset="0"/>
                <a:cs typeface="Calibri" panose="020F0502020204030204" pitchFamily="34" charset="0"/>
              </a:rPr>
              <a:t>Project Overview</a:t>
            </a:r>
          </a:p>
        </p:txBody>
      </p:sp>
      <p:sp>
        <p:nvSpPr>
          <p:cNvPr id="3" name="Content Placeholder 2">
            <a:extLst>
              <a:ext uri="{FF2B5EF4-FFF2-40B4-BE49-F238E27FC236}">
                <a16:creationId xmlns:a16="http://schemas.microsoft.com/office/drawing/2014/main" id="{97E2F1F2-E5D8-6F3E-CBB9-4BBE67B1BC49}"/>
              </a:ext>
            </a:extLst>
          </p:cNvPr>
          <p:cNvSpPr>
            <a:spLocks noGrp="1"/>
          </p:cNvSpPr>
          <p:nvPr>
            <p:ph idx="1"/>
          </p:nvPr>
        </p:nvSpPr>
        <p:spPr>
          <a:xfrm>
            <a:off x="257175" y="1837426"/>
            <a:ext cx="11677650" cy="1763024"/>
          </a:xfrm>
        </p:spPr>
        <p:txBody>
          <a:bodyPr vert="horz" lIns="91440" tIns="45720" rIns="91440" bIns="45720" rtlCol="0" anchor="t">
            <a:noAutofit/>
          </a:bodyPr>
          <a:lstStyle/>
          <a:p>
            <a:r>
              <a:rPr lang="en-GB" sz="1800">
                <a:solidFill>
                  <a:schemeClr val="tx1"/>
                </a:solidFill>
                <a:latin typeface="Calibri"/>
                <a:cs typeface="Calibri"/>
              </a:rPr>
              <a:t>South Dublin County Council, with support from the Nation Transport Authority, are planning to improve pedestrian and cyclist safety and conditions in the Templeogue Area. </a:t>
            </a:r>
            <a:endParaRPr lang="en-GB" sz="1800" dirty="0">
              <a:solidFill>
                <a:schemeClr val="tx1"/>
              </a:solidFill>
              <a:latin typeface="Calibri" panose="020F0502020204030204" pitchFamily="34" charset="0"/>
              <a:cs typeface="Calibri" panose="020F0502020204030204" pitchFamily="34" charset="0"/>
            </a:endParaRPr>
          </a:p>
          <a:p>
            <a:r>
              <a:rPr lang="en-GB" sz="1800" dirty="0">
                <a:solidFill>
                  <a:schemeClr val="tx1"/>
                </a:solidFill>
                <a:latin typeface="Calibri" panose="020F0502020204030204" pitchFamily="34" charset="0"/>
                <a:cs typeface="Calibri" panose="020F0502020204030204" pitchFamily="34" charset="0"/>
              </a:rPr>
              <a:t>The Glendown Road Cycle Scheme will have a dual purpose. Firstly, by narrowing the lane widths to 3 metres speeds will reduce and make the road safer for vulnerable road users. Secondly it will prove a vital link the Templeville Rd scheme to the north with future works in Orwell Rd to the south, thus creating a vital link in the network.</a:t>
            </a:r>
          </a:p>
        </p:txBody>
      </p:sp>
      <p:sp>
        <p:nvSpPr>
          <p:cNvPr id="5" name="Content Placeholder 2">
            <a:extLst>
              <a:ext uri="{FF2B5EF4-FFF2-40B4-BE49-F238E27FC236}">
                <a16:creationId xmlns:a16="http://schemas.microsoft.com/office/drawing/2014/main" id="{D13B03B0-99E0-EDAE-ADA0-5E2820A57C07}"/>
              </a:ext>
            </a:extLst>
          </p:cNvPr>
          <p:cNvSpPr txBox="1">
            <a:spLocks/>
          </p:cNvSpPr>
          <p:nvPr/>
        </p:nvSpPr>
        <p:spPr>
          <a:xfrm>
            <a:off x="5804005" y="3600450"/>
            <a:ext cx="5772150" cy="267730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1626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540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94045"/>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94045"/>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39404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tx1"/>
                </a:solidFill>
                <a:latin typeface="Calibri" panose="020F0502020204030204" pitchFamily="34" charset="0"/>
                <a:cs typeface="Calibri" panose="020F0502020204030204" pitchFamily="34" charset="0"/>
              </a:rPr>
              <a:t>South Dublin County Council is asking the public to give feedback and input on the design for the Glendown Road Cycle Scheme. This informal non-statutory public consultation will commence shortly and is an opportunity for the community to express their views, suggest potential changes, and voice their option on the proposed design. The Council will review all submissions and incorporate suggestions into the design where possible.</a:t>
            </a:r>
          </a:p>
          <a:p>
            <a:endParaRPr lang="en-GB" sz="1800" dirty="0"/>
          </a:p>
          <a:p>
            <a:endParaRPr lang="en-GB" sz="1800" dirty="0"/>
          </a:p>
        </p:txBody>
      </p:sp>
      <p:pic>
        <p:nvPicPr>
          <p:cNvPr id="7" name="Picture 6">
            <a:extLst>
              <a:ext uri="{FF2B5EF4-FFF2-40B4-BE49-F238E27FC236}">
                <a16:creationId xmlns:a16="http://schemas.microsoft.com/office/drawing/2014/main" id="{21AB440B-F99A-CA61-9D1B-E4E27A6B1BD9}"/>
              </a:ext>
            </a:extLst>
          </p:cNvPr>
          <p:cNvPicPr>
            <a:picLocks noChangeAspect="1"/>
          </p:cNvPicPr>
          <p:nvPr/>
        </p:nvPicPr>
        <p:blipFill>
          <a:blip r:embed="rId2"/>
          <a:stretch>
            <a:fillRect/>
          </a:stretch>
        </p:blipFill>
        <p:spPr>
          <a:xfrm>
            <a:off x="615845" y="3600450"/>
            <a:ext cx="4582320" cy="2921697"/>
          </a:xfrm>
          <a:prstGeom prst="rect">
            <a:avLst/>
          </a:prstGeom>
        </p:spPr>
      </p:pic>
    </p:spTree>
    <p:extLst>
      <p:ext uri="{BB962C8B-B14F-4D97-AF65-F5344CB8AC3E}">
        <p14:creationId xmlns:p14="http://schemas.microsoft.com/office/powerpoint/2010/main" val="2584205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EBDA-0942-0CF0-2E8E-940D1E05552A}"/>
              </a:ext>
            </a:extLst>
          </p:cNvPr>
          <p:cNvSpPr>
            <a:spLocks noGrp="1"/>
          </p:cNvSpPr>
          <p:nvPr>
            <p:ph type="title"/>
          </p:nvPr>
        </p:nvSpPr>
        <p:spPr/>
        <p:txBody>
          <a:bodyPr>
            <a:normAutofit/>
          </a:bodyPr>
          <a:lstStyle/>
          <a:p>
            <a:r>
              <a:rPr lang="en-IE" sz="3600" dirty="0">
                <a:latin typeface="Calibri" panose="020F0502020204030204" pitchFamily="34" charset="0"/>
                <a:cs typeface="Calibri" panose="020F0502020204030204" pitchFamily="34" charset="0"/>
              </a:rPr>
              <a:t>Why?</a:t>
            </a:r>
          </a:p>
        </p:txBody>
      </p:sp>
      <p:sp>
        <p:nvSpPr>
          <p:cNvPr id="3" name="Content Placeholder 2">
            <a:extLst>
              <a:ext uri="{FF2B5EF4-FFF2-40B4-BE49-F238E27FC236}">
                <a16:creationId xmlns:a16="http://schemas.microsoft.com/office/drawing/2014/main" id="{97E2F1F2-E5D8-6F3E-CBB9-4BBE67B1BC49}"/>
              </a:ext>
            </a:extLst>
          </p:cNvPr>
          <p:cNvSpPr>
            <a:spLocks noGrp="1"/>
          </p:cNvSpPr>
          <p:nvPr>
            <p:ph idx="1"/>
          </p:nvPr>
        </p:nvSpPr>
        <p:spPr>
          <a:xfrm>
            <a:off x="257174" y="1837427"/>
            <a:ext cx="11558906" cy="4632602"/>
          </a:xfrm>
        </p:spPr>
        <p:txBody>
          <a:bodyPr vert="horz" lIns="91440" tIns="45720" rIns="91440" bIns="45720" rtlCol="0" anchor="t">
            <a:noAutofit/>
          </a:bodyPr>
          <a:lstStyle/>
          <a:p>
            <a:r>
              <a:rPr lang="en-GB" dirty="0">
                <a:solidFill>
                  <a:schemeClr val="tx1"/>
                </a:solidFill>
                <a:latin typeface="Calibri" panose="020F0502020204030204" pitchFamily="34" charset="0"/>
                <a:cs typeface="Calibri" panose="020F0502020204030204" pitchFamily="34" charset="0"/>
              </a:rPr>
              <a:t>The Benefits are;</a:t>
            </a:r>
          </a:p>
          <a:p>
            <a:pPr marL="342900" indent="-342900">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Reduce Speed</a:t>
            </a:r>
          </a:p>
          <a:p>
            <a:pPr marL="342900" indent="-342900">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Lower traffic – 1 bike on the road is potentially 1 less car</a:t>
            </a:r>
          </a:p>
          <a:p>
            <a:pPr marL="342900" indent="-342900">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Lower emissions – Improving health for individual and for overall community</a:t>
            </a:r>
          </a:p>
          <a:p>
            <a:pPr marL="342900" indent="-342900">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Reduced noise levels</a:t>
            </a:r>
          </a:p>
          <a:p>
            <a:pPr marL="342900" indent="-342900">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Improved Pedestrian facilities </a:t>
            </a:r>
          </a:p>
          <a:p>
            <a:endParaRPr lang="en-GB" dirty="0">
              <a:solidFill>
                <a:schemeClr val="tx1"/>
              </a:solidFill>
              <a:latin typeface="Calibri" panose="020F0502020204030204" pitchFamily="34" charset="0"/>
              <a:cs typeface="Calibri" panose="020F0502020204030204" pitchFamily="34" charset="0"/>
            </a:endParaRPr>
          </a:p>
          <a:p>
            <a:endParaRPr lang="en-GB" sz="1400" dirty="0">
              <a:solidFill>
                <a:schemeClr val="tx1"/>
              </a:solidFill>
              <a:latin typeface="Calibri" panose="020F0502020204030204" pitchFamily="34" charset="0"/>
              <a:cs typeface="Calibri" panose="020F0502020204030204" pitchFamily="34" charset="0"/>
            </a:endParaRPr>
          </a:p>
          <a:p>
            <a:pPr marL="285750" indent="-285750">
              <a:lnSpc>
                <a:spcPct val="150000"/>
              </a:lnSpc>
              <a:buChar char="•"/>
            </a:pPr>
            <a:endParaRPr lang="en-GB" dirty="0">
              <a:latin typeface="Calibri" panose="020F0502020204030204" pitchFamily="34" charset="0"/>
              <a:cs typeface="Calibri" panose="020F0502020204030204" pitchFamily="34" charset="0"/>
            </a:endParaRPr>
          </a:p>
          <a:p>
            <a:endParaRPr lang="en-GB" sz="1800" dirty="0"/>
          </a:p>
          <a:p>
            <a:endParaRPr lang="en-GB" sz="1800" dirty="0"/>
          </a:p>
          <a:p>
            <a:endParaRPr lang="en-GB" sz="1800" dirty="0"/>
          </a:p>
          <a:p>
            <a:endParaRPr lang="en-GB" sz="1800" dirty="0"/>
          </a:p>
          <a:p>
            <a:endParaRPr lang="en-GB" sz="2000" dirty="0"/>
          </a:p>
          <a:p>
            <a:endParaRPr lang="en-GB" sz="2000" dirty="0"/>
          </a:p>
          <a:p>
            <a:endParaRPr lang="en-IE" sz="2000" dirty="0"/>
          </a:p>
        </p:txBody>
      </p:sp>
    </p:spTree>
    <p:extLst>
      <p:ext uri="{BB962C8B-B14F-4D97-AF65-F5344CB8AC3E}">
        <p14:creationId xmlns:p14="http://schemas.microsoft.com/office/powerpoint/2010/main" val="243530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EBDA-0942-0CF0-2E8E-940D1E05552A}"/>
              </a:ext>
            </a:extLst>
          </p:cNvPr>
          <p:cNvSpPr>
            <a:spLocks noGrp="1"/>
          </p:cNvSpPr>
          <p:nvPr>
            <p:ph type="title"/>
          </p:nvPr>
        </p:nvSpPr>
        <p:spPr/>
        <p:txBody>
          <a:bodyPr>
            <a:normAutofit/>
          </a:bodyPr>
          <a:lstStyle/>
          <a:p>
            <a:r>
              <a:rPr lang="en-IE" sz="3600" dirty="0">
                <a:latin typeface="Calibri" panose="020F0502020204030204" pitchFamily="34" charset="0"/>
                <a:cs typeface="Calibri" panose="020F0502020204030204" pitchFamily="34" charset="0"/>
              </a:rPr>
              <a:t>How?</a:t>
            </a:r>
          </a:p>
        </p:txBody>
      </p:sp>
      <p:sp>
        <p:nvSpPr>
          <p:cNvPr id="3" name="Content Placeholder 2">
            <a:extLst>
              <a:ext uri="{FF2B5EF4-FFF2-40B4-BE49-F238E27FC236}">
                <a16:creationId xmlns:a16="http://schemas.microsoft.com/office/drawing/2014/main" id="{97E2F1F2-E5D8-6F3E-CBB9-4BBE67B1BC49}"/>
              </a:ext>
            </a:extLst>
          </p:cNvPr>
          <p:cNvSpPr>
            <a:spLocks noGrp="1"/>
          </p:cNvSpPr>
          <p:nvPr>
            <p:ph idx="1"/>
          </p:nvPr>
        </p:nvSpPr>
        <p:spPr>
          <a:xfrm>
            <a:off x="257174" y="1837427"/>
            <a:ext cx="11558906" cy="4553434"/>
          </a:xfrm>
        </p:spPr>
        <p:txBody>
          <a:bodyPr>
            <a:noAutofit/>
          </a:bodyPr>
          <a:lstStyle/>
          <a:p>
            <a:pPr marL="285750" indent="-285750">
              <a:lnSpc>
                <a:spcPct val="100000"/>
              </a:lnSpc>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Reduction of vehicular lane widths to 3 metres</a:t>
            </a:r>
          </a:p>
          <a:p>
            <a:pPr marL="285750" indent="-285750">
              <a:lnSpc>
                <a:spcPct val="100000"/>
              </a:lnSpc>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Raised adjacent cycle lanes on either side of the road</a:t>
            </a:r>
          </a:p>
          <a:p>
            <a:pPr marL="285750" indent="-285750">
              <a:lnSpc>
                <a:spcPct val="100000"/>
              </a:lnSpc>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Realigning footpaths to match desire lines</a:t>
            </a:r>
          </a:p>
          <a:p>
            <a:pPr marL="285750" indent="-285750">
              <a:lnSpc>
                <a:spcPct val="100000"/>
              </a:lnSpc>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Raised table crossing on side roads to provide easier movements for elderly and those with reduced mobility</a:t>
            </a:r>
          </a:p>
          <a:p>
            <a:pPr marL="285750" indent="-285750">
              <a:lnSpc>
                <a:spcPct val="100000"/>
              </a:lnSpc>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Tightening of corner radii</a:t>
            </a:r>
          </a:p>
          <a:p>
            <a:pPr marL="285750" indent="-285750">
              <a:lnSpc>
                <a:spcPct val="100000"/>
              </a:lnSpc>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Removal of right turn lane on to Cypress Drive</a:t>
            </a:r>
          </a:p>
          <a:p>
            <a:pPr marL="285750" indent="-285750">
              <a:lnSpc>
                <a:spcPct val="100000"/>
              </a:lnSpc>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Removal of 1 tree, replaced by 5 </a:t>
            </a:r>
          </a:p>
          <a:p>
            <a:pPr marL="285750" indent="-285750">
              <a:lnSpc>
                <a:spcPct val="150000"/>
              </a:lnSpc>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endParaRPr lang="en-GB" sz="1800" dirty="0"/>
          </a:p>
          <a:p>
            <a:endParaRPr lang="en-GB" sz="1800" dirty="0"/>
          </a:p>
          <a:p>
            <a:endParaRPr lang="en-GB" sz="1800" dirty="0"/>
          </a:p>
          <a:p>
            <a:endParaRPr lang="en-GB" sz="1800" dirty="0"/>
          </a:p>
          <a:p>
            <a:endParaRPr lang="en-GB" sz="2000" dirty="0"/>
          </a:p>
          <a:p>
            <a:endParaRPr lang="en-GB" sz="2000" dirty="0"/>
          </a:p>
          <a:p>
            <a:endParaRPr lang="en-IE" sz="2000" dirty="0"/>
          </a:p>
        </p:txBody>
      </p:sp>
    </p:spTree>
    <p:extLst>
      <p:ext uri="{BB962C8B-B14F-4D97-AF65-F5344CB8AC3E}">
        <p14:creationId xmlns:p14="http://schemas.microsoft.com/office/powerpoint/2010/main" val="2484308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EBDA-0942-0CF0-2E8E-940D1E05552A}"/>
              </a:ext>
            </a:extLst>
          </p:cNvPr>
          <p:cNvSpPr>
            <a:spLocks noGrp="1"/>
          </p:cNvSpPr>
          <p:nvPr>
            <p:ph type="title"/>
          </p:nvPr>
        </p:nvSpPr>
        <p:spPr/>
        <p:txBody>
          <a:bodyPr>
            <a:normAutofit/>
          </a:bodyPr>
          <a:lstStyle/>
          <a:p>
            <a:r>
              <a:rPr lang="en-IE" sz="3600">
                <a:latin typeface="Calibri" panose="020F0502020204030204" pitchFamily="34" charset="0"/>
                <a:cs typeface="Calibri" panose="020F0502020204030204" pitchFamily="34" charset="0"/>
              </a:rPr>
              <a:t>What it is not?</a:t>
            </a:r>
            <a:endParaRPr lang="en-IE" sz="36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97E2F1F2-E5D8-6F3E-CBB9-4BBE67B1BC49}"/>
              </a:ext>
            </a:extLst>
          </p:cNvPr>
          <p:cNvSpPr>
            <a:spLocks noGrp="1"/>
          </p:cNvSpPr>
          <p:nvPr>
            <p:ph idx="1"/>
          </p:nvPr>
        </p:nvSpPr>
        <p:spPr>
          <a:xfrm>
            <a:off x="257175" y="1966823"/>
            <a:ext cx="4237913" cy="3502485"/>
          </a:xfrm>
        </p:spPr>
        <p:txBody>
          <a:bodyPr>
            <a:noAutofit/>
          </a:bodyPr>
          <a:lstStyle/>
          <a:p>
            <a:pPr marL="342900" indent="-342900">
              <a:buFont typeface="Arial" panose="020B0604020202020204" pitchFamily="34" charset="0"/>
              <a:buChar char="•"/>
            </a:pPr>
            <a:r>
              <a:rPr lang="en-GB" u="sng" dirty="0">
                <a:solidFill>
                  <a:schemeClr val="tx1"/>
                </a:solidFill>
                <a:latin typeface="Calibri" panose="020F0502020204030204" pitchFamily="34" charset="0"/>
                <a:cs typeface="Calibri" panose="020F0502020204030204" pitchFamily="34" charset="0"/>
              </a:rPr>
              <a:t>No</a:t>
            </a:r>
            <a:r>
              <a:rPr lang="en-GB" dirty="0">
                <a:solidFill>
                  <a:schemeClr val="tx1"/>
                </a:solidFill>
                <a:latin typeface="Calibri" panose="020F0502020204030204" pitchFamily="34" charset="0"/>
                <a:cs typeface="Calibri" panose="020F0502020204030204" pitchFamily="34" charset="0"/>
              </a:rPr>
              <a:t> removal of large numbers of trees along the length of the road</a:t>
            </a:r>
          </a:p>
          <a:p>
            <a:pPr marL="342900" indent="-342900">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A long line of bollards</a:t>
            </a:r>
          </a:p>
          <a:p>
            <a:pPr marL="342900" indent="-342900">
              <a:buFont typeface="Arial" panose="020B0604020202020204" pitchFamily="34" charset="0"/>
              <a:buChar char="•"/>
            </a:pPr>
            <a:endParaRPr lang="en-GB"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dirty="0">
              <a:solidFill>
                <a:schemeClr val="tx1"/>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GB" dirty="0">
              <a:solidFill>
                <a:schemeClr val="tx1"/>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FFAA925-7E93-59C7-DEF3-0DF3DDE0DE74}"/>
              </a:ext>
            </a:extLst>
          </p:cNvPr>
          <p:cNvPicPr>
            <a:picLocks noChangeAspect="1"/>
          </p:cNvPicPr>
          <p:nvPr/>
        </p:nvPicPr>
        <p:blipFill>
          <a:blip r:embed="rId2"/>
          <a:stretch>
            <a:fillRect/>
          </a:stretch>
        </p:blipFill>
        <p:spPr>
          <a:xfrm>
            <a:off x="5471242" y="1966823"/>
            <a:ext cx="5182648" cy="3300062"/>
          </a:xfrm>
          <a:prstGeom prst="rect">
            <a:avLst/>
          </a:prstGeom>
        </p:spPr>
      </p:pic>
    </p:spTree>
    <p:extLst>
      <p:ext uri="{BB962C8B-B14F-4D97-AF65-F5344CB8AC3E}">
        <p14:creationId xmlns:p14="http://schemas.microsoft.com/office/powerpoint/2010/main" val="1655037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0CA174-1837-72F4-CF0B-2F23DFF3EEB0}"/>
              </a:ext>
            </a:extLst>
          </p:cNvPr>
          <p:cNvSpPr/>
          <p:nvPr/>
        </p:nvSpPr>
        <p:spPr>
          <a:xfrm>
            <a:off x="6091237" y="-2"/>
            <a:ext cx="6078582" cy="1593669"/>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cxnSp>
        <p:nvCxnSpPr>
          <p:cNvPr id="7" name="Straight Connector 6">
            <a:extLst>
              <a:ext uri="{FF2B5EF4-FFF2-40B4-BE49-F238E27FC236}">
                <a16:creationId xmlns:a16="http://schemas.microsoft.com/office/drawing/2014/main" id="{2522F4CA-87EC-73A6-B638-B30727F6C71E}"/>
              </a:ext>
            </a:extLst>
          </p:cNvPr>
          <p:cNvCxnSpPr/>
          <p:nvPr/>
        </p:nvCxnSpPr>
        <p:spPr>
          <a:xfrm>
            <a:off x="10938844" y="1474303"/>
            <a:ext cx="78377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Content Placeholder 2">
            <a:extLst>
              <a:ext uri="{FF2B5EF4-FFF2-40B4-BE49-F238E27FC236}">
                <a16:creationId xmlns:a16="http://schemas.microsoft.com/office/drawing/2014/main" id="{88A9A965-DA45-3BD1-BF59-C3462BD3C55D}"/>
              </a:ext>
            </a:extLst>
          </p:cNvPr>
          <p:cNvPicPr>
            <a:picLocks noGrp="1" noChangeAspect="1"/>
          </p:cNvPicPr>
          <p:nvPr>
            <p:ph idx="1"/>
          </p:nvPr>
        </p:nvPicPr>
        <p:blipFill>
          <a:blip r:embed="rId2"/>
          <a:stretch>
            <a:fillRect/>
          </a:stretch>
        </p:blipFill>
        <p:spPr>
          <a:xfrm>
            <a:off x="864705" y="1788804"/>
            <a:ext cx="10074139" cy="4877013"/>
          </a:xfrm>
          <a:prstGeom prst="rect">
            <a:avLst/>
          </a:prstGeom>
        </p:spPr>
      </p:pic>
      <p:sp>
        <p:nvSpPr>
          <p:cNvPr id="5" name="Title 4">
            <a:extLst>
              <a:ext uri="{FF2B5EF4-FFF2-40B4-BE49-F238E27FC236}">
                <a16:creationId xmlns:a16="http://schemas.microsoft.com/office/drawing/2014/main" id="{C5A9CE3A-8BDC-489D-772D-837921478086}"/>
              </a:ext>
            </a:extLst>
          </p:cNvPr>
          <p:cNvSpPr>
            <a:spLocks noGrp="1"/>
          </p:cNvSpPr>
          <p:nvPr>
            <p:ph type="title"/>
          </p:nvPr>
        </p:nvSpPr>
        <p:spPr/>
        <p:txBody>
          <a:bodyPr>
            <a:normAutofit/>
          </a:bodyPr>
          <a:lstStyle/>
          <a:p>
            <a:r>
              <a:rPr lang="en-GB" sz="3200" dirty="0">
                <a:latin typeface="Calibri" panose="020F0502020204030204" pitchFamily="34" charset="0"/>
                <a:cs typeface="Calibri" panose="020F0502020204030204" pitchFamily="34" charset="0"/>
              </a:rPr>
              <a:t>Typical Cross Section</a:t>
            </a:r>
            <a:endParaRPr lang="en-IE"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5092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EBDA-0942-0CF0-2E8E-940D1E05552A}"/>
              </a:ext>
            </a:extLst>
          </p:cNvPr>
          <p:cNvSpPr>
            <a:spLocks noGrp="1"/>
          </p:cNvSpPr>
          <p:nvPr>
            <p:ph type="title"/>
          </p:nvPr>
        </p:nvSpPr>
        <p:spPr>
          <a:xfrm>
            <a:off x="257175" y="917207"/>
            <a:ext cx="11677650" cy="677623"/>
          </a:xfrm>
        </p:spPr>
        <p:txBody>
          <a:bodyPr>
            <a:normAutofit/>
          </a:bodyPr>
          <a:lstStyle/>
          <a:p>
            <a:r>
              <a:rPr lang="en-IE" sz="3200" dirty="0">
                <a:latin typeface="Calibri" panose="020F0502020204030204" pitchFamily="34" charset="0"/>
                <a:cs typeface="Calibri" panose="020F0502020204030204" pitchFamily="34" charset="0"/>
              </a:rPr>
              <a:t>Current v Proposed– Cypress Drive Junction</a:t>
            </a:r>
          </a:p>
        </p:txBody>
      </p:sp>
      <p:pic>
        <p:nvPicPr>
          <p:cNvPr id="5" name="Picture 4">
            <a:extLst>
              <a:ext uri="{FF2B5EF4-FFF2-40B4-BE49-F238E27FC236}">
                <a16:creationId xmlns:a16="http://schemas.microsoft.com/office/drawing/2014/main" id="{8493D83F-E780-8011-0980-E6A7F2E36F40}"/>
              </a:ext>
            </a:extLst>
          </p:cNvPr>
          <p:cNvPicPr>
            <a:picLocks noChangeAspect="1"/>
          </p:cNvPicPr>
          <p:nvPr/>
        </p:nvPicPr>
        <p:blipFill>
          <a:blip r:embed="rId2"/>
          <a:stretch>
            <a:fillRect/>
          </a:stretch>
        </p:blipFill>
        <p:spPr>
          <a:xfrm>
            <a:off x="5658248" y="1856649"/>
            <a:ext cx="6312885" cy="3881678"/>
          </a:xfrm>
          <a:prstGeom prst="rect">
            <a:avLst/>
          </a:prstGeom>
        </p:spPr>
      </p:pic>
      <p:pic>
        <p:nvPicPr>
          <p:cNvPr id="9" name="Content Placeholder 8">
            <a:extLst>
              <a:ext uri="{FF2B5EF4-FFF2-40B4-BE49-F238E27FC236}">
                <a16:creationId xmlns:a16="http://schemas.microsoft.com/office/drawing/2014/main" id="{913136D5-4CDE-BF9C-C7FA-6B38995CDB0B}"/>
              </a:ext>
            </a:extLst>
          </p:cNvPr>
          <p:cNvPicPr>
            <a:picLocks noGrp="1" noChangeAspect="1"/>
          </p:cNvPicPr>
          <p:nvPr>
            <p:ph idx="1"/>
          </p:nvPr>
        </p:nvPicPr>
        <p:blipFill rotWithShape="1">
          <a:blip r:embed="rId3"/>
          <a:srcRect l="12470" r="9583"/>
          <a:stretch/>
        </p:blipFill>
        <p:spPr>
          <a:xfrm>
            <a:off x="0" y="1881400"/>
            <a:ext cx="5826488" cy="3881678"/>
          </a:xfrm>
        </p:spPr>
      </p:pic>
    </p:spTree>
    <p:extLst>
      <p:ext uri="{BB962C8B-B14F-4D97-AF65-F5344CB8AC3E}">
        <p14:creationId xmlns:p14="http://schemas.microsoft.com/office/powerpoint/2010/main" val="311629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EBDA-0942-0CF0-2E8E-940D1E05552A}"/>
              </a:ext>
            </a:extLst>
          </p:cNvPr>
          <p:cNvSpPr>
            <a:spLocks noGrp="1"/>
          </p:cNvSpPr>
          <p:nvPr>
            <p:ph type="title"/>
          </p:nvPr>
        </p:nvSpPr>
        <p:spPr>
          <a:xfrm>
            <a:off x="257175" y="917207"/>
            <a:ext cx="11677650" cy="677623"/>
          </a:xfrm>
        </p:spPr>
        <p:txBody>
          <a:bodyPr>
            <a:normAutofit/>
          </a:bodyPr>
          <a:lstStyle/>
          <a:p>
            <a:r>
              <a:rPr lang="en-IE" sz="3200" dirty="0">
                <a:latin typeface="Calibri" panose="020F0502020204030204" pitchFamily="34" charset="0"/>
                <a:cs typeface="Calibri" panose="020F0502020204030204" pitchFamily="34" charset="0"/>
              </a:rPr>
              <a:t>Preliminary Design – Cypress Drive Junction</a:t>
            </a:r>
          </a:p>
        </p:txBody>
      </p:sp>
      <p:pic>
        <p:nvPicPr>
          <p:cNvPr id="10" name="Content Placeholder 9">
            <a:extLst>
              <a:ext uri="{FF2B5EF4-FFF2-40B4-BE49-F238E27FC236}">
                <a16:creationId xmlns:a16="http://schemas.microsoft.com/office/drawing/2014/main" id="{4F407D03-B4D0-C6BE-D7CD-B7405DB3EEC0}"/>
              </a:ext>
            </a:extLst>
          </p:cNvPr>
          <p:cNvPicPr>
            <a:picLocks noGrp="1" noChangeAspect="1"/>
          </p:cNvPicPr>
          <p:nvPr>
            <p:ph idx="1"/>
          </p:nvPr>
        </p:nvPicPr>
        <p:blipFill>
          <a:blip r:embed="rId2"/>
          <a:stretch>
            <a:fillRect/>
          </a:stretch>
        </p:blipFill>
        <p:spPr>
          <a:xfrm>
            <a:off x="1598644" y="1804251"/>
            <a:ext cx="8994711" cy="4730936"/>
          </a:xfrm>
        </p:spPr>
      </p:pic>
    </p:spTree>
    <p:extLst>
      <p:ext uri="{BB962C8B-B14F-4D97-AF65-F5344CB8AC3E}">
        <p14:creationId xmlns:p14="http://schemas.microsoft.com/office/powerpoint/2010/main" val="3215003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5EBDA-0942-0CF0-2E8E-940D1E05552A}"/>
              </a:ext>
            </a:extLst>
          </p:cNvPr>
          <p:cNvSpPr>
            <a:spLocks noGrp="1"/>
          </p:cNvSpPr>
          <p:nvPr>
            <p:ph type="title"/>
          </p:nvPr>
        </p:nvSpPr>
        <p:spPr/>
        <p:txBody>
          <a:bodyPr>
            <a:normAutofit/>
          </a:bodyPr>
          <a:lstStyle/>
          <a:p>
            <a:r>
              <a:rPr lang="en-IE" dirty="0">
                <a:latin typeface="Calibri" panose="020F0502020204030204" pitchFamily="34" charset="0"/>
                <a:cs typeface="Calibri" panose="020F0502020204030204" pitchFamily="34" charset="0"/>
              </a:rPr>
              <a:t>Next Steps</a:t>
            </a:r>
          </a:p>
        </p:txBody>
      </p:sp>
      <p:sp>
        <p:nvSpPr>
          <p:cNvPr id="3" name="Content Placeholder 2">
            <a:extLst>
              <a:ext uri="{FF2B5EF4-FFF2-40B4-BE49-F238E27FC236}">
                <a16:creationId xmlns:a16="http://schemas.microsoft.com/office/drawing/2014/main" id="{97E2F1F2-E5D8-6F3E-CBB9-4BBE67B1BC49}"/>
              </a:ext>
            </a:extLst>
          </p:cNvPr>
          <p:cNvSpPr>
            <a:spLocks noGrp="1"/>
          </p:cNvSpPr>
          <p:nvPr>
            <p:ph idx="1"/>
          </p:nvPr>
        </p:nvSpPr>
        <p:spPr>
          <a:xfrm>
            <a:off x="257175" y="1966823"/>
            <a:ext cx="10398384" cy="4754652"/>
          </a:xfrm>
        </p:spPr>
        <p:txBody>
          <a:bodyPr>
            <a:normAutofit/>
          </a:bodyPr>
          <a:lstStyle/>
          <a:p>
            <a:r>
              <a:rPr lang="en-GB" sz="2000" dirty="0">
                <a:solidFill>
                  <a:schemeClr val="tx1"/>
                </a:solidFill>
                <a:latin typeface="Calibri" panose="020F0502020204030204" pitchFamily="34" charset="0"/>
                <a:cs typeface="Calibri" panose="020F0502020204030204" pitchFamily="34" charset="0"/>
              </a:rPr>
              <a:t>After the non-statutory consultation, the SDCC Active Travel team will read and consider all the submissions. Below are the steps and timeline for the project:</a:t>
            </a:r>
          </a:p>
          <a:p>
            <a:endParaRPr lang="en-GB" sz="2000" dirty="0">
              <a:solidFill>
                <a:schemeClr val="tx1"/>
              </a:solidFill>
              <a:latin typeface="Calibri" panose="020F0502020204030204" pitchFamily="34" charset="0"/>
              <a:cs typeface="Calibri" panose="020F0502020204030204" pitchFamily="34" charset="0"/>
            </a:endParaRPr>
          </a:p>
          <a:p>
            <a:pPr lvl="1"/>
            <a:r>
              <a:rPr lang="en-GB" dirty="0">
                <a:solidFill>
                  <a:schemeClr val="tx1"/>
                </a:solidFill>
                <a:latin typeface="Calibri" panose="020F0502020204030204" pitchFamily="34" charset="0"/>
                <a:cs typeface="Calibri" panose="020F0502020204030204" pitchFamily="34" charset="0"/>
              </a:rPr>
              <a:t>Sept/Oct 2023: 	1 month Non-Stat Consultation</a:t>
            </a:r>
          </a:p>
          <a:p>
            <a:pPr lvl="1"/>
            <a:endParaRPr lang="en-GB" dirty="0">
              <a:solidFill>
                <a:schemeClr val="tx1"/>
              </a:solidFill>
              <a:latin typeface="Calibri" panose="020F0502020204030204" pitchFamily="34" charset="0"/>
              <a:cs typeface="Calibri" panose="020F0502020204030204" pitchFamily="34" charset="0"/>
            </a:endParaRPr>
          </a:p>
          <a:p>
            <a:pPr lvl="1"/>
            <a:r>
              <a:rPr lang="en-GB" dirty="0">
                <a:solidFill>
                  <a:schemeClr val="tx1"/>
                </a:solidFill>
                <a:latin typeface="Calibri" panose="020F0502020204030204" pitchFamily="34" charset="0"/>
                <a:cs typeface="Calibri" panose="020F0502020204030204" pitchFamily="34" charset="0"/>
              </a:rPr>
              <a:t>Oct/Nov 2023: 	Detailed design and procuring a contractor</a:t>
            </a:r>
          </a:p>
          <a:p>
            <a:pPr lvl="1"/>
            <a:endParaRPr lang="en-GB" dirty="0">
              <a:solidFill>
                <a:schemeClr val="tx1"/>
              </a:solidFill>
              <a:latin typeface="Calibri" panose="020F0502020204030204" pitchFamily="34" charset="0"/>
              <a:cs typeface="Calibri" panose="020F0502020204030204" pitchFamily="34" charset="0"/>
            </a:endParaRPr>
          </a:p>
          <a:p>
            <a:pPr lvl="1"/>
            <a:r>
              <a:rPr lang="en-GB" dirty="0">
                <a:solidFill>
                  <a:schemeClr val="tx1"/>
                </a:solidFill>
                <a:latin typeface="Calibri" panose="020F0502020204030204" pitchFamily="34" charset="0"/>
                <a:cs typeface="Calibri" panose="020F0502020204030204" pitchFamily="34" charset="0"/>
              </a:rPr>
              <a:t>Jan 2024: 		Construction to begin</a:t>
            </a:r>
          </a:p>
          <a:p>
            <a:pPr lvl="1"/>
            <a:endParaRPr lang="en-GB" dirty="0">
              <a:solidFill>
                <a:schemeClr val="tx1"/>
              </a:solidFill>
              <a:latin typeface="Calibri" panose="020F0502020204030204" pitchFamily="34" charset="0"/>
              <a:cs typeface="Calibri" panose="020F0502020204030204" pitchFamily="34" charset="0"/>
            </a:endParaRPr>
          </a:p>
          <a:p>
            <a:pPr lvl="1"/>
            <a:r>
              <a:rPr lang="en-GB" dirty="0">
                <a:solidFill>
                  <a:schemeClr val="tx1"/>
                </a:solidFill>
                <a:latin typeface="Calibri" panose="020F0502020204030204" pitchFamily="34" charset="0"/>
                <a:cs typeface="Calibri" panose="020F0502020204030204" pitchFamily="34" charset="0"/>
              </a:rPr>
              <a:t>June 2024:		Construction to finish</a:t>
            </a:r>
          </a:p>
          <a:p>
            <a:endParaRPr lang="en-GB" sz="2000" dirty="0"/>
          </a:p>
        </p:txBody>
      </p:sp>
    </p:spTree>
    <p:extLst>
      <p:ext uri="{BB962C8B-B14F-4D97-AF65-F5344CB8AC3E}">
        <p14:creationId xmlns:p14="http://schemas.microsoft.com/office/powerpoint/2010/main" val="40275020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2334</TotalTime>
  <Words>384</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Century Gothic</vt:lpstr>
      <vt:lpstr>Office Theme</vt:lpstr>
      <vt:lpstr>Glendown Rd Cycle Scheme </vt:lpstr>
      <vt:lpstr>Project Overview</vt:lpstr>
      <vt:lpstr>Why?</vt:lpstr>
      <vt:lpstr>How?</vt:lpstr>
      <vt:lpstr>What it is not?</vt:lpstr>
      <vt:lpstr>Typical Cross Section</vt:lpstr>
      <vt:lpstr>Current v Proposed– Cypress Drive Junction</vt:lpstr>
      <vt:lpstr>Preliminary Design – Cypress Drive Junction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Alanagh Gannon</dc:creator>
  <cp:lastModifiedBy>Declan Hession</cp:lastModifiedBy>
  <cp:revision>14</cp:revision>
  <dcterms:created xsi:type="dcterms:W3CDTF">2023-03-02T10:18:54Z</dcterms:created>
  <dcterms:modified xsi:type="dcterms:W3CDTF">2023-09-08T10:07:03Z</dcterms:modified>
</cp:coreProperties>
</file>