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396" r:id="rId5"/>
    <p:sldId id="466" r:id="rId6"/>
    <p:sldId id="468" r:id="rId7"/>
    <p:sldId id="470" r:id="rId8"/>
    <p:sldId id="399" r:id="rId9"/>
    <p:sldId id="397" r:id="rId10"/>
    <p:sldId id="463" r:id="rId11"/>
    <p:sldId id="471" r:id="rId12"/>
    <p:sldId id="4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723"/>
    <a:srgbClr val="F15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5F423-CC95-49EB-A3A5-BE61AC52ACF4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51A19-1EAF-4099-8398-04D15DB1C18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9698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8B125-E137-508E-F282-729671E32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32B2D6-574F-8435-8929-47E5C2282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D32DA-1ABF-75FC-3FF9-852BA65D6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42820-483A-E2CE-5AE7-646B8CD9E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A6E65-EF41-BA23-A7BF-4E66E4F06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1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AD8B9-7A97-8653-90F8-F6BA156A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E63F7-6D08-753D-7153-F1C9C020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89F80-0DBA-B7D0-4601-C06B83C6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83D4E-37F8-B89D-094B-DAABC787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64157-391C-3F10-448C-ECFB5BF8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389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B23007-F461-345F-6B99-6A8FD8A71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F0919F-8D23-5D45-2A52-A99FF594F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35EED-4465-80C9-2136-1D8A8157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3B688-97B7-0A15-4E53-C15D6F0DF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0BD71-35E7-AA5A-11A6-6819CACF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003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98853-2B35-7473-C3E9-580B2EBA9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292F4-D9A1-ED7B-613D-27414E2A3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3BB09-919A-584E-264E-EDE14B7F5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75170-F65B-7127-718C-4827EBFC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8F989-E04D-C6F2-1092-F512B680E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183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836AE-EB84-2CD6-6A06-561239DC6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9C036-79AC-C43F-BED7-969C8B831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55CF3-8E9E-FFD9-DCC6-0908A0EF6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01586-65F8-6453-EF4B-D74F6AE16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28F48-EA9F-F6E3-A032-8AD451A1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522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FB50-18D3-75CF-604F-60903247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44E97-1CD1-DE7F-C761-F668540141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3C148-9526-1621-E7DD-AF34CA2BC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B3F4B-E50F-A553-FE82-80818366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1B29B-01FC-A927-C220-E9362B6B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A52C0-89D5-7E3A-15D4-2E6A3D786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3725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2F7B5-AD2A-62EA-7A99-7D6D8610A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4A375-4C78-BBDB-FD21-87A465CA2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6EEA6-2355-B394-5EB0-A9BF84DFF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1592F-AC94-A1CE-80C7-9E46BE43E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9C056E-1B4B-A718-F76E-39798B9E0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40BE65-E3A8-C322-D311-DCE72FAB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DCE37E-A223-8CCC-B0F2-7481F1159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9FD9E7-E88F-A5E9-0906-13D88976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389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0BB8-912E-CD2F-30D2-8AD973EA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0B3E7-6333-3772-F008-36659A2AD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4A909-79E0-637E-5A50-9D7B36F7E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9D20C-DC5A-B89F-A9C6-140C3B23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778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CD24E-5360-CDDA-DA34-B445B7B3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90EC4-8580-3DA8-DA7D-F47B4ECB9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AE341-9CBC-4C86-5CAE-2F8C0B3F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5903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BC00-74AD-2431-6861-C1A1DE62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E70C-EC64-29BB-5BAA-64539F86A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122EC-C149-BD90-9D7B-F4A44C5B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42CA7-C815-F0A1-F912-27C2A038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A238B7-8A24-A0C4-469A-53C9A0AA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9D48E-6B89-EDD0-A48C-BAA7906B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085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1FBC-DD54-CF03-E172-6BFCFAFD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5CB9B9-140F-CC78-0FE6-A2BC6D07EA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0FA8D-58B5-B7FD-D61E-34DA3310D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A2105-8F2D-4E8D-3030-DFB6D9320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0B5BF9-ED1B-F711-AD59-D39A419C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F24B2-7CD4-209C-B352-6C7E37EA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731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455A7-53B2-9B1C-09CD-43AEE13F4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58A5A-F363-5B59-EB98-4573F3B86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CDB1F-667D-C8C5-7032-AAD19C334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6183C-9861-46AC-A084-1F7F841D4F1F}" type="datetimeFigureOut">
              <a:rPr lang="en-IE" smtClean="0"/>
              <a:t>04/09/2023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43631-038E-948F-9156-BB60E1526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E2FCD-88E8-19DA-74FE-7F1C35DA4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2E564-003C-40AD-A512-AD62DA2E3DE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472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14BEB6-2B04-4E10-BAAF-D09B567EAA13}"/>
              </a:ext>
            </a:extLst>
          </p:cNvPr>
          <p:cNvSpPr txBox="1"/>
          <p:nvPr/>
        </p:nvSpPr>
        <p:spPr>
          <a:xfrm>
            <a:off x="188961" y="1442449"/>
            <a:ext cx="8710671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SDCC URDF Round 1 &amp; 2 Updates </a:t>
            </a:r>
            <a:endParaRPr lang="en-IE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7FF94C-2067-8DC0-83CA-898DCFD65100}"/>
              </a:ext>
            </a:extLst>
          </p:cNvPr>
          <p:cNvSpPr txBox="1"/>
          <p:nvPr/>
        </p:nvSpPr>
        <p:spPr>
          <a:xfrm>
            <a:off x="188960" y="2225620"/>
            <a:ext cx="8710671" cy="304698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Work IQ Innovation Building 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Tallaght Stadium / Sean Walsh Park Astro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Tallaght Public Realm &amp; Mobility Hub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Airton Road Extension &amp; Belgard North Link Road 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Clonburris &amp; Adamstown SDZs</a:t>
            </a:r>
          </a:p>
          <a:p>
            <a:r>
              <a:rPr lang="en-GB" sz="3200" b="1" dirty="0">
                <a:solidFill>
                  <a:schemeClr val="bg1"/>
                </a:solidFill>
              </a:rPr>
              <a:t>City Edge</a:t>
            </a:r>
            <a:endParaRPr lang="en-IE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BC9421D3-A62A-5398-469E-6DBC5DDB1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115888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25A79-8BDB-37C3-2A27-5008073ED823}"/>
              </a:ext>
            </a:extLst>
          </p:cNvPr>
          <p:cNvSpPr txBox="1"/>
          <p:nvPr/>
        </p:nvSpPr>
        <p:spPr>
          <a:xfrm>
            <a:off x="188960" y="5409448"/>
            <a:ext cx="8710671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September 2023 Council Meeting</a:t>
            </a:r>
            <a:endParaRPr lang="en-I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75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:a16="http://schemas.microsoft.com/office/drawing/2014/main" id="{7F3D6B37-4C7B-784E-BBAF-C4F5313C4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0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picture containing indoor, floor, ceiling, building&#10;&#10;Description automatically generated">
            <a:extLst>
              <a:ext uri="{FF2B5EF4-FFF2-40B4-BE49-F238E27FC236}">
                <a16:creationId xmlns:a16="http://schemas.microsoft.com/office/drawing/2014/main" id="{AB75235F-CA3C-4707-B6CB-3EAFEE888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17450"/>
          <a:stretch/>
        </p:blipFill>
        <p:spPr>
          <a:xfrm>
            <a:off x="3607938" y="-9228"/>
            <a:ext cx="8584062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3C5B6F7-32FE-4BA0-B41F-891895F1A7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5" r="8675"/>
          <a:stretch/>
        </p:blipFill>
        <p:spPr>
          <a:xfrm>
            <a:off x="0" y="3258609"/>
            <a:ext cx="4500880" cy="3599391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5C0FF4D-4612-4F28-8B54-B3FC63AA9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49" r="16118" b="18318"/>
          <a:stretch/>
        </p:blipFill>
        <p:spPr>
          <a:xfrm>
            <a:off x="0" y="1"/>
            <a:ext cx="4500880" cy="3344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AB24A6-E61C-407D-A2F2-6A04E2E90011}"/>
              </a:ext>
            </a:extLst>
          </p:cNvPr>
          <p:cNvSpPr/>
          <p:nvPr/>
        </p:nvSpPr>
        <p:spPr>
          <a:xfrm>
            <a:off x="4500880" y="-4613"/>
            <a:ext cx="45719" cy="6857998"/>
          </a:xfrm>
          <a:prstGeom prst="rect">
            <a:avLst/>
          </a:prstGeom>
          <a:solidFill>
            <a:srgbClr val="F1584D"/>
          </a:solidFill>
          <a:ln>
            <a:solidFill>
              <a:srgbClr val="F15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4BEB6-2B04-4E10-BAAF-D09B567EAA13}"/>
              </a:ext>
            </a:extLst>
          </p:cNvPr>
          <p:cNvSpPr txBox="1"/>
          <p:nvPr/>
        </p:nvSpPr>
        <p:spPr>
          <a:xfrm>
            <a:off x="113740" y="115888"/>
            <a:ext cx="3572140" cy="461665"/>
          </a:xfrm>
          <a:prstGeom prst="rect">
            <a:avLst/>
          </a:prstGeom>
          <a:solidFill>
            <a:srgbClr val="F1584D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Tallaght Innovation Centre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3AB5EF-0A71-434F-BE73-5165905AB2E8}"/>
              </a:ext>
            </a:extLst>
          </p:cNvPr>
          <p:cNvSpPr/>
          <p:nvPr/>
        </p:nvSpPr>
        <p:spPr>
          <a:xfrm>
            <a:off x="4840303" y="384668"/>
            <a:ext cx="1457739" cy="1351721"/>
          </a:xfrm>
          <a:prstGeom prst="ellipse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B92C9-4B06-413C-A048-4F91E2FCC582}"/>
              </a:ext>
            </a:extLst>
          </p:cNvPr>
          <p:cNvSpPr txBox="1"/>
          <p:nvPr/>
        </p:nvSpPr>
        <p:spPr>
          <a:xfrm>
            <a:off x="4879280" y="523011"/>
            <a:ext cx="1379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Works complete this Autumn 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F3B9D5-74D1-4D35-AA75-319D77D81DDE}"/>
              </a:ext>
            </a:extLst>
          </p:cNvPr>
          <p:cNvSpPr/>
          <p:nvPr/>
        </p:nvSpPr>
        <p:spPr>
          <a:xfrm>
            <a:off x="4802816" y="1984855"/>
            <a:ext cx="1457739" cy="1351721"/>
          </a:xfrm>
          <a:prstGeom prst="ellipse">
            <a:avLst/>
          </a:prstGeom>
          <a:solidFill>
            <a:srgbClr val="F1584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BBF5BA-E670-4D4C-82FE-6836471A97C4}"/>
              </a:ext>
            </a:extLst>
          </p:cNvPr>
          <p:cNvSpPr/>
          <p:nvPr/>
        </p:nvSpPr>
        <p:spPr>
          <a:xfrm>
            <a:off x="4756865" y="3585042"/>
            <a:ext cx="1457739" cy="1351721"/>
          </a:xfrm>
          <a:prstGeom prst="ellipse">
            <a:avLst/>
          </a:prstGeo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E4ADA-891A-48A5-8508-7C2DF1C8BFB9}"/>
              </a:ext>
            </a:extLst>
          </p:cNvPr>
          <p:cNvSpPr txBox="1"/>
          <p:nvPr/>
        </p:nvSpPr>
        <p:spPr>
          <a:xfrm>
            <a:off x="4802815" y="2166099"/>
            <a:ext cx="145773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Oxford Innovation Mobilisation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DF0AB-E981-41C0-B67A-BE244EF199C2}"/>
              </a:ext>
            </a:extLst>
          </p:cNvPr>
          <p:cNvSpPr txBox="1"/>
          <p:nvPr/>
        </p:nvSpPr>
        <p:spPr>
          <a:xfrm>
            <a:off x="4955346" y="3832189"/>
            <a:ext cx="1060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Launch January 2024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3FCEDD-D544-A513-1060-069CEE2F02C6}"/>
              </a:ext>
            </a:extLst>
          </p:cNvPr>
          <p:cNvSpPr/>
          <p:nvPr/>
        </p:nvSpPr>
        <p:spPr>
          <a:xfrm>
            <a:off x="4756865" y="5183910"/>
            <a:ext cx="1457739" cy="1351721"/>
          </a:xfrm>
          <a:prstGeom prst="ellipse">
            <a:avLst/>
          </a:prstGeom>
          <a:solidFill>
            <a:srgbClr val="F1584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73685-F2C8-8513-5D6F-7B3E96C48254}"/>
              </a:ext>
            </a:extLst>
          </p:cNvPr>
          <p:cNvSpPr txBox="1"/>
          <p:nvPr/>
        </p:nvSpPr>
        <p:spPr>
          <a:xfrm>
            <a:off x="4756865" y="5536604"/>
            <a:ext cx="14577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3,000 m</a:t>
            </a:r>
            <a:r>
              <a:rPr lang="en-GB" b="1" baseline="30000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facility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88D35F0-4901-BFCD-7CF8-58BFB9119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5" t="7882" r="2229" b="58989"/>
          <a:stretch/>
        </p:blipFill>
        <p:spPr bwMode="auto">
          <a:xfrm>
            <a:off x="10240786" y="5859769"/>
            <a:ext cx="1722893" cy="76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759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football field with lights and seats&#10;&#10;Description automatically generated">
            <a:extLst>
              <a:ext uri="{FF2B5EF4-FFF2-40B4-BE49-F238E27FC236}">
                <a16:creationId xmlns:a16="http://schemas.microsoft.com/office/drawing/2014/main" id="{2749640D-2778-B483-1C53-E905C765C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3E1D361-30B9-C04E-95FD-AD128B502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0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87714D-8200-BD2E-7CE0-F6B89F588A47}"/>
              </a:ext>
            </a:extLst>
          </p:cNvPr>
          <p:cNvSpPr txBox="1"/>
          <p:nvPr/>
        </p:nvSpPr>
        <p:spPr>
          <a:xfrm>
            <a:off x="122549" y="153596"/>
            <a:ext cx="229957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Tallaght Stadium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7704D4-D7BB-671B-3073-621D2B9A4FA1}"/>
              </a:ext>
            </a:extLst>
          </p:cNvPr>
          <p:cNvSpPr/>
          <p:nvPr/>
        </p:nvSpPr>
        <p:spPr>
          <a:xfrm>
            <a:off x="849328" y="5023343"/>
            <a:ext cx="1457739" cy="13517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670F3-90A1-EA23-155F-02F31C5F1540}"/>
              </a:ext>
            </a:extLst>
          </p:cNvPr>
          <p:cNvSpPr txBox="1"/>
          <p:nvPr/>
        </p:nvSpPr>
        <p:spPr>
          <a:xfrm>
            <a:off x="894449" y="5273137"/>
            <a:ext cx="1379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Completion</a:t>
            </a:r>
          </a:p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October 2023 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AE7878-3808-9967-4F81-59F1F808F090}"/>
              </a:ext>
            </a:extLst>
          </p:cNvPr>
          <p:cNvSpPr/>
          <p:nvPr/>
        </p:nvSpPr>
        <p:spPr>
          <a:xfrm>
            <a:off x="2533209" y="5023343"/>
            <a:ext cx="1457739" cy="135172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EA3D7F-56D0-8C2E-C8D1-0B404EF9DB82}"/>
              </a:ext>
            </a:extLst>
          </p:cNvPr>
          <p:cNvSpPr/>
          <p:nvPr/>
        </p:nvSpPr>
        <p:spPr>
          <a:xfrm>
            <a:off x="4217088" y="5058941"/>
            <a:ext cx="1457739" cy="13517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76D98C-A06C-F2C9-9740-71EB6D1886E0}"/>
              </a:ext>
            </a:extLst>
          </p:cNvPr>
          <p:cNvSpPr txBox="1"/>
          <p:nvPr/>
        </p:nvSpPr>
        <p:spPr>
          <a:xfrm>
            <a:off x="2533208" y="5204587"/>
            <a:ext cx="145773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Seating North &amp; West Stands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EAD090-8D0A-2FEB-FAA0-1477FBB18F7F}"/>
              </a:ext>
            </a:extLst>
          </p:cNvPr>
          <p:cNvSpPr txBox="1"/>
          <p:nvPr/>
        </p:nvSpPr>
        <p:spPr>
          <a:xfrm>
            <a:off x="4316328" y="5378684"/>
            <a:ext cx="1259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10,000 Spectators</a:t>
            </a:r>
            <a:endParaRPr lang="en-IE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7259F4-72C1-9A6C-63B6-30F6DC7B79BD}"/>
              </a:ext>
            </a:extLst>
          </p:cNvPr>
          <p:cNvSpPr/>
          <p:nvPr/>
        </p:nvSpPr>
        <p:spPr>
          <a:xfrm>
            <a:off x="5900967" y="5023343"/>
            <a:ext cx="1457739" cy="135172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AA9AD-5142-DDDD-4F51-478022D83ED8}"/>
              </a:ext>
            </a:extLst>
          </p:cNvPr>
          <p:cNvSpPr txBox="1"/>
          <p:nvPr/>
        </p:nvSpPr>
        <p:spPr>
          <a:xfrm>
            <a:off x="5900967" y="5376037"/>
            <a:ext cx="14577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20,000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Event Venue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52F042-F8A5-3593-A481-4C0A02FD01F1}"/>
              </a:ext>
            </a:extLst>
          </p:cNvPr>
          <p:cNvSpPr txBox="1"/>
          <p:nvPr/>
        </p:nvSpPr>
        <p:spPr>
          <a:xfrm>
            <a:off x="9602567" y="4741320"/>
            <a:ext cx="1967664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Digital Upgrades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CC8001-C4FB-E539-CAFD-5A0311AEFE2C}"/>
              </a:ext>
            </a:extLst>
          </p:cNvPr>
          <p:cNvSpPr txBox="1"/>
          <p:nvPr/>
        </p:nvSpPr>
        <p:spPr>
          <a:xfrm>
            <a:off x="9602568" y="5172674"/>
            <a:ext cx="1967664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UEFA Category 4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7A5D6E-475D-000F-3C45-DA6F556128B9}"/>
              </a:ext>
            </a:extLst>
          </p:cNvPr>
          <p:cNvSpPr txBox="1"/>
          <p:nvPr/>
        </p:nvSpPr>
        <p:spPr>
          <a:xfrm>
            <a:off x="9451168" y="5609976"/>
            <a:ext cx="2119064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Hospitality Facilities 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65B39B-1810-2434-E6BB-1E7BD98A40A6}"/>
              </a:ext>
            </a:extLst>
          </p:cNvPr>
          <p:cNvSpPr txBox="1"/>
          <p:nvPr/>
        </p:nvSpPr>
        <p:spPr>
          <a:xfrm>
            <a:off x="8835610" y="6041330"/>
            <a:ext cx="273462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Media Centre &amp; Facilities 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2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3E1D361-30B9-C04E-95FD-AD128B50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29771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 football field with a city in the background&#10;&#10;Description automatically generated">
            <a:extLst>
              <a:ext uri="{FF2B5EF4-FFF2-40B4-BE49-F238E27FC236}">
                <a16:creationId xmlns:a16="http://schemas.microsoft.com/office/drawing/2014/main" id="{9D602CCB-DF1C-4A07-55FF-C48D25829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0" r="-1" b="24778"/>
          <a:stretch/>
        </p:blipFill>
        <p:spPr>
          <a:xfrm>
            <a:off x="3933498" y="1381584"/>
            <a:ext cx="8061433" cy="2928290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21" name="Picture 20" descr="A field of grass with trees in the background&#10;&#10;Description automatically generated">
            <a:extLst>
              <a:ext uri="{FF2B5EF4-FFF2-40B4-BE49-F238E27FC236}">
                <a16:creationId xmlns:a16="http://schemas.microsoft.com/office/drawing/2014/main" id="{66920819-9096-0BF8-85AE-BCB44AD81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5" b="19983"/>
          <a:stretch/>
        </p:blipFill>
        <p:spPr>
          <a:xfrm>
            <a:off x="3767959" y="4377875"/>
            <a:ext cx="8226972" cy="241212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73D0702-61ED-4473-07A1-2B149B46B506}"/>
              </a:ext>
            </a:extLst>
          </p:cNvPr>
          <p:cNvSpPr txBox="1"/>
          <p:nvPr/>
        </p:nvSpPr>
        <p:spPr>
          <a:xfrm>
            <a:off x="1331163" y="3265430"/>
            <a:ext cx="1499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11a-side soccer &amp;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Small- size rugby GAA pitches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710485-2A8E-9259-0398-91142C5B2287}"/>
              </a:ext>
            </a:extLst>
          </p:cNvPr>
          <p:cNvSpPr txBox="1"/>
          <p:nvPr/>
        </p:nvSpPr>
        <p:spPr>
          <a:xfrm>
            <a:off x="1303188" y="1713925"/>
            <a:ext cx="1555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Construction Practically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Complete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9D402-60AD-BB01-7672-A7AAB18479F2}"/>
              </a:ext>
            </a:extLst>
          </p:cNvPr>
          <p:cNvSpPr txBox="1"/>
          <p:nvPr/>
        </p:nvSpPr>
        <p:spPr>
          <a:xfrm>
            <a:off x="122549" y="153596"/>
            <a:ext cx="465440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Sean Walsh Park All Weather Pitch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232F69B-A79C-56CD-DFD8-8AF98728C981}"/>
              </a:ext>
            </a:extLst>
          </p:cNvPr>
          <p:cNvSpPr/>
          <p:nvPr/>
        </p:nvSpPr>
        <p:spPr>
          <a:xfrm>
            <a:off x="2109367" y="2422528"/>
            <a:ext cx="1638375" cy="151922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5F78FF-0E35-52E3-B7D9-CC88BE87661F}"/>
              </a:ext>
            </a:extLst>
          </p:cNvPr>
          <p:cNvSpPr/>
          <p:nvPr/>
        </p:nvSpPr>
        <p:spPr>
          <a:xfrm>
            <a:off x="236258" y="1307750"/>
            <a:ext cx="1638375" cy="151922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231A5-A46B-631C-41E2-558142EEEAF6}"/>
              </a:ext>
            </a:extLst>
          </p:cNvPr>
          <p:cNvSpPr txBox="1"/>
          <p:nvPr/>
        </p:nvSpPr>
        <p:spPr>
          <a:xfrm>
            <a:off x="2178745" y="2514949"/>
            <a:ext cx="14996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11-a-side soccer &amp;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smaller size rugby/GAA pitches</a:t>
            </a:r>
            <a:endParaRPr lang="en-IE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2D4A3-25A3-7CB8-2615-3A46F763AA1A}"/>
              </a:ext>
            </a:extLst>
          </p:cNvPr>
          <p:cNvSpPr txBox="1"/>
          <p:nvPr/>
        </p:nvSpPr>
        <p:spPr>
          <a:xfrm>
            <a:off x="302150" y="1614979"/>
            <a:ext cx="1555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Construction Now Practically Complete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B3DA19-F12A-893F-89B9-6CC951010643}"/>
              </a:ext>
            </a:extLst>
          </p:cNvPr>
          <p:cNvSpPr/>
          <p:nvPr/>
        </p:nvSpPr>
        <p:spPr>
          <a:xfrm>
            <a:off x="333054" y="3722616"/>
            <a:ext cx="1638375" cy="151922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69C1A2-A425-4FA0-7642-C7C96D7DA2CD}"/>
              </a:ext>
            </a:extLst>
          </p:cNvPr>
          <p:cNvSpPr txBox="1"/>
          <p:nvPr/>
        </p:nvSpPr>
        <p:spPr>
          <a:xfrm>
            <a:off x="519866" y="3902489"/>
            <a:ext cx="12315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 dirty="0">
                <a:solidFill>
                  <a:schemeClr val="bg1"/>
                </a:solidFill>
              </a:rPr>
              <a:t>Will facilitate training for all 3 codes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3FCA40-F2AF-AFB7-DB5B-75236DB5F810}"/>
              </a:ext>
            </a:extLst>
          </p:cNvPr>
          <p:cNvSpPr/>
          <p:nvPr/>
        </p:nvSpPr>
        <p:spPr>
          <a:xfrm>
            <a:off x="2109367" y="4794964"/>
            <a:ext cx="1638375" cy="1615527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AE4F4A-F6E1-356E-05D9-71083FE7DD3B}"/>
              </a:ext>
            </a:extLst>
          </p:cNvPr>
          <p:cNvSpPr txBox="1"/>
          <p:nvPr/>
        </p:nvSpPr>
        <p:spPr>
          <a:xfrm>
            <a:off x="2082230" y="4979707"/>
            <a:ext cx="16982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Booking arrangements will be confirmed later this month</a:t>
            </a:r>
            <a:endParaRPr lang="en-I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9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7F048758-C6E6-AFAA-E1EF-7F418A9EF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0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75235F-CA3C-4707-B6CB-3EAFEE888A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r="19794"/>
          <a:stretch/>
        </p:blipFill>
        <p:spPr>
          <a:xfrm>
            <a:off x="3607938" y="-4615"/>
            <a:ext cx="8584062" cy="6858000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A3C5B6F7-32FE-4BA0-B41F-891895F1A7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6716" r="19362"/>
          <a:stretch/>
        </p:blipFill>
        <p:spPr>
          <a:xfrm>
            <a:off x="-40635" y="3335882"/>
            <a:ext cx="4533862" cy="3544132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5C0FF4D-4612-4F28-8B54-B3FC63AA9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r="17249"/>
          <a:stretch/>
        </p:blipFill>
        <p:spPr>
          <a:xfrm>
            <a:off x="-34957" y="-4613"/>
            <a:ext cx="4500880" cy="33443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AB24A6-E61C-407D-A2F2-6A04E2E90011}"/>
              </a:ext>
            </a:extLst>
          </p:cNvPr>
          <p:cNvSpPr/>
          <p:nvPr/>
        </p:nvSpPr>
        <p:spPr>
          <a:xfrm>
            <a:off x="4460140" y="-4613"/>
            <a:ext cx="45719" cy="6857998"/>
          </a:xfrm>
          <a:prstGeom prst="rect">
            <a:avLst/>
          </a:prstGeom>
          <a:solidFill>
            <a:schemeClr val="accent2"/>
          </a:solidFill>
          <a:ln>
            <a:solidFill>
              <a:srgbClr val="F15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4BEB6-2B04-4E10-BAAF-D09B567EAA13}"/>
              </a:ext>
            </a:extLst>
          </p:cNvPr>
          <p:cNvSpPr txBox="1"/>
          <p:nvPr/>
        </p:nvSpPr>
        <p:spPr>
          <a:xfrm>
            <a:off x="32808" y="69315"/>
            <a:ext cx="288381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Tallaght Public Realm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3AB5EF-0A71-434F-BE73-5165905AB2E8}"/>
              </a:ext>
            </a:extLst>
          </p:cNvPr>
          <p:cNvSpPr/>
          <p:nvPr/>
        </p:nvSpPr>
        <p:spPr>
          <a:xfrm>
            <a:off x="4770098" y="372654"/>
            <a:ext cx="1457739" cy="1351721"/>
          </a:xfrm>
          <a:prstGeom prst="ellipse">
            <a:avLst/>
          </a:prstGeom>
          <a:solidFill>
            <a:schemeClr val="bg1">
              <a:lumMod val="5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B92C9-4B06-413C-A048-4F91E2FCC582}"/>
              </a:ext>
            </a:extLst>
          </p:cNvPr>
          <p:cNvSpPr txBox="1"/>
          <p:nvPr/>
        </p:nvSpPr>
        <p:spPr>
          <a:xfrm>
            <a:off x="4798702" y="697780"/>
            <a:ext cx="1379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Started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Q4 2022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F3B9D5-74D1-4D35-AA75-319D77D81DDE}"/>
              </a:ext>
            </a:extLst>
          </p:cNvPr>
          <p:cNvSpPr/>
          <p:nvPr/>
        </p:nvSpPr>
        <p:spPr>
          <a:xfrm>
            <a:off x="4798703" y="1932399"/>
            <a:ext cx="1457739" cy="135172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BBF5BA-E670-4D4C-82FE-6836471A97C4}"/>
              </a:ext>
            </a:extLst>
          </p:cNvPr>
          <p:cNvSpPr/>
          <p:nvPr/>
        </p:nvSpPr>
        <p:spPr>
          <a:xfrm>
            <a:off x="4770098" y="3585042"/>
            <a:ext cx="1457739" cy="1351721"/>
          </a:xfrm>
          <a:prstGeom prst="ellipse">
            <a:avLst/>
          </a:prstGeom>
          <a:solidFill>
            <a:schemeClr val="bg1">
              <a:lumMod val="5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E4ADA-891A-48A5-8508-7C2DF1C8BFB9}"/>
              </a:ext>
            </a:extLst>
          </p:cNvPr>
          <p:cNvSpPr txBox="1"/>
          <p:nvPr/>
        </p:nvSpPr>
        <p:spPr>
          <a:xfrm>
            <a:off x="4798702" y="2131466"/>
            <a:ext cx="145773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Approx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14-month Construction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BDF0AB-E981-41C0-B67A-BE244EF199C2}"/>
              </a:ext>
            </a:extLst>
          </p:cNvPr>
          <p:cNvSpPr txBox="1"/>
          <p:nvPr/>
        </p:nvSpPr>
        <p:spPr>
          <a:xfrm>
            <a:off x="4840324" y="3884237"/>
            <a:ext cx="1340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Completion in Q1 2024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3FCEDD-D544-A513-1060-069CEE2F02C6}"/>
              </a:ext>
            </a:extLst>
          </p:cNvPr>
          <p:cNvSpPr/>
          <p:nvPr/>
        </p:nvSpPr>
        <p:spPr>
          <a:xfrm>
            <a:off x="4820870" y="5187250"/>
            <a:ext cx="1457739" cy="135172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73685-F2C8-8513-5D6F-7B3E96C48254}"/>
              </a:ext>
            </a:extLst>
          </p:cNvPr>
          <p:cNvSpPr txBox="1"/>
          <p:nvPr/>
        </p:nvSpPr>
        <p:spPr>
          <a:xfrm>
            <a:off x="4820870" y="5401445"/>
            <a:ext cx="145773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URDF Funding €6,903,636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5185B6-6E61-E8B6-01FD-1BB396D677DF}"/>
              </a:ext>
            </a:extLst>
          </p:cNvPr>
          <p:cNvSpPr txBox="1"/>
          <p:nvPr/>
        </p:nvSpPr>
        <p:spPr>
          <a:xfrm>
            <a:off x="1805362" y="2997734"/>
            <a:ext cx="10398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Mobility Hub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15618B-9ABF-4B13-CBEB-1BB422B7E6D4}"/>
              </a:ext>
            </a:extLst>
          </p:cNvPr>
          <p:cNvSpPr txBox="1"/>
          <p:nvPr/>
        </p:nvSpPr>
        <p:spPr>
          <a:xfrm>
            <a:off x="7718129" y="6529155"/>
            <a:ext cx="1237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Chamber Square</a:t>
            </a:r>
            <a:endParaRPr lang="en-IE" sz="12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500CA7-07A3-ACC1-FBB4-360AEA307246}"/>
              </a:ext>
            </a:extLst>
          </p:cNvPr>
          <p:cNvSpPr txBox="1"/>
          <p:nvPr/>
        </p:nvSpPr>
        <p:spPr>
          <a:xfrm>
            <a:off x="1365420" y="6530578"/>
            <a:ext cx="1948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County Hall Pedestrian Link</a:t>
            </a:r>
            <a:endParaRPr lang="en-I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62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7CE844DC-E52E-B951-84A8-3E1BAD2BB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3676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34C4951-9C9E-F538-4142-631EC306C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7372" y="3047813"/>
            <a:ext cx="7493400" cy="375197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DDDD481-A746-E132-8A9A-923F9757FB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3"/>
          <a:stretch/>
        </p:blipFill>
        <p:spPr>
          <a:xfrm>
            <a:off x="0" y="3012211"/>
            <a:ext cx="4337437" cy="37953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18ECE9-512F-220B-2806-66DD2A8572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r="-198" b="21660"/>
          <a:stretch/>
        </p:blipFill>
        <p:spPr>
          <a:xfrm>
            <a:off x="0" y="5670"/>
            <a:ext cx="12204087" cy="29711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AB24A6-E61C-407D-A2F2-6A04E2E90011}"/>
              </a:ext>
            </a:extLst>
          </p:cNvPr>
          <p:cNvSpPr/>
          <p:nvPr/>
        </p:nvSpPr>
        <p:spPr>
          <a:xfrm>
            <a:off x="4327935" y="2959034"/>
            <a:ext cx="45719" cy="3848543"/>
          </a:xfrm>
          <a:prstGeom prst="rect">
            <a:avLst/>
          </a:prstGeom>
          <a:solidFill>
            <a:schemeClr val="accent2"/>
          </a:solidFill>
          <a:ln>
            <a:solidFill>
              <a:srgbClr val="F156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4BEB6-2B04-4E10-BAAF-D09B567EAA13}"/>
              </a:ext>
            </a:extLst>
          </p:cNvPr>
          <p:cNvSpPr txBox="1"/>
          <p:nvPr/>
        </p:nvSpPr>
        <p:spPr>
          <a:xfrm>
            <a:off x="93507" y="71928"/>
            <a:ext cx="300232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Airton Road Extension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F3B9D5-74D1-4D35-AA75-319D77D81DDE}"/>
              </a:ext>
            </a:extLst>
          </p:cNvPr>
          <p:cNvSpPr/>
          <p:nvPr/>
        </p:nvSpPr>
        <p:spPr>
          <a:xfrm>
            <a:off x="5324954" y="58214"/>
            <a:ext cx="1457739" cy="135172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BBF5BA-E670-4D4C-82FE-6836471A97C4}"/>
              </a:ext>
            </a:extLst>
          </p:cNvPr>
          <p:cNvSpPr/>
          <p:nvPr/>
        </p:nvSpPr>
        <p:spPr>
          <a:xfrm>
            <a:off x="1940691" y="5137901"/>
            <a:ext cx="1457739" cy="135172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E4ADA-891A-48A5-8508-7C2DF1C8BFB9}"/>
              </a:ext>
            </a:extLst>
          </p:cNvPr>
          <p:cNvSpPr txBox="1"/>
          <p:nvPr/>
        </p:nvSpPr>
        <p:spPr>
          <a:xfrm>
            <a:off x="5324954" y="199428"/>
            <a:ext cx="145773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12-month Construction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Period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3FCEDD-D544-A513-1060-069CEE2F02C6}"/>
              </a:ext>
            </a:extLst>
          </p:cNvPr>
          <p:cNvSpPr/>
          <p:nvPr/>
        </p:nvSpPr>
        <p:spPr>
          <a:xfrm>
            <a:off x="6938565" y="58213"/>
            <a:ext cx="1457739" cy="135172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73685-F2C8-8513-5D6F-7B3E96C48254}"/>
              </a:ext>
            </a:extLst>
          </p:cNvPr>
          <p:cNvSpPr txBox="1"/>
          <p:nvPr/>
        </p:nvSpPr>
        <p:spPr>
          <a:xfrm>
            <a:off x="6831224" y="227406"/>
            <a:ext cx="167241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URDF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Funding €5,807,191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7FF94C-2067-8DC0-83CA-898DCFD65100}"/>
              </a:ext>
            </a:extLst>
          </p:cNvPr>
          <p:cNvSpPr txBox="1"/>
          <p:nvPr/>
        </p:nvSpPr>
        <p:spPr>
          <a:xfrm>
            <a:off x="60344" y="3093009"/>
            <a:ext cx="2440070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Belgard Link Road 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500CA7-07A3-ACC1-FBB4-360AEA307246}"/>
              </a:ext>
            </a:extLst>
          </p:cNvPr>
          <p:cNvSpPr txBox="1"/>
          <p:nvPr/>
        </p:nvSpPr>
        <p:spPr>
          <a:xfrm>
            <a:off x="1365420" y="6530578"/>
            <a:ext cx="1948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</a:rPr>
              <a:t>County Hall Pedestrian Link</a:t>
            </a:r>
            <a:endParaRPr lang="en-IE" sz="1200" b="1" dirty="0">
              <a:solidFill>
                <a:schemeClr val="bg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E804803-3BD9-9E26-C316-CE71301A3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2140977" y="815755"/>
            <a:ext cx="55475" cy="433743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58FFA4F-6BAA-C047-9B16-9772055C4FE2}"/>
              </a:ext>
            </a:extLst>
          </p:cNvPr>
          <p:cNvSpPr txBox="1"/>
          <p:nvPr/>
        </p:nvSpPr>
        <p:spPr>
          <a:xfrm>
            <a:off x="1927586" y="5304256"/>
            <a:ext cx="1506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URDF Funding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€1,726,511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357DB7-6B50-8FBC-608D-85DEAEBB5F10}"/>
              </a:ext>
            </a:extLst>
          </p:cNvPr>
          <p:cNvSpPr/>
          <p:nvPr/>
        </p:nvSpPr>
        <p:spPr>
          <a:xfrm>
            <a:off x="1919251" y="3742900"/>
            <a:ext cx="1457739" cy="135172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D82126-5CC7-36D7-028B-BCD383A7141B}"/>
              </a:ext>
            </a:extLst>
          </p:cNvPr>
          <p:cNvSpPr/>
          <p:nvPr/>
        </p:nvSpPr>
        <p:spPr>
          <a:xfrm>
            <a:off x="3658571" y="74386"/>
            <a:ext cx="1457739" cy="135172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0B92C9-4B06-413C-A048-4F91E2FCC582}"/>
              </a:ext>
            </a:extLst>
          </p:cNvPr>
          <p:cNvSpPr txBox="1"/>
          <p:nvPr/>
        </p:nvSpPr>
        <p:spPr>
          <a:xfrm>
            <a:off x="3643240" y="337928"/>
            <a:ext cx="1457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Start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Nov 2023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4A80D1-46BC-7A3B-C81B-42E009C79941}"/>
              </a:ext>
            </a:extLst>
          </p:cNvPr>
          <p:cNvSpPr txBox="1"/>
          <p:nvPr/>
        </p:nvSpPr>
        <p:spPr>
          <a:xfrm>
            <a:off x="1927586" y="3959975"/>
            <a:ext cx="145773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Belgard Link Road N/S</a:t>
            </a:r>
          </a:p>
          <a:p>
            <a:pPr algn="ctr"/>
            <a:r>
              <a:rPr lang="en-IE" b="1" dirty="0">
                <a:solidFill>
                  <a:schemeClr val="bg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80626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16317F-447E-4A8F-8C78-EF449730E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12"/>
          <a:stretch/>
        </p:blipFill>
        <p:spPr>
          <a:xfrm>
            <a:off x="4775368" y="1272381"/>
            <a:ext cx="7416632" cy="4693535"/>
          </a:xfrm>
          <a:prstGeom prst="rect">
            <a:avLst/>
          </a:prstGeom>
        </p:spPr>
      </p:pic>
      <p:pic>
        <p:nvPicPr>
          <p:cNvPr id="7" name="object 23">
            <a:extLst>
              <a:ext uri="{FF2B5EF4-FFF2-40B4-BE49-F238E27FC236}">
                <a16:creationId xmlns:a16="http://schemas.microsoft.com/office/drawing/2014/main" id="{55E9490E-4761-4211-9AB2-C42E564E426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6965" y="6100989"/>
            <a:ext cx="937670" cy="44059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8E5019A-1FFB-422A-907A-156131913D69}"/>
              </a:ext>
            </a:extLst>
          </p:cNvPr>
          <p:cNvSpPr txBox="1">
            <a:spLocks/>
          </p:cNvSpPr>
          <p:nvPr/>
        </p:nvSpPr>
        <p:spPr>
          <a:xfrm>
            <a:off x="11059636" y="9627"/>
            <a:ext cx="1131936" cy="3733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492"/>
            <a:r>
              <a:rPr lang="en-US" sz="1213" kern="0" dirty="0">
                <a:solidFill>
                  <a:srgbClr val="FFFFFF"/>
                </a:solidFill>
              </a:rPr>
              <a:t>€737m Exchequer Returns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659DF-CC4E-CA08-623F-C8FE5AAB5101}"/>
              </a:ext>
            </a:extLst>
          </p:cNvPr>
          <p:cNvSpPr txBox="1"/>
          <p:nvPr/>
        </p:nvSpPr>
        <p:spPr>
          <a:xfrm>
            <a:off x="3798371" y="6048624"/>
            <a:ext cx="1913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South Link Street: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8DADAF-8D00-2D3C-C4AF-435FBF165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12" y="1232587"/>
            <a:ext cx="620394" cy="62039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F7EE4F-401B-E4E3-8846-E3A6ED718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600" y="1224884"/>
            <a:ext cx="621986" cy="6219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DBDFB47-8E5C-B80F-140E-958490A05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080" y="1216989"/>
            <a:ext cx="620394" cy="6203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016EC2-2B5C-B78B-2F25-E263439B9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968" y="1210082"/>
            <a:ext cx="583162" cy="636788"/>
          </a:xfrm>
          <a:prstGeom prst="rect">
            <a:avLst/>
          </a:prstGeom>
        </p:spPr>
      </p:pic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DC700DE-A27D-A940-AC64-9ACFF5F4E275}"/>
              </a:ext>
            </a:extLst>
          </p:cNvPr>
          <p:cNvSpPr txBox="1">
            <a:spLocks/>
          </p:cNvSpPr>
          <p:nvPr/>
        </p:nvSpPr>
        <p:spPr>
          <a:xfrm>
            <a:off x="235742" y="787802"/>
            <a:ext cx="58072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kern="0" dirty="0">
                <a:solidFill>
                  <a:schemeClr val="tx1"/>
                </a:solidFill>
              </a:rPr>
              <a:t>8,714 Homes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62952B9-65FF-80C8-AAA2-5A0B243B5D59}"/>
              </a:ext>
            </a:extLst>
          </p:cNvPr>
          <p:cNvSpPr txBox="1">
            <a:spLocks/>
          </p:cNvSpPr>
          <p:nvPr/>
        </p:nvSpPr>
        <p:spPr>
          <a:xfrm>
            <a:off x="1535014" y="780895"/>
            <a:ext cx="64364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kern="0" dirty="0">
                <a:solidFill>
                  <a:schemeClr val="tx1"/>
                </a:solidFill>
              </a:rPr>
              <a:t>€2.54bn Project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FEF4C976-E76E-8DC1-56BF-805076DFD0B0}"/>
              </a:ext>
            </a:extLst>
          </p:cNvPr>
          <p:cNvSpPr txBox="1">
            <a:spLocks/>
          </p:cNvSpPr>
          <p:nvPr/>
        </p:nvSpPr>
        <p:spPr>
          <a:xfrm>
            <a:off x="4013758" y="772204"/>
            <a:ext cx="95733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kern="0" dirty="0">
                <a:solidFill>
                  <a:schemeClr val="tx1"/>
                </a:solidFill>
              </a:rPr>
              <a:t>44% Social &amp; Affordable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53F84A5-C4DC-D8B7-C773-C581B41C8CE2}"/>
              </a:ext>
            </a:extLst>
          </p:cNvPr>
          <p:cNvSpPr txBox="1">
            <a:spLocks/>
          </p:cNvSpPr>
          <p:nvPr/>
        </p:nvSpPr>
        <p:spPr>
          <a:xfrm>
            <a:off x="2926201" y="779195"/>
            <a:ext cx="53615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kern="0" dirty="0">
                <a:solidFill>
                  <a:schemeClr val="tx1"/>
                </a:solidFill>
              </a:rPr>
              <a:t>23,000 People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7614CF-8DBE-8CDE-30B4-196336F998C8}"/>
              </a:ext>
            </a:extLst>
          </p:cNvPr>
          <p:cNvSpPr txBox="1"/>
          <p:nvPr/>
        </p:nvSpPr>
        <p:spPr>
          <a:xfrm>
            <a:off x="216712" y="2071530"/>
            <a:ext cx="4450538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000" b="1" dirty="0"/>
              <a:t>Programme Cost	€322.7m</a:t>
            </a:r>
          </a:p>
          <a:p>
            <a:r>
              <a:rPr lang="en-IE" sz="2000" b="1" dirty="0"/>
              <a:t>-------------------------------------------------</a:t>
            </a:r>
          </a:p>
          <a:p>
            <a:r>
              <a:rPr lang="en-IE" sz="2000" b="1" dirty="0"/>
              <a:t>URDF Funding	€186.3m</a:t>
            </a:r>
          </a:p>
          <a:p>
            <a:r>
              <a:rPr lang="en-IE" sz="2000" b="1" dirty="0"/>
              <a:t>NTA Funding	€18.8m</a:t>
            </a:r>
          </a:p>
          <a:p>
            <a:r>
              <a:rPr lang="en-IE" sz="2000" b="1" dirty="0"/>
              <a:t>-------------------------------------------------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2000" b="1" dirty="0"/>
              <a:t>8km new link streets, cycleways and footpaths, 4 new pedestrian bridges &amp; 1 new vehicular bridge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2000" b="1" dirty="0"/>
              <a:t>47ha Parks and Open Spaces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E" sz="2000" b="1" dirty="0"/>
              <a:t>7,300sqm community floorspace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E804838-B6D3-EE7D-9D35-4665B5F3DA07}"/>
              </a:ext>
            </a:extLst>
          </p:cNvPr>
          <p:cNvSpPr txBox="1"/>
          <p:nvPr/>
        </p:nvSpPr>
        <p:spPr>
          <a:xfrm>
            <a:off x="7507170" y="5842159"/>
            <a:ext cx="12020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Commence Oct 23</a:t>
            </a:r>
            <a:endParaRPr lang="en-IE" sz="16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09F537-1D51-3DD1-D797-4320A2FB6834}"/>
              </a:ext>
            </a:extLst>
          </p:cNvPr>
          <p:cNvSpPr txBox="1"/>
          <p:nvPr/>
        </p:nvSpPr>
        <p:spPr>
          <a:xfrm>
            <a:off x="1818453" y="5233016"/>
            <a:ext cx="63052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Phase 1 of first project, ‘The Southern Link Street’, started on site in Dec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Phase 2 to start in Oct 2023 (subject to DHLGH approval)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Due to complete in Q4 2025 &amp; will support delivery of 1600+ homes by 2026  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19ECD04-F94C-F043-8BFA-02BD564CAE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949" y="0"/>
            <a:ext cx="27209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DBD326E-320B-B677-1545-8F74D0D0780A}"/>
              </a:ext>
            </a:extLst>
          </p:cNvPr>
          <p:cNvSpPr/>
          <p:nvPr/>
        </p:nvSpPr>
        <p:spPr>
          <a:xfrm>
            <a:off x="361900" y="5348989"/>
            <a:ext cx="1260000" cy="126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10909-F780-C50F-E89C-44EBD5C736D7}"/>
              </a:ext>
            </a:extLst>
          </p:cNvPr>
          <p:cNvSpPr txBox="1"/>
          <p:nvPr/>
        </p:nvSpPr>
        <p:spPr>
          <a:xfrm>
            <a:off x="361900" y="5464366"/>
            <a:ext cx="12600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4km link street / utility corridor</a:t>
            </a:r>
            <a:endParaRPr lang="en-IE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A1F216-A010-5D74-4A62-082819281899}"/>
              </a:ext>
            </a:extLst>
          </p:cNvPr>
          <p:cNvSpPr txBox="1"/>
          <p:nvPr/>
        </p:nvSpPr>
        <p:spPr>
          <a:xfrm>
            <a:off x="98470" y="74674"/>
            <a:ext cx="243012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Clonburris URDF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06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26C8-C1F9-0648-A865-86F97E28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120119-56DA-556C-BBA2-E41023F5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3"/>
            <a:ext cx="9134693" cy="684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140E705-BC0C-F190-1889-E77AF9ED2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1" y="4763"/>
            <a:ext cx="9134693" cy="6846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036788-94A8-31D0-0F6D-20A6081883E2}"/>
              </a:ext>
            </a:extLst>
          </p:cNvPr>
          <p:cNvSpPr txBox="1"/>
          <p:nvPr/>
        </p:nvSpPr>
        <p:spPr>
          <a:xfrm>
            <a:off x="311643" y="1081751"/>
            <a:ext cx="659398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Project 1: Adamstown Plaza - Complete</a:t>
            </a:r>
            <a:endParaRPr lang="en-IE" sz="2000" b="1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F2316B9-3A9A-83D7-E7C3-27DA725C307F}"/>
              </a:ext>
            </a:extLst>
          </p:cNvPr>
          <p:cNvSpPr/>
          <p:nvPr/>
        </p:nvSpPr>
        <p:spPr>
          <a:xfrm>
            <a:off x="1258029" y="5023343"/>
            <a:ext cx="1457739" cy="13517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C33CB-78BE-A569-5C55-B5A7B9839398}"/>
              </a:ext>
            </a:extLst>
          </p:cNvPr>
          <p:cNvSpPr txBox="1"/>
          <p:nvPr/>
        </p:nvSpPr>
        <p:spPr>
          <a:xfrm>
            <a:off x="1303150" y="5273137"/>
            <a:ext cx="1379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Substantial</a:t>
            </a:r>
          </a:p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completion</a:t>
            </a:r>
          </a:p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achieved</a:t>
            </a:r>
            <a:endParaRPr lang="en-I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3ECB2B5-6FA6-3FA5-A280-13E5F5F44F9D}"/>
              </a:ext>
            </a:extLst>
          </p:cNvPr>
          <p:cNvSpPr/>
          <p:nvPr/>
        </p:nvSpPr>
        <p:spPr>
          <a:xfrm>
            <a:off x="2941910" y="5023343"/>
            <a:ext cx="1457739" cy="135172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EF0E7F-F3FA-D357-2D97-8AAAFF0133FF}"/>
              </a:ext>
            </a:extLst>
          </p:cNvPr>
          <p:cNvSpPr/>
          <p:nvPr/>
        </p:nvSpPr>
        <p:spPr>
          <a:xfrm>
            <a:off x="4625789" y="5058941"/>
            <a:ext cx="1457739" cy="13517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EE040F-740E-E34F-9E6D-A31B46BC4D48}"/>
              </a:ext>
            </a:extLst>
          </p:cNvPr>
          <p:cNvSpPr txBox="1"/>
          <p:nvPr/>
        </p:nvSpPr>
        <p:spPr>
          <a:xfrm>
            <a:off x="2922941" y="5376037"/>
            <a:ext cx="14577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Benefits 18 Retail Units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FA79D-56FA-382C-F8BD-43695F73A678}"/>
              </a:ext>
            </a:extLst>
          </p:cNvPr>
          <p:cNvSpPr txBox="1"/>
          <p:nvPr/>
        </p:nvSpPr>
        <p:spPr>
          <a:xfrm>
            <a:off x="4688702" y="5257429"/>
            <a:ext cx="135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Link to Adamstown Station</a:t>
            </a:r>
            <a:endParaRPr lang="en-IE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14FCC7-208C-7079-BC03-EE9AFF59F431}"/>
              </a:ext>
            </a:extLst>
          </p:cNvPr>
          <p:cNvSpPr/>
          <p:nvPr/>
        </p:nvSpPr>
        <p:spPr>
          <a:xfrm>
            <a:off x="6337405" y="5060967"/>
            <a:ext cx="1457739" cy="135172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F1F312-A6B6-0DC1-A4BD-5EE793F9E703}"/>
              </a:ext>
            </a:extLst>
          </p:cNvPr>
          <p:cNvSpPr txBox="1"/>
          <p:nvPr/>
        </p:nvSpPr>
        <p:spPr>
          <a:xfrm>
            <a:off x="6309668" y="5204587"/>
            <a:ext cx="145773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Opening Event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23</a:t>
            </a:r>
            <a:r>
              <a:rPr lang="en-GB" b="1" baseline="30000" dirty="0">
                <a:solidFill>
                  <a:schemeClr val="bg1"/>
                </a:solidFill>
              </a:rPr>
              <a:t>rd</a:t>
            </a:r>
            <a:r>
              <a:rPr lang="en-GB" b="1" dirty="0">
                <a:solidFill>
                  <a:schemeClr val="bg1"/>
                </a:solidFill>
              </a:rPr>
              <a:t> Sept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804D4-2A0E-77E3-F116-8E36F32009BA}"/>
              </a:ext>
            </a:extLst>
          </p:cNvPr>
          <p:cNvSpPr txBox="1"/>
          <p:nvPr/>
        </p:nvSpPr>
        <p:spPr>
          <a:xfrm>
            <a:off x="9853225" y="1665910"/>
            <a:ext cx="2092507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€9.998m URDF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07BB82-F302-3B12-CAA8-584D5F3BCA77}"/>
              </a:ext>
            </a:extLst>
          </p:cNvPr>
          <p:cNvSpPr txBox="1"/>
          <p:nvPr/>
        </p:nvSpPr>
        <p:spPr>
          <a:xfrm>
            <a:off x="9833307" y="3103581"/>
            <a:ext cx="2119064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Project 2: Central Boulevard Park –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Awaiting Design Team Appointment 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BF8CD-CC82-2E34-3DA8-A798B2499405}"/>
              </a:ext>
            </a:extLst>
          </p:cNvPr>
          <p:cNvSpPr txBox="1"/>
          <p:nvPr/>
        </p:nvSpPr>
        <p:spPr>
          <a:xfrm>
            <a:off x="9839947" y="4399405"/>
            <a:ext cx="2105785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Project 3: Civic Library/Enterprise Centre – Scoping Stage</a:t>
            </a:r>
            <a:endParaRPr lang="en-IE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875B84-E683-CC42-FB3F-C3210A769FA9}"/>
              </a:ext>
            </a:extLst>
          </p:cNvPr>
          <p:cNvSpPr txBox="1"/>
          <p:nvPr/>
        </p:nvSpPr>
        <p:spPr>
          <a:xfrm>
            <a:off x="9844895" y="2107747"/>
            <a:ext cx="2119064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Linked to Delivery of 589 Homes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(incl. 59 Affordable)</a:t>
            </a:r>
            <a:endParaRPr lang="en-IE" b="1" dirty="0">
              <a:solidFill>
                <a:schemeClr val="bg1"/>
              </a:solidFill>
            </a:endParaRPr>
          </a:p>
        </p:txBody>
      </p:sp>
      <p:pic>
        <p:nvPicPr>
          <p:cNvPr id="19" name="Picture 4" descr="Adamstown - SDCC">
            <a:extLst>
              <a:ext uri="{FF2B5EF4-FFF2-40B4-BE49-F238E27FC236}">
                <a16:creationId xmlns:a16="http://schemas.microsoft.com/office/drawing/2014/main" id="{8514BCCE-C948-C607-7307-11A1F6B42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r="18145"/>
          <a:stretch/>
        </p:blipFill>
        <p:spPr bwMode="auto">
          <a:xfrm>
            <a:off x="10313316" y="5599734"/>
            <a:ext cx="1457739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4767DC5B-4BB5-4372-3BAD-5B3671608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028" y="0"/>
            <a:ext cx="2638972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BF9EEC-18FD-0E76-FA2F-DE2F25F0CBDE}"/>
              </a:ext>
            </a:extLst>
          </p:cNvPr>
          <p:cNvSpPr txBox="1"/>
          <p:nvPr/>
        </p:nvSpPr>
        <p:spPr>
          <a:xfrm>
            <a:off x="311645" y="1576099"/>
            <a:ext cx="65939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>
                    <a:lumMod val="50000"/>
                  </a:schemeClr>
                </a:solidFill>
              </a:rPr>
              <a:t>Design for Projects 2 &amp; 3 starting H2 2023</a:t>
            </a:r>
            <a:endParaRPr lang="en-IE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E6C011-61DC-11F8-B2E7-1981C03C8D5B}"/>
              </a:ext>
            </a:extLst>
          </p:cNvPr>
          <p:cNvSpPr txBox="1"/>
          <p:nvPr/>
        </p:nvSpPr>
        <p:spPr>
          <a:xfrm>
            <a:off x="311642" y="2068564"/>
            <a:ext cx="6593983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Projects 2 &amp; 3: Central Boulevard &amp; Enterprise Hub/Library</a:t>
            </a:r>
            <a:endParaRPr lang="en-IE" sz="20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17F024-C312-C138-32E4-1A9F84D9EBA5}"/>
              </a:ext>
            </a:extLst>
          </p:cNvPr>
          <p:cNvSpPr txBox="1"/>
          <p:nvPr/>
        </p:nvSpPr>
        <p:spPr>
          <a:xfrm>
            <a:off x="98470" y="74674"/>
            <a:ext cx="2617298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Adamstown URDF</a:t>
            </a:r>
            <a:endParaRPr lang="en-I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9411E051-DA61-4843-3F83-15DDD769C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669" y="-34673"/>
            <a:ext cx="2622330" cy="176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2DD2F6-3AD1-BE9D-E47B-B192BE98F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0350"/>
            <a:ext cx="9624848" cy="691302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3B289AF-A2A2-FF90-67B0-FA0B742DDABA}"/>
              </a:ext>
            </a:extLst>
          </p:cNvPr>
          <p:cNvSpPr/>
          <p:nvPr/>
        </p:nvSpPr>
        <p:spPr>
          <a:xfrm>
            <a:off x="7376141" y="352604"/>
            <a:ext cx="1457739" cy="135172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€920,000 URDF funding </a:t>
            </a:r>
            <a:endParaRPr kumimoji="0" lang="en-IE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3A1854F-289A-92E1-9914-01AD925BF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3" y="5071442"/>
            <a:ext cx="1731172" cy="17118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84B215-1119-D33B-C976-B14D19DEAB55}"/>
              </a:ext>
            </a:extLst>
          </p:cNvPr>
          <p:cNvSpPr/>
          <p:nvPr/>
        </p:nvSpPr>
        <p:spPr>
          <a:xfrm>
            <a:off x="7376141" y="4806375"/>
            <a:ext cx="1457739" cy="13517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300" b="1" i="0" u="none" strike="noStrike" kern="1200" cap="none" spc="0" normalizeH="0" baseline="0" noProof="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795070-16BD-2888-EF21-01DC6360221E}"/>
              </a:ext>
            </a:extLst>
          </p:cNvPr>
          <p:cNvSpPr/>
          <p:nvPr/>
        </p:nvSpPr>
        <p:spPr>
          <a:xfrm>
            <a:off x="7376141" y="3263122"/>
            <a:ext cx="1457739" cy="135172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 vision and delivery strategy to 2070</a:t>
            </a:r>
            <a:endParaRPr kumimoji="0" lang="en-IE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053C3A-6F6A-5729-6AC6-E8875C5B582E}"/>
              </a:ext>
            </a:extLst>
          </p:cNvPr>
          <p:cNvSpPr/>
          <p:nvPr/>
        </p:nvSpPr>
        <p:spPr>
          <a:xfrm>
            <a:off x="7376144" y="1807863"/>
            <a:ext cx="1457739" cy="13517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Strategic  Framework Published Aug 2022</a:t>
            </a:r>
            <a:endParaRPr kumimoji="0" lang="en-IE" sz="1400" b="1" i="0" u="none" strike="noStrike" kern="1200" cap="none" spc="0" normalizeH="0" baseline="0" noProof="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22889F-F43D-3B28-5E35-D2A4ADF7FD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8" t="1652" r="4254" b="1151"/>
          <a:stretch/>
        </p:blipFill>
        <p:spPr>
          <a:xfrm>
            <a:off x="9890738" y="1404027"/>
            <a:ext cx="1980191" cy="20248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A14D40-358C-4D0E-194B-CD9BA93771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66" t="890" r="4655" b="3259"/>
          <a:stretch/>
        </p:blipFill>
        <p:spPr>
          <a:xfrm>
            <a:off x="9918326" y="4882108"/>
            <a:ext cx="2116901" cy="20105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1AEBD7-02EF-1451-B7A4-366B5AE2F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364" y="3436162"/>
            <a:ext cx="1884823" cy="14581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0C9FCDD-8062-1BF7-145F-4645FC0D58FC}"/>
              </a:ext>
            </a:extLst>
          </p:cNvPr>
          <p:cNvSpPr txBox="1"/>
          <p:nvPr/>
        </p:nvSpPr>
        <p:spPr>
          <a:xfrm>
            <a:off x="98469" y="74674"/>
            <a:ext cx="4044905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City Edge Strategic Framework</a:t>
            </a:r>
            <a:endParaRPr lang="en-IE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7AB403-A88A-8BE3-FD41-31F6ABA36B04}"/>
              </a:ext>
            </a:extLst>
          </p:cNvPr>
          <p:cNvSpPr txBox="1"/>
          <p:nvPr/>
        </p:nvSpPr>
        <p:spPr>
          <a:xfrm>
            <a:off x="7524718" y="4987797"/>
            <a:ext cx="11811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70AD47">
                    <a:lumMod val="50000"/>
                  </a:srgbClr>
                </a:solidFill>
                <a:latin typeface="Calibri" panose="020F0502020204030204"/>
              </a:rPr>
              <a:t>Variation of Development </a:t>
            </a:r>
            <a:r>
              <a:rPr kumimoji="0" lang="en-GB" sz="1400" b="1" i="0" u="none" strike="noStrike" kern="1200" cap="none" spc="0" normalizeH="0" baseline="0" noProof="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Plan in 2024</a:t>
            </a:r>
            <a:endParaRPr kumimoji="0" lang="en-IE" sz="1400" b="1" i="0" u="none" strike="noStrike" kern="1200" cap="none" spc="0" normalizeH="0" baseline="0" noProof="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480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a273788-a56b-48c8-ae5a-1b8588215b5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984A99D37844EA728838D117CC21F" ma:contentTypeVersion="16" ma:contentTypeDescription="Create a new document." ma:contentTypeScope="" ma:versionID="70b9347cd705718d191342149a0d2f8e">
  <xsd:schema xmlns:xsd="http://www.w3.org/2001/XMLSchema" xmlns:xs="http://www.w3.org/2001/XMLSchema" xmlns:p="http://schemas.microsoft.com/office/2006/metadata/properties" xmlns:ns3="0a273788-a56b-48c8-ae5a-1b8588215b5c" xmlns:ns4="f70abbc7-760c-4631-b865-6ef9d371c53c" targetNamespace="http://schemas.microsoft.com/office/2006/metadata/properties" ma:root="true" ma:fieldsID="2d8ef4d361025f2ceea18551529f38c2" ns3:_="" ns4:_="">
    <xsd:import namespace="0a273788-a56b-48c8-ae5a-1b8588215b5c"/>
    <xsd:import namespace="f70abbc7-760c-4631-b865-6ef9d371c53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73788-a56b-48c8-ae5a-1b8588215b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0abbc7-760c-4631-b865-6ef9d371c53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74A76E-F5BF-4579-B698-3B9396BF25F5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2006/metadata/properties"/>
    <ds:schemaRef ds:uri="0a273788-a56b-48c8-ae5a-1b8588215b5c"/>
    <ds:schemaRef ds:uri="http://schemas.microsoft.com/office/infopath/2007/PartnerControls"/>
    <ds:schemaRef ds:uri="http://purl.org/dc/terms/"/>
    <ds:schemaRef ds:uri="f70abbc7-760c-4631-b865-6ef9d371c53c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B96A40B-F704-4240-BE03-8329AD5B15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0A5B2D-30CA-4C4C-A7C1-B38CB4FE04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273788-a56b-48c8-ae5a-1b8588215b5c"/>
    <ds:schemaRef ds:uri="f70abbc7-760c-4631-b865-6ef9d371c5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415</Words>
  <Application>Microsoft Office PowerPoint</Application>
  <PresentationFormat>Widescreen</PresentationFormat>
  <Paragraphs>100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☞GILROY-REGULAR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Frehill</dc:creator>
  <cp:lastModifiedBy>Mick Mulhern</cp:lastModifiedBy>
  <cp:revision>8</cp:revision>
  <dcterms:created xsi:type="dcterms:W3CDTF">2023-08-27T10:47:38Z</dcterms:created>
  <dcterms:modified xsi:type="dcterms:W3CDTF">2023-09-04T14:10:14Z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0x0101005B8984A99D37844EA728838D117CC21F</vt:lpwstr>
  </property>
</Properties>
</file>