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85" r:id="rId2"/>
    <p:sldId id="287" r:id="rId3"/>
    <p:sldId id="307" r:id="rId4"/>
    <p:sldId id="308" r:id="rId5"/>
    <p:sldId id="309" r:id="rId6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6F2E"/>
    <a:srgbClr val="D95E00"/>
    <a:srgbClr val="E5E5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57B2C-9C99-41AB-B840-95DACE858F0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4238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80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8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C8250-515E-4038-BB6F-0F7712159726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618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IE" altLang="en-US" dirty="0"/>
              <a:t>Hi, my name is Niall Noonan and I’m the still newish Communications Manager of South Dublin County Council. I joined in July of this year and it is my first post within a local authority. So I’ve received a crash course in citizen engagement at local government level and want to take you through a few of SDCC’s key campaigns and achievements.</a:t>
            </a:r>
          </a:p>
          <a:p>
            <a:endParaRPr lang="en-IE" altLang="en-US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7222A0D-6BB1-4DAE-BA87-8A2F2DEA5CCF}" type="slidenum">
              <a:rPr lang="en-IE" altLang="en-US" sz="1200" smtClean="0"/>
              <a:pPr/>
              <a:t>1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840295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E" altLang="en-US" dirty="0"/>
              <a:t>Give CC and Comms figures for Emma, talk of how our county is the most engaged on social media during events like this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2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541743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E" altLang="en-US" dirty="0"/>
              <a:t>Give CC and Comms figures for Emma, talk of how our county is the most engaged on social media during events like this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3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720993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E" altLang="en-US" dirty="0"/>
              <a:t>Give CC and Comms figures for Emma, talk of how our county is the most engaged on social media during events like this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4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6536915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IE" altLang="en-US" dirty="0"/>
              <a:t>Give CC and Comms figures for Emma, talk of how our county is the most engaged on social media during events like this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5</a:t>
            </a:fld>
            <a:endParaRPr lang="en-IE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782529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47130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549019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2495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15005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98115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50167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22121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9275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17968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74801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3891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E652C-5784-4A6E-8E36-C98111854FAC}" type="datetimeFigureOut">
              <a:rPr lang="en-IE" smtClean="0"/>
              <a:t>04/09/2023</a:t>
            </a:fld>
            <a:endParaRPr lang="en-I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5FA38-A937-4AA6-9B23-38E2922020B0}" type="slidenum">
              <a:rPr lang="en-IE" smtClean="0"/>
              <a:t>‹#›</a:t>
            </a:fld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04712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0"/>
            <a:ext cx="12385676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B3C68FC-518A-4EDA-8126-6FD0EA169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357718"/>
            <a:ext cx="9144000" cy="3890682"/>
          </a:xfrm>
        </p:spPr>
        <p:txBody>
          <a:bodyPr>
            <a:normAutofit/>
          </a:bodyPr>
          <a:lstStyle/>
          <a:p>
            <a:r>
              <a:rPr lang="en-IE" sz="3600" b="1" dirty="0">
                <a:solidFill>
                  <a:schemeClr val="bg1"/>
                </a:solidFill>
                <a:latin typeface="+mj-lt"/>
              </a:rPr>
              <a:t>Urban Regeneration and Development Fund </a:t>
            </a:r>
          </a:p>
          <a:p>
            <a:endParaRPr lang="en-IE" sz="3600" b="1" dirty="0">
              <a:latin typeface="+mj-lt"/>
            </a:endParaRPr>
          </a:p>
          <a:p>
            <a:r>
              <a:rPr lang="en-IE" sz="3600" b="1" dirty="0">
                <a:solidFill>
                  <a:schemeClr val="bg1"/>
                </a:solidFill>
                <a:latin typeface="+mj-lt"/>
              </a:rPr>
              <a:t>Round 3 Funding</a:t>
            </a:r>
          </a:p>
          <a:p>
            <a:endParaRPr lang="en-IE" sz="3600" dirty="0">
              <a:solidFill>
                <a:schemeClr val="bg1"/>
              </a:solidFill>
              <a:latin typeface="+mj-lt"/>
            </a:endParaRPr>
          </a:p>
          <a:p>
            <a:r>
              <a:rPr lang="en-IE" sz="3600" dirty="0">
                <a:solidFill>
                  <a:schemeClr val="bg1"/>
                </a:solidFill>
                <a:latin typeface="+mj-lt"/>
              </a:rPr>
              <a:t>Council Meeting September 2023</a:t>
            </a:r>
            <a:endParaRPr lang="en-IE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1687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1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DD619AA-D85F-C00C-1EDE-C192D2A2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15588"/>
            <a:ext cx="8834717" cy="1045229"/>
          </a:xfrm>
        </p:spPr>
        <p:txBody>
          <a:bodyPr>
            <a:normAutofit/>
          </a:bodyPr>
          <a:lstStyle/>
          <a:p>
            <a:r>
              <a:rPr lang="en-GB" sz="3600" b="1" dirty="0"/>
              <a:t>URDF Round 3</a:t>
            </a:r>
            <a:endParaRPr lang="en-IE" sz="3600" b="1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5B184D-458E-D8EB-E84F-9E8D47A63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349" y="1986849"/>
            <a:ext cx="10515600" cy="443136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dirty="0"/>
              <a:t>Project Ireland 2040/NDP/URDF: targeted supports to regenerate &amp; rejuvenate large towns/cities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dirty="0"/>
              <a:t>Broader tool for activation of long term vacant and derelict buildings which may not be appropriate or suitable for social housing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dirty="0"/>
              <a:t>Call 3 principles: increased residential &amp; other new development, re-develop underutilized buildings in existing built-up areas towns/cities with existing services/infrastructure</a:t>
            </a:r>
            <a:endParaRPr lang="en-IE" sz="2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dirty="0"/>
              <a:t>Over time brownfield sites should be supported under Call 3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b="1" dirty="0"/>
              <a:t>€150 million </a:t>
            </a:r>
            <a:r>
              <a:rPr lang="en-GB" sz="2000" dirty="0"/>
              <a:t>made available to acquire long term vacant or derelict properties for onward sale or re-use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dirty="0"/>
              <a:t>Revolving fund to be replenished from proceeds of sale/reuse of properties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dirty="0"/>
              <a:t>South Dublin context: low rate of vacancy / dereliction in town centres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000" dirty="0"/>
              <a:t>SDCC made submission to purchase significant town centre site for development – not approved</a:t>
            </a:r>
          </a:p>
        </p:txBody>
      </p:sp>
    </p:spTree>
    <p:extLst>
      <p:ext uri="{BB962C8B-B14F-4D97-AF65-F5344CB8AC3E}">
        <p14:creationId xmlns:p14="http://schemas.microsoft.com/office/powerpoint/2010/main" val="308495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1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DD619AA-D85F-C00C-1EDE-C192D2A2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15588"/>
            <a:ext cx="8834717" cy="1045229"/>
          </a:xfrm>
        </p:spPr>
        <p:txBody>
          <a:bodyPr>
            <a:normAutofit/>
          </a:bodyPr>
          <a:lstStyle/>
          <a:p>
            <a:r>
              <a:rPr lang="en-GB" sz="3600" b="1" dirty="0"/>
              <a:t>Round 3 Approval - SDCC</a:t>
            </a:r>
            <a:endParaRPr lang="en-IE" sz="3600" b="1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5B184D-458E-D8EB-E84F-9E8D47A63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349" y="1986849"/>
            <a:ext cx="10515600" cy="44612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Total allocation of </a:t>
            </a:r>
            <a:r>
              <a:rPr lang="en-GB" sz="2400" b="1" dirty="0"/>
              <a:t>€6 million </a:t>
            </a:r>
            <a:r>
              <a:rPr lang="en-GB" sz="2400" dirty="0"/>
              <a:t>to fund acquisitions with €1.2 million forward funded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Expectation that funding will be turned over up to 3 or 4 times in the coming years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Delegated sanction for up to </a:t>
            </a:r>
            <a:r>
              <a:rPr lang="en-GB" sz="2400" b="1" dirty="0"/>
              <a:t>€430k </a:t>
            </a:r>
            <a:r>
              <a:rPr lang="en-GB" sz="2400" dirty="0"/>
              <a:t>per property (includes 100% funding for purchase + ≤€30K for refurbishment works to make property suitable for sale)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IE" sz="2400" dirty="0">
                <a:cs typeface="Times New Roman" panose="02020603050405020304" pitchFamily="18" charset="0"/>
              </a:rPr>
              <a:t>Can acquire by agreement or by CPO </a:t>
            </a:r>
            <a:endParaRPr lang="en-GB" sz="2400" dirty="0"/>
          </a:p>
          <a:p>
            <a:pPr marL="0" indent="0">
              <a:spcBef>
                <a:spcPts val="0"/>
              </a:spcBef>
              <a:buNone/>
            </a:pPr>
            <a:r>
              <a:rPr lang="en-GB" sz="2400" dirty="0"/>
              <a:t>Target properties in town/city centre areas to tackle vacant/derelict buildings that are:</a:t>
            </a:r>
          </a:p>
          <a:p>
            <a:pPr marL="538163" indent="-361950">
              <a:spcBef>
                <a:spcPts val="0"/>
              </a:spcBef>
            </a:pPr>
            <a:r>
              <a:rPr lang="en-GB" sz="2400" dirty="0"/>
              <a:t>long term (i.e. &gt; 2 years) vacant or derelict</a:t>
            </a:r>
          </a:p>
          <a:p>
            <a:pPr marL="538163" indent="-361950"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not currently on the market for sale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Must result in residential use of property</a:t>
            </a:r>
          </a:p>
        </p:txBody>
      </p:sp>
    </p:spTree>
    <p:extLst>
      <p:ext uri="{BB962C8B-B14F-4D97-AF65-F5344CB8AC3E}">
        <p14:creationId xmlns:p14="http://schemas.microsoft.com/office/powerpoint/2010/main" val="414316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DD619AA-D85F-C00C-1EDE-C192D2A2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15588"/>
            <a:ext cx="8834717" cy="1045229"/>
          </a:xfrm>
        </p:spPr>
        <p:txBody>
          <a:bodyPr>
            <a:normAutofit/>
          </a:bodyPr>
          <a:lstStyle/>
          <a:p>
            <a:r>
              <a:rPr lang="en-GB" sz="3600" b="1" dirty="0"/>
              <a:t>Proposed Disposals</a:t>
            </a:r>
            <a:endParaRPr lang="en-IE" sz="3600" b="1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5B184D-458E-D8EB-E84F-9E8D47A63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348" y="1986849"/>
            <a:ext cx="11014257" cy="4579413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Aim to engage Councils in movement of long-term vacant/derelict properties with  objective of refurbishment &amp; resale rather than demolition &amp; rebuild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Properties acquired to be offered on open market with requirement to achieve best reasonably obtainable price (s.53 LDA Act 2021 and s.183 LG Act, 2001);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IE" sz="2400" kern="100" dirty="0">
                <a:cs typeface="Times New Roman" panose="02020603050405020304" pitchFamily="18" charset="0"/>
              </a:rPr>
              <a:t>Pr</a:t>
            </a:r>
            <a:r>
              <a:rPr lang="en-IE" sz="24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oposed disposals require approval of full Council – DHLGH engagement with AILG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400" dirty="0"/>
              <a:t>Purchasers must commit to returning properties to use within an agreed timeline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GB" sz="2400" kern="100" dirty="0">
                <a:cs typeface="Times New Roman" panose="02020603050405020304" pitchFamily="18" charset="0"/>
              </a:rPr>
              <a:t>If a property fails to sell: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kern="100" dirty="0">
                <a:cs typeface="Times New Roman" panose="02020603050405020304" pitchFamily="18" charset="0"/>
              </a:rPr>
              <a:t>Request increased funding from DHLGH for additional works to make it more attractive to buyers (but additional costs are only </a:t>
            </a:r>
            <a:r>
              <a:rPr lang="en-GB" sz="2400" dirty="0"/>
              <a:t>recoupable at 75% from the fund)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2400" kern="100" dirty="0">
                <a:cs typeface="Times New Roman" panose="02020603050405020304" pitchFamily="18" charset="0"/>
              </a:rPr>
              <a:t>Offer for potential use to sections within the Council (e.g. social housing)</a:t>
            </a:r>
            <a:endParaRPr lang="en-IE" sz="2400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226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131"/>
            <a:ext cx="12192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DD619AA-D85F-C00C-1EDE-C192D2A2D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715588"/>
            <a:ext cx="8834717" cy="1045229"/>
          </a:xfrm>
        </p:spPr>
        <p:txBody>
          <a:bodyPr>
            <a:normAutofit/>
          </a:bodyPr>
          <a:lstStyle/>
          <a:p>
            <a:r>
              <a:rPr lang="en-GB" sz="3600" b="1" dirty="0"/>
              <a:t>Next Steps</a:t>
            </a:r>
            <a:endParaRPr lang="en-IE" sz="3600" b="1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25B184D-458E-D8EB-E84F-9E8D47A637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349" y="1986850"/>
            <a:ext cx="10736934" cy="4155562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Vacant Homes team coordinating proposed list of properties to be targeted for acquisition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Liaison with Derelict Sites team and other Council sections/departments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Approved Acquisition Programme to be confirmed with DLGH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Priority for properties which can</a:t>
            </a:r>
            <a:r>
              <a:rPr lang="en-GB" dirty="0"/>
              <a:t> be refurbished and returned to use in the shortest time possible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E" kern="100" dirty="0">
                <a:ea typeface="Calibri" panose="020F0502020204030204" pitchFamily="34" charset="0"/>
                <a:cs typeface="Times New Roman" panose="02020603050405020304" pitchFamily="18" charset="0"/>
              </a:rPr>
              <a:t>Council to </a:t>
            </a:r>
            <a:r>
              <a:rPr lang="en-GB" dirty="0"/>
              <a:t>replenish funds from proceeds of sales to support further acquisitions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Purchasers will, subject to eligibility, be able to access for further supports such as </a:t>
            </a:r>
            <a:r>
              <a:rPr lang="en-GB" dirty="0" err="1"/>
              <a:t>Croi</a:t>
            </a:r>
            <a:r>
              <a:rPr lang="en-GB" dirty="0"/>
              <a:t> </a:t>
            </a:r>
            <a:r>
              <a:rPr lang="en-GB" dirty="0" err="1"/>
              <a:t>Conaithe</a:t>
            </a:r>
            <a:r>
              <a:rPr lang="en-GB" dirty="0"/>
              <a:t> Vacant Homes Grant, SEAI energy efficiency grants or Repair and Leasing Scheme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E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IE" b="1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218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3234</TotalTime>
  <Words>660</Words>
  <Application>Microsoft Office PowerPoint</Application>
  <PresentationFormat>Widescreen</PresentationFormat>
  <Paragraphs>48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URDF Round 3</vt:lpstr>
      <vt:lpstr>Round 3 Approval - SDCC</vt:lpstr>
      <vt:lpstr>Proposed Disposals</vt:lpstr>
      <vt:lpstr>Next Steps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Leech</dc:creator>
  <cp:lastModifiedBy>Colm Ward</cp:lastModifiedBy>
  <cp:revision>65</cp:revision>
  <cp:lastPrinted>2023-05-17T15:47:20Z</cp:lastPrinted>
  <dcterms:created xsi:type="dcterms:W3CDTF">2017-02-28T10:55:54Z</dcterms:created>
  <dcterms:modified xsi:type="dcterms:W3CDTF">2023-09-04T13:31:12Z</dcterms:modified>
</cp:coreProperties>
</file>