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08" r:id="rId1"/>
  </p:sldMasterIdLst>
  <p:notesMasterIdLst>
    <p:notesMasterId r:id="rId7"/>
  </p:notesMasterIdLst>
  <p:sldIdLst>
    <p:sldId id="256" r:id="rId2"/>
    <p:sldId id="257" r:id="rId3"/>
    <p:sldId id="258" r:id="rId4"/>
    <p:sldId id="261" r:id="rId5"/>
    <p:sldId id="259" r:id="rId6"/>
  </p:sldIdLst>
  <p:sldSz cx="9144000" cy="6858000" type="screen4x3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05FF3"/>
    <a:srgbClr val="FD7500"/>
    <a:srgbClr val="2DBF4E"/>
    <a:srgbClr val="36C2C2"/>
    <a:srgbClr val="F393F3"/>
    <a:srgbClr val="F359F2"/>
    <a:srgbClr val="F8CBAD"/>
    <a:srgbClr val="A9D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27FEB9-E12F-4673-ACC0-53262E9A9C89}" v="13" dt="2023-06-12T11:30:25.91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80" autoAdjust="0"/>
    <p:restoredTop sz="93655" autoAdjust="0"/>
  </p:normalViewPr>
  <p:slideViewPr>
    <p:cSldViewPr>
      <p:cViewPr varScale="1">
        <p:scale>
          <a:sx n="60" d="100"/>
          <a:sy n="60" d="100"/>
        </p:scale>
        <p:origin x="151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Distance from Scheme</a:t>
            </a:r>
          </a:p>
        </c:rich>
      </c:tx>
      <c:layout>
        <c:manualLayout>
          <c:xMode val="edge"/>
          <c:yMode val="edge"/>
          <c:x val="0.24117175196850393"/>
          <c:y val="1.874999999999999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doughnut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9823047900262469"/>
          <c:y val="0.35605339566929139"/>
          <c:w val="0.24551952099737528"/>
          <c:h val="0.319749015748031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Distance from Scheme</a:t>
            </a:r>
          </a:p>
        </c:rich>
      </c:tx>
      <c:layout>
        <c:manualLayout>
          <c:xMode val="edge"/>
          <c:yMode val="edge"/>
          <c:x val="0.24117175196850393"/>
          <c:y val="1.874999999999999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doughnut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9823047900262469"/>
          <c:y val="0.35605339566929139"/>
          <c:w val="0.24551952099737528"/>
          <c:h val="0.319749015748031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1</cdr:y>
    </cdr:to>
    <cdr:pic>
      <cdr:nvPicPr>
        <cdr:cNvPr id="5" name="chart">
          <a:extLst xmlns:a="http://schemas.openxmlformats.org/drawingml/2006/main">
            <a:ext uri="{FF2B5EF4-FFF2-40B4-BE49-F238E27FC236}">
              <a16:creationId xmlns:a16="http://schemas.microsoft.com/office/drawing/2014/main" id="{34663185-375C-64FA-28C7-17975E36E5DB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-1916832"/>
          <a:ext cx="7344816" cy="4856088"/>
        </a:xfrm>
        <a:prstGeom xmlns:a="http://schemas.openxmlformats.org/drawingml/2006/main" prst="rect">
          <a:avLst/>
        </a:prstGeom>
      </cdr:spPr>
    </cdr:pic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0.24402</cdr:y>
    </cdr:from>
    <cdr:to>
      <cdr:x>1</cdr:x>
      <cdr:y>0.75598</cdr:y>
    </cdr:to>
    <cdr:pic>
      <cdr:nvPicPr>
        <cdr:cNvPr id="2" name="Content Placeholder 8">
          <a:extLst xmlns:a="http://schemas.openxmlformats.org/drawingml/2006/main">
            <a:ext uri="{FF2B5EF4-FFF2-40B4-BE49-F238E27FC236}">
              <a16:creationId xmlns:a16="http://schemas.microsoft.com/office/drawing/2014/main" id="{54F2539C-772C-B823-E4DF-5488C9DECF1F}"/>
            </a:ext>
          </a:extLst>
        </cdr:cNvPr>
        <cdr:cNvPicPr>
          <a:picLocks xmlns:a="http://schemas.openxmlformats.org/drawingml/2006/main" noGrp="1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1089445"/>
          <a:ext cx="7056784" cy="2285606"/>
        </a:xfrm>
        <a:prstGeom xmlns:a="http://schemas.openxmlformats.org/drawingml/2006/main" prst="rect">
          <a:avLst/>
        </a:prstGeom>
      </cdr:spPr>
    </cdr:pic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666E686-58E6-4454-976A-FEDEEABA08E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pPr>
              <a:defRPr/>
            </a:pPr>
            <a:endParaRPr lang="en-IE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BB2B90-242F-4966-960A-42AE011B6CE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pPr>
              <a:defRPr/>
            </a:pPr>
            <a:fld id="{A7BF0B54-CF97-49EF-B57B-378DC619E725}" type="datetimeFigureOut">
              <a:rPr lang="en-IE"/>
              <a:pPr>
                <a:defRPr/>
              </a:pPr>
              <a:t>13/06/2023</a:t>
            </a:fld>
            <a:endParaRPr lang="en-IE" dirty="0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F1F32DE4-36D6-485D-8A77-8B803D3DF86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5337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pPr lvl="0"/>
            <a:endParaRPr lang="en-IE" noProof="0" dirty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00D75DB1-6E6B-4965-A938-35EC1D3A44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IE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780DD8-7D13-469F-89AC-06EB3130773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I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0264E6-F4C4-46C3-8BF2-49D96926C0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B3E4C637-4B36-44F3-B1A9-D3A357A47330}" type="slidenum">
              <a:rPr lang="en-IE" altLang="en-US"/>
              <a:pPr/>
              <a:t>‹#›</a:t>
            </a:fld>
            <a:endParaRPr lang="en-IE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7EC2C018-168C-42F7-8091-972E324CF93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85BEFB5B-FE45-4FFD-B59C-0747A6C268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E" alt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1021D069-3198-46BF-8542-953377DCA6D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804986" indent="-309610"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238441" indent="-247688"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733817" indent="-247688"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229193" indent="-247688"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724569" indent="-247688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219945" indent="-247688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715322" indent="-247688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4210698" indent="-247688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E0154E65-4489-492D-8122-AAAB17440F02}" type="slidenum">
              <a:rPr lang="en-IE" altLang="en-US" sz="1300"/>
              <a:pPr/>
              <a:t>2</a:t>
            </a:fld>
            <a:endParaRPr lang="en-IE" altLang="en-US" sz="13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7EC2C018-168C-42F7-8091-972E324CF93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85BEFB5B-FE45-4FFD-B59C-0747A6C268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E" alt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1021D069-3198-46BF-8542-953377DCA6D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804986" indent="-309610"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238441" indent="-247688"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733817" indent="-247688"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229193" indent="-247688"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724569" indent="-247688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219945" indent="-247688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715322" indent="-247688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4210698" indent="-247688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E0154E65-4489-492D-8122-AAAB17440F02}" type="slidenum">
              <a:rPr lang="en-IE" altLang="en-US" sz="1300"/>
              <a:pPr/>
              <a:t>3</a:t>
            </a:fld>
            <a:endParaRPr lang="en-IE" altLang="en-US" sz="1300" dirty="0"/>
          </a:p>
        </p:txBody>
      </p:sp>
    </p:spTree>
    <p:extLst>
      <p:ext uri="{BB962C8B-B14F-4D97-AF65-F5344CB8AC3E}">
        <p14:creationId xmlns:p14="http://schemas.microsoft.com/office/powerpoint/2010/main" val="38645677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7EC2C018-168C-42F7-8091-972E324CF93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85BEFB5B-FE45-4FFD-B59C-0747A6C268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E" alt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1021D069-3198-46BF-8542-953377DCA6D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804986" indent="-309610"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238441" indent="-247688"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733817" indent="-247688"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229193" indent="-247688"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724569" indent="-247688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219945" indent="-247688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715322" indent="-247688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4210698" indent="-247688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E0154E65-4489-492D-8122-AAAB17440F02}" type="slidenum">
              <a:rPr lang="en-IE" altLang="en-US" sz="1300"/>
              <a:pPr/>
              <a:t>4</a:t>
            </a:fld>
            <a:endParaRPr lang="en-IE" altLang="en-US" sz="1300" dirty="0"/>
          </a:p>
        </p:txBody>
      </p:sp>
    </p:spTree>
    <p:extLst>
      <p:ext uri="{BB962C8B-B14F-4D97-AF65-F5344CB8AC3E}">
        <p14:creationId xmlns:p14="http://schemas.microsoft.com/office/powerpoint/2010/main" val="40493477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7EC2C018-168C-42F7-8091-972E324CF93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85BEFB5B-FE45-4FFD-B59C-0747A6C268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E" alt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1021D069-3198-46BF-8542-953377DCA6D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804986" indent="-309610"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238441" indent="-247688"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733817" indent="-247688"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229193" indent="-247688"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724569" indent="-247688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219945" indent="-247688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715322" indent="-247688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4210698" indent="-247688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E0154E65-4489-492D-8122-AAAB17440F02}" type="slidenum">
              <a:rPr lang="en-IE" altLang="en-US" sz="1300"/>
              <a:pPr/>
              <a:t>5</a:t>
            </a:fld>
            <a:endParaRPr lang="en-IE" altLang="en-US" sz="1300" dirty="0"/>
          </a:p>
        </p:txBody>
      </p:sp>
    </p:spTree>
    <p:extLst>
      <p:ext uri="{BB962C8B-B14F-4D97-AF65-F5344CB8AC3E}">
        <p14:creationId xmlns:p14="http://schemas.microsoft.com/office/powerpoint/2010/main" val="28360332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41FFE-F090-48CE-9F77-F0B0020C94F1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26239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833C8-4FFD-4361-9321-B7CAB104C32B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45303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41277-17D4-46B4-B3EA-BF6B605E06F9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24429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BBCFF-F87A-47CE-869F-B9BB07F0BA66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40983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446E9-BCD8-4598-9B66-2A1E79615EE6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45294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91285-F0AD-46D6-9A3E-CCF4CE6CD7A5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86064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14BBE-3731-47EC-9C8E-6616B0746CB8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37766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F6245-7C13-40A7-8D6B-7DB5A6D81F7E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3394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16217-F718-4B55-AAC3-F425E3D2B43C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9187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DD103-BEF4-4990-9127-4F21D63094BE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06803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5C17C-0A3B-4FA8-B663-5D92BF2641BE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32062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2C303E-65D9-4EC2-A6BF-5E3FAB11072F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84350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2">
            <a:extLst>
              <a:ext uri="{FF2B5EF4-FFF2-40B4-BE49-F238E27FC236}">
                <a16:creationId xmlns:a16="http://schemas.microsoft.com/office/drawing/2014/main" id="{F51E76F8-D9DD-43AD-A547-903732CDAE4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82588" y="2687638"/>
            <a:ext cx="8305800" cy="1752600"/>
          </a:xfrm>
          <a:noFill/>
        </p:spPr>
        <p:txBody>
          <a:bodyPr>
            <a:normAutofit/>
          </a:bodyPr>
          <a:lstStyle/>
          <a:p>
            <a:pPr eaLnBrk="1" hangingPunct="1"/>
            <a:r>
              <a:rPr lang="en-GB" sz="6000" b="1" dirty="0"/>
              <a:t>Wellington Walking and Cycling Scheme</a:t>
            </a:r>
            <a:endParaRPr lang="en-US" altLang="en-US" sz="6000" b="1" dirty="0">
              <a:solidFill>
                <a:schemeClr val="bg1"/>
              </a:solidFill>
            </a:endParaRPr>
          </a:p>
        </p:txBody>
      </p:sp>
      <p:sp>
        <p:nvSpPr>
          <p:cNvPr id="3076" name="Rectangle 33">
            <a:extLst>
              <a:ext uri="{FF2B5EF4-FFF2-40B4-BE49-F238E27FC236}">
                <a16:creationId xmlns:a16="http://schemas.microsoft.com/office/drawing/2014/main" id="{8E8DF333-8C9D-4347-8192-C3542A69D2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5029200"/>
            <a:ext cx="830580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endParaRPr lang="en-US" altLang="en-US" sz="2600" dirty="0">
              <a:solidFill>
                <a:schemeClr val="bg1"/>
              </a:solidFill>
            </a:endParaRPr>
          </a:p>
        </p:txBody>
      </p:sp>
      <p:sp>
        <p:nvSpPr>
          <p:cNvPr id="7" name="Rectangle 32">
            <a:extLst>
              <a:ext uri="{FF2B5EF4-FFF2-40B4-BE49-F238E27FC236}">
                <a16:creationId xmlns:a16="http://schemas.microsoft.com/office/drawing/2014/main" id="{A1773325-0ABE-4C53-ABB6-A374E2F5DE13}"/>
              </a:ext>
            </a:extLst>
          </p:cNvPr>
          <p:cNvSpPr txBox="1">
            <a:spLocks noChangeArrowheads="1"/>
          </p:cNvSpPr>
          <p:nvPr/>
        </p:nvSpPr>
        <p:spPr>
          <a:xfrm>
            <a:off x="858416" y="4048442"/>
            <a:ext cx="7427168" cy="1752600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 fontScale="25000" lnSpcReduction="200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2800" dirty="0"/>
          </a:p>
          <a:p>
            <a:endParaRPr lang="en-GB" sz="2800" dirty="0"/>
          </a:p>
          <a:p>
            <a:endParaRPr lang="en-GB" sz="10900" i="1" dirty="0"/>
          </a:p>
          <a:p>
            <a:r>
              <a:rPr lang="en-GB" sz="11200" i="1" dirty="0"/>
              <a:t>Rossmore Road Trial </a:t>
            </a:r>
            <a:endParaRPr lang="en-IE" sz="11200" i="1" dirty="0"/>
          </a:p>
          <a:p>
            <a:pPr algn="l"/>
            <a:endParaRPr lang="en-US" altLang="en-US" sz="2800" i="1" dirty="0">
              <a:solidFill>
                <a:schemeClr val="bg1"/>
              </a:solidFill>
            </a:endParaRPr>
          </a:p>
          <a:p>
            <a:pPr algn="l"/>
            <a:endParaRPr lang="en-US" altLang="en-US" sz="2800" i="1" dirty="0">
              <a:solidFill>
                <a:schemeClr val="bg1"/>
              </a:solidFill>
            </a:endParaRPr>
          </a:p>
          <a:p>
            <a:pPr algn="r"/>
            <a:r>
              <a:rPr lang="en-US" altLang="en-US" sz="4000" i="1" dirty="0">
                <a:solidFill>
                  <a:schemeClr val="bg1"/>
                </a:solidFill>
              </a:rPr>
              <a:t>June</a:t>
            </a:r>
            <a:r>
              <a:rPr lang="en-US" altLang="en-US" sz="2800" i="1" dirty="0">
                <a:solidFill>
                  <a:schemeClr val="bg1"/>
                </a:solidFill>
              </a:rPr>
              <a:t> 2023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0" name="Rectangle 18">
            <a:extLst>
              <a:ext uri="{FF2B5EF4-FFF2-40B4-BE49-F238E27FC236}">
                <a16:creationId xmlns:a16="http://schemas.microsoft.com/office/drawing/2014/main" id="{5F596C14-8319-498E-B16D-6F558B9B1B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4" y="981075"/>
            <a:ext cx="8641655" cy="5275263"/>
          </a:xfrm>
          <a:prstGeom prst="rect">
            <a:avLst/>
          </a:prstGeom>
          <a:noFill/>
          <a:ln>
            <a:noFill/>
          </a:ln>
          <a:effectLst/>
        </p:spPr>
        <p:txBody>
          <a:bodyPr lIns="90488" tIns="44450" rIns="90488" bIns="44450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  <a:defRPr/>
            </a:pPr>
            <a:r>
              <a:rPr lang="en-GB" i="1" dirty="0"/>
              <a:t>Rossmore Road Trial</a:t>
            </a:r>
          </a:p>
          <a:p>
            <a:pPr eaLnBrk="1" hangingPunct="1">
              <a:buFontTx/>
              <a:buNone/>
              <a:defRPr/>
            </a:pPr>
            <a:endParaRPr lang="en-US" altLang="en-US" sz="2000" dirty="0">
              <a:solidFill>
                <a:srgbClr val="51626F"/>
              </a:solidFill>
            </a:endParaRPr>
          </a:p>
          <a:p>
            <a:r>
              <a:rPr lang="en-GB" sz="2000" dirty="0"/>
              <a:t>During the approval of the Part 8 of the Wellington Walking and Cycling Scheme in December 2022 the Council agreed to carry out a trial of an alternative proposal on Rossmore Road. </a:t>
            </a:r>
          </a:p>
          <a:p>
            <a:endParaRPr lang="en-GB" sz="2000" dirty="0"/>
          </a:p>
          <a:p>
            <a:r>
              <a:rPr lang="en-GB" sz="2000" dirty="0"/>
              <a:t>The alternative proposal should allow some parking on Rossmore Road away from the schools.</a:t>
            </a:r>
          </a:p>
          <a:p>
            <a:endParaRPr lang="en-GB" sz="2000" dirty="0"/>
          </a:p>
          <a:p>
            <a:r>
              <a:rPr lang="en-GB" sz="2000" dirty="0"/>
              <a:t>The proposed trial is shown below. It has a 2-way cycle on the southern side and some level of parking on the northern side.</a:t>
            </a:r>
          </a:p>
          <a:p>
            <a:endParaRPr lang="en-GB" sz="2000" dirty="0"/>
          </a:p>
          <a:p>
            <a:r>
              <a:rPr lang="en-GB" sz="2000" dirty="0"/>
              <a:t>15 parking spaces will be provided as part of the trial.   </a:t>
            </a:r>
            <a:endParaRPr lang="en-IE" sz="2000" dirty="0"/>
          </a:p>
          <a:p>
            <a:pPr marL="0" indent="0" eaLnBrk="1" hangingPunct="1">
              <a:buFontTx/>
              <a:buNone/>
              <a:defRPr/>
            </a:pPr>
            <a:endParaRPr lang="en-US" altLang="en-US" sz="2000" dirty="0">
              <a:solidFill>
                <a:srgbClr val="51626F"/>
              </a:solidFill>
            </a:endParaRPr>
          </a:p>
          <a:p>
            <a:pPr marL="0" indent="0" eaLnBrk="1" hangingPunct="1">
              <a:buFontTx/>
              <a:buNone/>
              <a:defRPr/>
            </a:pPr>
            <a:endParaRPr lang="en-US" altLang="en-US" sz="2000" dirty="0">
              <a:solidFill>
                <a:srgbClr val="51626F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8">
            <a:extLst>
              <a:ext uri="{FF2B5EF4-FFF2-40B4-BE49-F238E27FC236}">
                <a16:creationId xmlns:a16="http://schemas.microsoft.com/office/drawing/2014/main" id="{56860E31-8E5D-407B-BD41-AB5341FE78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4" y="981075"/>
            <a:ext cx="8641655" cy="1727845"/>
          </a:xfrm>
          <a:prstGeom prst="rect">
            <a:avLst/>
          </a:prstGeom>
          <a:noFill/>
          <a:ln>
            <a:noFill/>
          </a:ln>
          <a:effectLst/>
        </p:spPr>
        <p:txBody>
          <a:bodyPr lIns="90488" tIns="44450" rIns="90488" bIns="44450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  <a:defRPr/>
            </a:pPr>
            <a:r>
              <a:rPr lang="en-GB" i="1" dirty="0"/>
              <a:t>Rossmore Road Trial</a:t>
            </a:r>
          </a:p>
          <a:p>
            <a:pPr eaLnBrk="1" hangingPunct="1">
              <a:buFontTx/>
              <a:buNone/>
              <a:defRPr/>
            </a:pPr>
            <a:endParaRPr lang="en-US" altLang="en-US" sz="2000" dirty="0">
              <a:solidFill>
                <a:srgbClr val="51626F"/>
              </a:solidFill>
            </a:endParaRPr>
          </a:p>
          <a:p>
            <a:pPr lvl="1" eaLnBrk="1" hangingPunct="1">
              <a:lnSpc>
                <a:spcPts val="2400"/>
              </a:lnSpc>
              <a:buFont typeface="Arial" panose="020B0604020202020204" pitchFamily="34" charset="0"/>
              <a:buChar char="•"/>
              <a:defRPr/>
            </a:pPr>
            <a:endParaRPr lang="en-GB" altLang="en-US" sz="1800" dirty="0">
              <a:solidFill>
                <a:srgbClr val="51626F"/>
              </a:solidFill>
            </a:endParaRPr>
          </a:p>
          <a:p>
            <a:pPr lvl="1" eaLnBrk="1" hangingPunct="1">
              <a:lnSpc>
                <a:spcPts val="2400"/>
              </a:lnSpc>
              <a:buFont typeface="Arial" panose="020B0604020202020204" pitchFamily="34" charset="0"/>
              <a:buChar char="•"/>
              <a:defRPr/>
            </a:pPr>
            <a:endParaRPr lang="en-US" altLang="en-US" sz="1800" dirty="0">
              <a:solidFill>
                <a:srgbClr val="51626F"/>
              </a:solidFill>
            </a:endParaRPr>
          </a:p>
          <a:p>
            <a:pPr marL="0" indent="0" eaLnBrk="1" hangingPunct="1">
              <a:buFontTx/>
              <a:buNone/>
              <a:defRPr/>
            </a:pPr>
            <a:endParaRPr lang="en-US" altLang="en-US" sz="2000" dirty="0">
              <a:solidFill>
                <a:srgbClr val="51626F"/>
              </a:solidFill>
            </a:endParaRP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E04E6C13-9A69-4908-8B3A-147424BDFF9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10551725"/>
              </p:ext>
            </p:extLst>
          </p:nvPr>
        </p:nvGraphicFramePr>
        <p:xfrm>
          <a:off x="899592" y="1916832"/>
          <a:ext cx="7056784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81629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8">
            <a:extLst>
              <a:ext uri="{FF2B5EF4-FFF2-40B4-BE49-F238E27FC236}">
                <a16:creationId xmlns:a16="http://schemas.microsoft.com/office/drawing/2014/main" id="{56860E31-8E5D-407B-BD41-AB5341FE78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4" y="981075"/>
            <a:ext cx="8641655" cy="1727845"/>
          </a:xfrm>
          <a:prstGeom prst="rect">
            <a:avLst/>
          </a:prstGeom>
          <a:noFill/>
          <a:ln>
            <a:noFill/>
          </a:ln>
          <a:effectLst/>
        </p:spPr>
        <p:txBody>
          <a:bodyPr lIns="90488" tIns="44450" rIns="90488" bIns="44450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  <a:defRPr/>
            </a:pPr>
            <a:r>
              <a:rPr lang="en-GB" i="1" dirty="0"/>
              <a:t>Rossmore Road Trial</a:t>
            </a:r>
          </a:p>
          <a:p>
            <a:pPr eaLnBrk="1" hangingPunct="1">
              <a:buFontTx/>
              <a:buNone/>
              <a:defRPr/>
            </a:pPr>
            <a:endParaRPr lang="en-US" altLang="en-US" sz="2000" dirty="0">
              <a:solidFill>
                <a:srgbClr val="51626F"/>
              </a:solidFill>
            </a:endParaRPr>
          </a:p>
          <a:p>
            <a:pPr lvl="1" eaLnBrk="1" hangingPunct="1">
              <a:lnSpc>
                <a:spcPts val="2400"/>
              </a:lnSpc>
              <a:buFont typeface="Arial" panose="020B0604020202020204" pitchFamily="34" charset="0"/>
              <a:buChar char="•"/>
              <a:defRPr/>
            </a:pPr>
            <a:endParaRPr lang="en-GB" altLang="en-US" sz="1800" dirty="0">
              <a:solidFill>
                <a:srgbClr val="51626F"/>
              </a:solidFill>
            </a:endParaRPr>
          </a:p>
          <a:p>
            <a:pPr lvl="1" eaLnBrk="1" hangingPunct="1">
              <a:lnSpc>
                <a:spcPts val="2400"/>
              </a:lnSpc>
              <a:buFont typeface="Arial" panose="020B0604020202020204" pitchFamily="34" charset="0"/>
              <a:buChar char="•"/>
              <a:defRPr/>
            </a:pPr>
            <a:endParaRPr lang="en-US" altLang="en-US" sz="1800" dirty="0">
              <a:solidFill>
                <a:srgbClr val="51626F"/>
              </a:solidFill>
            </a:endParaRPr>
          </a:p>
          <a:p>
            <a:pPr marL="0" indent="0" eaLnBrk="1" hangingPunct="1">
              <a:buFontTx/>
              <a:buNone/>
              <a:defRPr/>
            </a:pPr>
            <a:endParaRPr lang="en-US" altLang="en-US" sz="2000" dirty="0">
              <a:solidFill>
                <a:srgbClr val="51626F"/>
              </a:solidFill>
            </a:endParaRP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E04E6C13-9A69-4908-8B3A-147424BDFF9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47803716"/>
              </p:ext>
            </p:extLst>
          </p:nvPr>
        </p:nvGraphicFramePr>
        <p:xfrm>
          <a:off x="899592" y="1916832"/>
          <a:ext cx="7056784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328077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8">
            <a:extLst>
              <a:ext uri="{FF2B5EF4-FFF2-40B4-BE49-F238E27FC236}">
                <a16:creationId xmlns:a16="http://schemas.microsoft.com/office/drawing/2014/main" id="{56860E31-8E5D-407B-BD41-AB5341FE78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4" y="981075"/>
            <a:ext cx="8641655" cy="1367805"/>
          </a:xfrm>
          <a:prstGeom prst="rect">
            <a:avLst/>
          </a:prstGeom>
          <a:noFill/>
          <a:ln>
            <a:noFill/>
          </a:ln>
          <a:effectLst/>
        </p:spPr>
        <p:txBody>
          <a:bodyPr lIns="90488" tIns="44450" rIns="90488" bIns="44450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  <a:defRPr/>
            </a:pPr>
            <a:r>
              <a:rPr lang="en-GB" i="1" dirty="0"/>
              <a:t>Rossmore Road Trial</a:t>
            </a:r>
          </a:p>
          <a:p>
            <a:pPr eaLnBrk="1" hangingPunct="1">
              <a:buFontTx/>
              <a:buNone/>
              <a:defRPr/>
            </a:pPr>
            <a:endParaRPr lang="en-US" altLang="en-US" sz="2000" dirty="0">
              <a:solidFill>
                <a:srgbClr val="51626F"/>
              </a:solidFill>
            </a:endParaRPr>
          </a:p>
          <a:p>
            <a:pPr eaLnBrk="1" hangingPunct="1">
              <a:buFontTx/>
              <a:buNone/>
              <a:defRPr/>
            </a:pPr>
            <a:endParaRPr lang="en-US" altLang="en-US" sz="2000" dirty="0">
              <a:solidFill>
                <a:srgbClr val="51626F"/>
              </a:solidFill>
            </a:endParaRPr>
          </a:p>
          <a:p>
            <a:pPr eaLnBrk="1" hangingPunct="1">
              <a:buFontTx/>
              <a:buNone/>
              <a:defRPr/>
            </a:pPr>
            <a:endParaRPr lang="en-US" altLang="en-US" sz="2000" dirty="0">
              <a:solidFill>
                <a:srgbClr val="51626F"/>
              </a:solidFill>
            </a:endParaRPr>
          </a:p>
          <a:p>
            <a:r>
              <a:rPr lang="en-GB" sz="2000" dirty="0"/>
              <a:t>The plan is to install the trial in Q3 2023 and have it in place for at least 12 months.</a:t>
            </a:r>
          </a:p>
          <a:p>
            <a:endParaRPr lang="en-GB" sz="2000" dirty="0"/>
          </a:p>
          <a:p>
            <a:r>
              <a:rPr lang="en-GB" sz="2000" dirty="0"/>
              <a:t>If the trial is successful, it will be left in place and some elements will then be made permanent.</a:t>
            </a:r>
          </a:p>
          <a:p>
            <a:endParaRPr lang="en-GB" sz="2000" dirty="0"/>
          </a:p>
          <a:p>
            <a:r>
              <a:rPr lang="en-GB" sz="2000" dirty="0"/>
              <a:t>If not successful, the trial proposal will be replaced by the proposal shown in the Part 8 drawings. </a:t>
            </a:r>
            <a:endParaRPr lang="en-IE" sz="2000" dirty="0"/>
          </a:p>
          <a:p>
            <a:pPr eaLnBrk="1" hangingPunct="1">
              <a:buFontTx/>
              <a:buNone/>
              <a:defRPr/>
            </a:pPr>
            <a:endParaRPr lang="en-US" altLang="en-US" sz="2000" dirty="0">
              <a:solidFill>
                <a:srgbClr val="51626F"/>
              </a:solidFill>
            </a:endParaRP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E9C3A385-DA8A-41A5-8020-4411DE37693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30958769"/>
              </p:ext>
            </p:extLst>
          </p:nvPr>
        </p:nvGraphicFramePr>
        <p:xfrm>
          <a:off x="611560" y="1694357"/>
          <a:ext cx="5472608" cy="46092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571933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15009</TotalTime>
  <Words>180</Words>
  <Application>Microsoft Office PowerPoint</Application>
  <PresentationFormat>On-screen Show (4:3)</PresentationFormat>
  <Paragraphs>38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Zinc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Tara Clarke</dc:creator>
  <cp:lastModifiedBy>Ciara Brennan</cp:lastModifiedBy>
  <cp:revision>179</cp:revision>
  <dcterms:created xsi:type="dcterms:W3CDTF">2007-03-26T15:59:42Z</dcterms:created>
  <dcterms:modified xsi:type="dcterms:W3CDTF">2023-06-13T11:29:52Z</dcterms:modified>
</cp:coreProperties>
</file>