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9" r:id="rId4"/>
    <p:sldId id="272" r:id="rId5"/>
    <p:sldId id="276" r:id="rId6"/>
    <p:sldId id="277" r:id="rId7"/>
    <p:sldId id="274" r:id="rId8"/>
    <p:sldId id="273" r:id="rId9"/>
    <p:sldId id="279" r:id="rId10"/>
    <p:sldId id="263" r:id="rId11"/>
    <p:sldId id="278"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Hora" initials="BH" lastIdx="1" clrIdx="0">
    <p:extLst>
      <p:ext uri="{19B8F6BF-5375-455C-9EA6-DF929625EA0E}">
        <p15:presenceInfo xmlns:p15="http://schemas.microsoft.com/office/powerpoint/2012/main" userId="S::bhora@sdublincoco.ie::25b3d1c0-c6e5-4c99-99e3-423f4ed30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8B3A3-7E26-43DA-9B4C-9735DDC35BF7}" v="67" dt="2023-06-12T07:15:10.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4660"/>
  </p:normalViewPr>
  <p:slideViewPr>
    <p:cSldViewPr snapToGrid="0">
      <p:cViewPr varScale="1">
        <p:scale>
          <a:sx n="114" d="100"/>
          <a:sy n="114"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30B69-E0C0-4474-B2DA-74AC66961D4A}" type="datetimeFigureOut">
              <a:rPr lang="en-IE" smtClean="0"/>
              <a:t>12/06/2023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42DD2-A23D-468B-8404-24CF3A9C2060}" type="slidenum">
              <a:rPr lang="en-IE" smtClean="0"/>
              <a:t>‹#›</a:t>
            </a:fld>
            <a:endParaRPr lang="en-IE"/>
          </a:p>
        </p:txBody>
      </p:sp>
    </p:spTree>
    <p:extLst>
      <p:ext uri="{BB962C8B-B14F-4D97-AF65-F5344CB8AC3E}">
        <p14:creationId xmlns:p14="http://schemas.microsoft.com/office/powerpoint/2010/main" val="394044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C68F-0AFC-4147-B276-DE6055620A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EB7E8F2-C21A-493B-B181-7AACF29D4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52669BB-4770-4CE9-BC68-107BF4555996}"/>
              </a:ext>
            </a:extLst>
          </p:cNvPr>
          <p:cNvSpPr>
            <a:spLocks noGrp="1"/>
          </p:cNvSpPr>
          <p:nvPr>
            <p:ph type="dt" sz="half" idx="10"/>
          </p:nvPr>
        </p:nvSpPr>
        <p:spPr/>
        <p:txBody>
          <a:bodyPr/>
          <a:lstStyle/>
          <a:p>
            <a:fld id="{5E901022-9F01-4F55-96D8-49EACD3CBF10}" type="datetimeFigureOut">
              <a:rPr lang="en-IE" smtClean="0"/>
              <a:t>12/06/2023</a:t>
            </a:fld>
            <a:endParaRPr lang="en-IE"/>
          </a:p>
        </p:txBody>
      </p:sp>
      <p:sp>
        <p:nvSpPr>
          <p:cNvPr id="5" name="Footer Placeholder 4">
            <a:extLst>
              <a:ext uri="{FF2B5EF4-FFF2-40B4-BE49-F238E27FC236}">
                <a16:creationId xmlns:a16="http://schemas.microsoft.com/office/drawing/2014/main" id="{9FEEBC6C-1780-4A6A-9B23-CF97E98524F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9B8C554-1C65-4531-A385-09D95649D19C}"/>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62496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B6D8-DDFC-45DE-97F3-AD2CCF5EB16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0650BE8-E3F8-4AC1-97C2-295E117D8A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864935A-5926-4754-A6E9-A95B1478580A}"/>
              </a:ext>
            </a:extLst>
          </p:cNvPr>
          <p:cNvSpPr>
            <a:spLocks noGrp="1"/>
          </p:cNvSpPr>
          <p:nvPr>
            <p:ph type="dt" sz="half" idx="10"/>
          </p:nvPr>
        </p:nvSpPr>
        <p:spPr/>
        <p:txBody>
          <a:bodyPr/>
          <a:lstStyle/>
          <a:p>
            <a:fld id="{5E901022-9F01-4F55-96D8-49EACD3CBF10}" type="datetimeFigureOut">
              <a:rPr lang="en-IE" smtClean="0"/>
              <a:t>12/06/2023</a:t>
            </a:fld>
            <a:endParaRPr lang="en-IE"/>
          </a:p>
        </p:txBody>
      </p:sp>
      <p:sp>
        <p:nvSpPr>
          <p:cNvPr id="5" name="Footer Placeholder 4">
            <a:extLst>
              <a:ext uri="{FF2B5EF4-FFF2-40B4-BE49-F238E27FC236}">
                <a16:creationId xmlns:a16="http://schemas.microsoft.com/office/drawing/2014/main" id="{DCFF8EE1-2B76-4407-84CA-59F2BDBF02C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ECC4DA4-10CC-45FF-A053-6593CE80274C}"/>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328260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3802E-947F-4200-81C7-E3499E8E47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EC93FA3-1099-4C33-8E12-BC73952B5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123CF77-E47D-4FF2-9897-FFFA3F52C22F}"/>
              </a:ext>
            </a:extLst>
          </p:cNvPr>
          <p:cNvSpPr>
            <a:spLocks noGrp="1"/>
          </p:cNvSpPr>
          <p:nvPr>
            <p:ph type="dt" sz="half" idx="10"/>
          </p:nvPr>
        </p:nvSpPr>
        <p:spPr/>
        <p:txBody>
          <a:bodyPr/>
          <a:lstStyle/>
          <a:p>
            <a:fld id="{5E901022-9F01-4F55-96D8-49EACD3CBF10}" type="datetimeFigureOut">
              <a:rPr lang="en-IE" smtClean="0"/>
              <a:t>12/06/2023</a:t>
            </a:fld>
            <a:endParaRPr lang="en-IE"/>
          </a:p>
        </p:txBody>
      </p:sp>
      <p:sp>
        <p:nvSpPr>
          <p:cNvPr id="5" name="Footer Placeholder 4">
            <a:extLst>
              <a:ext uri="{FF2B5EF4-FFF2-40B4-BE49-F238E27FC236}">
                <a16:creationId xmlns:a16="http://schemas.microsoft.com/office/drawing/2014/main" id="{AC367CAF-4552-4D65-8E44-0D54B6D3C23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6F040AF-129F-4455-B0E3-D32877AE36B6}"/>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133089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4BD7-05B4-400E-8009-73DBDF0D38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2F95388-8D58-483D-8B0D-2B0855A46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242278B-5944-4290-927D-374951AC000F}"/>
              </a:ext>
            </a:extLst>
          </p:cNvPr>
          <p:cNvSpPr>
            <a:spLocks noGrp="1"/>
          </p:cNvSpPr>
          <p:nvPr>
            <p:ph type="dt" sz="half" idx="10"/>
          </p:nvPr>
        </p:nvSpPr>
        <p:spPr/>
        <p:txBody>
          <a:bodyPr/>
          <a:lstStyle/>
          <a:p>
            <a:fld id="{5E901022-9F01-4F55-96D8-49EACD3CBF10}" type="datetimeFigureOut">
              <a:rPr lang="en-IE" smtClean="0"/>
              <a:t>12/06/2023</a:t>
            </a:fld>
            <a:endParaRPr lang="en-IE"/>
          </a:p>
        </p:txBody>
      </p:sp>
      <p:sp>
        <p:nvSpPr>
          <p:cNvPr id="5" name="Footer Placeholder 4">
            <a:extLst>
              <a:ext uri="{FF2B5EF4-FFF2-40B4-BE49-F238E27FC236}">
                <a16:creationId xmlns:a16="http://schemas.microsoft.com/office/drawing/2014/main" id="{5775320B-7C25-4A0C-B37F-BF9CB987D08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EC3C4C9-0EFB-489E-8B72-393631A55747}"/>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296167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B2A5-D6C5-412D-8D74-A50F74EDF7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17E6C35-1C41-4BEC-B9C5-68FD93CF6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811141-71B8-4558-B636-624A90DC533B}"/>
              </a:ext>
            </a:extLst>
          </p:cNvPr>
          <p:cNvSpPr>
            <a:spLocks noGrp="1"/>
          </p:cNvSpPr>
          <p:nvPr>
            <p:ph type="dt" sz="half" idx="10"/>
          </p:nvPr>
        </p:nvSpPr>
        <p:spPr/>
        <p:txBody>
          <a:bodyPr/>
          <a:lstStyle/>
          <a:p>
            <a:fld id="{5E901022-9F01-4F55-96D8-49EACD3CBF10}" type="datetimeFigureOut">
              <a:rPr lang="en-IE" smtClean="0"/>
              <a:t>12/06/2023</a:t>
            </a:fld>
            <a:endParaRPr lang="en-IE"/>
          </a:p>
        </p:txBody>
      </p:sp>
      <p:sp>
        <p:nvSpPr>
          <p:cNvPr id="5" name="Footer Placeholder 4">
            <a:extLst>
              <a:ext uri="{FF2B5EF4-FFF2-40B4-BE49-F238E27FC236}">
                <a16:creationId xmlns:a16="http://schemas.microsoft.com/office/drawing/2014/main" id="{402482DB-8033-4B18-9E48-8B7206AC1D1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9ED8778-15E7-49AB-92A8-209068F0723E}"/>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307398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0828-E4BD-41D0-8145-3E6149EE6B2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1BDB0EB-7759-4E2F-B47E-8F9F11E13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FAC3390-F731-4E83-B386-044FF13635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2CA8BD6-992D-42E6-BAB3-15FC23EBE86B}"/>
              </a:ext>
            </a:extLst>
          </p:cNvPr>
          <p:cNvSpPr>
            <a:spLocks noGrp="1"/>
          </p:cNvSpPr>
          <p:nvPr>
            <p:ph type="dt" sz="half" idx="10"/>
          </p:nvPr>
        </p:nvSpPr>
        <p:spPr/>
        <p:txBody>
          <a:bodyPr/>
          <a:lstStyle/>
          <a:p>
            <a:fld id="{5E901022-9F01-4F55-96D8-49EACD3CBF10}" type="datetimeFigureOut">
              <a:rPr lang="en-IE" smtClean="0"/>
              <a:t>12/06/2023</a:t>
            </a:fld>
            <a:endParaRPr lang="en-IE"/>
          </a:p>
        </p:txBody>
      </p:sp>
      <p:sp>
        <p:nvSpPr>
          <p:cNvPr id="6" name="Footer Placeholder 5">
            <a:extLst>
              <a:ext uri="{FF2B5EF4-FFF2-40B4-BE49-F238E27FC236}">
                <a16:creationId xmlns:a16="http://schemas.microsoft.com/office/drawing/2014/main" id="{E63DB1BD-145D-4347-B2FF-303AD21251C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9334011-D2BD-451A-A76F-7592844D5BCF}"/>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415972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B080-E0BE-48CB-987D-31F4FD89986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23684B8-6CD4-487A-8D5F-5692B4DE8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5E05FB-02D1-4A78-9132-EBE3C986BB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FD9F0E2F-D18B-44B3-8257-EF98600F9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A7B8F-C098-47E2-A646-2B1114508F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A8143C3-E06B-4ABA-B132-1DA7F9A812DE}"/>
              </a:ext>
            </a:extLst>
          </p:cNvPr>
          <p:cNvSpPr>
            <a:spLocks noGrp="1"/>
          </p:cNvSpPr>
          <p:nvPr>
            <p:ph type="dt" sz="half" idx="10"/>
          </p:nvPr>
        </p:nvSpPr>
        <p:spPr/>
        <p:txBody>
          <a:bodyPr/>
          <a:lstStyle/>
          <a:p>
            <a:fld id="{5E901022-9F01-4F55-96D8-49EACD3CBF10}" type="datetimeFigureOut">
              <a:rPr lang="en-IE" smtClean="0"/>
              <a:t>12/06/2023</a:t>
            </a:fld>
            <a:endParaRPr lang="en-IE"/>
          </a:p>
        </p:txBody>
      </p:sp>
      <p:sp>
        <p:nvSpPr>
          <p:cNvPr id="8" name="Footer Placeholder 7">
            <a:extLst>
              <a:ext uri="{FF2B5EF4-FFF2-40B4-BE49-F238E27FC236}">
                <a16:creationId xmlns:a16="http://schemas.microsoft.com/office/drawing/2014/main" id="{B1FE5110-E0DD-4298-9919-8837A6059A9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4E64651-75DD-4733-98B7-343F1CAC44F8}"/>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140245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C207-73BE-4393-89BE-829D72496CC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DC5BCA5-418F-4EE4-B76A-67393BFA7B4A}"/>
              </a:ext>
            </a:extLst>
          </p:cNvPr>
          <p:cNvSpPr>
            <a:spLocks noGrp="1"/>
          </p:cNvSpPr>
          <p:nvPr>
            <p:ph type="dt" sz="half" idx="10"/>
          </p:nvPr>
        </p:nvSpPr>
        <p:spPr/>
        <p:txBody>
          <a:bodyPr/>
          <a:lstStyle/>
          <a:p>
            <a:fld id="{5E901022-9F01-4F55-96D8-49EACD3CBF10}" type="datetimeFigureOut">
              <a:rPr lang="en-IE" smtClean="0"/>
              <a:t>12/06/2023</a:t>
            </a:fld>
            <a:endParaRPr lang="en-IE"/>
          </a:p>
        </p:txBody>
      </p:sp>
      <p:sp>
        <p:nvSpPr>
          <p:cNvPr id="4" name="Footer Placeholder 3">
            <a:extLst>
              <a:ext uri="{FF2B5EF4-FFF2-40B4-BE49-F238E27FC236}">
                <a16:creationId xmlns:a16="http://schemas.microsoft.com/office/drawing/2014/main" id="{EAED0B72-28DC-46FB-836D-6FE397A0556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CE17387-8EEF-45B4-B25A-2BA2D7D2E033}"/>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380789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E6459-D3EA-4877-89B7-1B20ADB0A32C}"/>
              </a:ext>
            </a:extLst>
          </p:cNvPr>
          <p:cNvSpPr>
            <a:spLocks noGrp="1"/>
          </p:cNvSpPr>
          <p:nvPr>
            <p:ph type="dt" sz="half" idx="10"/>
          </p:nvPr>
        </p:nvSpPr>
        <p:spPr/>
        <p:txBody>
          <a:bodyPr/>
          <a:lstStyle/>
          <a:p>
            <a:fld id="{5E901022-9F01-4F55-96D8-49EACD3CBF10}" type="datetimeFigureOut">
              <a:rPr lang="en-IE" smtClean="0"/>
              <a:t>12/06/2023</a:t>
            </a:fld>
            <a:endParaRPr lang="en-IE"/>
          </a:p>
        </p:txBody>
      </p:sp>
      <p:sp>
        <p:nvSpPr>
          <p:cNvPr id="3" name="Footer Placeholder 2">
            <a:extLst>
              <a:ext uri="{FF2B5EF4-FFF2-40B4-BE49-F238E27FC236}">
                <a16:creationId xmlns:a16="http://schemas.microsoft.com/office/drawing/2014/main" id="{23FDD4B9-8639-4599-A141-4B9B5C5CFA2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9A4EE77-F160-4394-81BA-09A306E8D4CE}"/>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218653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927-FF96-4243-A678-CD5A0E963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5A173BC-2B19-48A7-8975-9CF2BA586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4067DF0-0671-4B06-8185-62888A39F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B8356E-AC91-4E6E-8460-5E326A3C12A2}"/>
              </a:ext>
            </a:extLst>
          </p:cNvPr>
          <p:cNvSpPr>
            <a:spLocks noGrp="1"/>
          </p:cNvSpPr>
          <p:nvPr>
            <p:ph type="dt" sz="half" idx="10"/>
          </p:nvPr>
        </p:nvSpPr>
        <p:spPr/>
        <p:txBody>
          <a:bodyPr/>
          <a:lstStyle/>
          <a:p>
            <a:fld id="{5E901022-9F01-4F55-96D8-49EACD3CBF10}" type="datetimeFigureOut">
              <a:rPr lang="en-IE" smtClean="0"/>
              <a:t>12/06/2023</a:t>
            </a:fld>
            <a:endParaRPr lang="en-IE"/>
          </a:p>
        </p:txBody>
      </p:sp>
      <p:sp>
        <p:nvSpPr>
          <p:cNvPr id="6" name="Footer Placeholder 5">
            <a:extLst>
              <a:ext uri="{FF2B5EF4-FFF2-40B4-BE49-F238E27FC236}">
                <a16:creationId xmlns:a16="http://schemas.microsoft.com/office/drawing/2014/main" id="{FB4CA2D3-910A-45CD-A673-D583426470E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23BF3C5-3B4A-4AA8-AB3B-411BBA1AA605}"/>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34321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A396-5854-4F4B-A0E2-7FA83CB7C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8C884E0-0444-41D6-BD00-3F39D9BFB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891B606-7CFA-4C66-BD3A-C00613BD7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106B4-8F28-4F45-BA8E-CE2E9E45ABC2}"/>
              </a:ext>
            </a:extLst>
          </p:cNvPr>
          <p:cNvSpPr>
            <a:spLocks noGrp="1"/>
          </p:cNvSpPr>
          <p:nvPr>
            <p:ph type="dt" sz="half" idx="10"/>
          </p:nvPr>
        </p:nvSpPr>
        <p:spPr/>
        <p:txBody>
          <a:bodyPr/>
          <a:lstStyle/>
          <a:p>
            <a:fld id="{5E901022-9F01-4F55-96D8-49EACD3CBF10}" type="datetimeFigureOut">
              <a:rPr lang="en-IE" smtClean="0"/>
              <a:t>12/06/2023</a:t>
            </a:fld>
            <a:endParaRPr lang="en-IE"/>
          </a:p>
        </p:txBody>
      </p:sp>
      <p:sp>
        <p:nvSpPr>
          <p:cNvPr id="6" name="Footer Placeholder 5">
            <a:extLst>
              <a:ext uri="{FF2B5EF4-FFF2-40B4-BE49-F238E27FC236}">
                <a16:creationId xmlns:a16="http://schemas.microsoft.com/office/drawing/2014/main" id="{B7143B08-3B48-4191-862A-3F036255A0D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5F73138-BD26-4DF5-8D4A-5F8F2DAC3AA1}"/>
              </a:ext>
            </a:extLst>
          </p:cNvPr>
          <p:cNvSpPr>
            <a:spLocks noGrp="1"/>
          </p:cNvSpPr>
          <p:nvPr>
            <p:ph type="sldNum" sz="quarter" idx="12"/>
          </p:nvPr>
        </p:nvSpPr>
        <p:spPr/>
        <p:txBody>
          <a:bodyPr/>
          <a:lstStyle/>
          <a:p>
            <a:fld id="{24C28990-FE16-48A6-B573-F9DC46D2A631}" type="slidenum">
              <a:rPr lang="en-IE" smtClean="0"/>
              <a:t>‹#›</a:t>
            </a:fld>
            <a:endParaRPr lang="en-IE"/>
          </a:p>
        </p:txBody>
      </p:sp>
    </p:spTree>
    <p:extLst>
      <p:ext uri="{BB962C8B-B14F-4D97-AF65-F5344CB8AC3E}">
        <p14:creationId xmlns:p14="http://schemas.microsoft.com/office/powerpoint/2010/main" val="214279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888493-71BD-4152-8512-F504D74DB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4ADED58-8705-4438-80A8-93EE16DB7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7A39092-368D-47D5-A2EA-1544FFBDB4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01022-9F01-4F55-96D8-49EACD3CBF10}" type="datetimeFigureOut">
              <a:rPr lang="en-IE" smtClean="0"/>
              <a:t>12/06/2023</a:t>
            </a:fld>
            <a:endParaRPr lang="en-IE"/>
          </a:p>
        </p:txBody>
      </p:sp>
      <p:sp>
        <p:nvSpPr>
          <p:cNvPr id="5" name="Footer Placeholder 4">
            <a:extLst>
              <a:ext uri="{FF2B5EF4-FFF2-40B4-BE49-F238E27FC236}">
                <a16:creationId xmlns:a16="http://schemas.microsoft.com/office/drawing/2014/main" id="{2CF34A00-ACDC-4649-9819-3A38109F2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EA3C5B6-BDD8-4C08-AE01-852A36A312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28990-FE16-48A6-B573-F9DC46D2A631}" type="slidenum">
              <a:rPr lang="en-IE" smtClean="0"/>
              <a:t>‹#›</a:t>
            </a:fld>
            <a:endParaRPr lang="en-IE"/>
          </a:p>
        </p:txBody>
      </p:sp>
    </p:spTree>
    <p:extLst>
      <p:ext uri="{BB962C8B-B14F-4D97-AF65-F5344CB8AC3E}">
        <p14:creationId xmlns:p14="http://schemas.microsoft.com/office/powerpoint/2010/main" val="96709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_o7lPeDBbWQ"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GJhQh2iH8b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 name="Rectangle 16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5589BF-DAD0-44C8-94B6-96328DCF3566}"/>
              </a:ext>
            </a:extLst>
          </p:cNvPr>
          <p:cNvSpPr>
            <a:spLocks noGrp="1"/>
          </p:cNvSpPr>
          <p:nvPr>
            <p:ph type="ctrTitle"/>
          </p:nvPr>
        </p:nvSpPr>
        <p:spPr>
          <a:xfrm>
            <a:off x="630936" y="639520"/>
            <a:ext cx="3429000" cy="1719072"/>
          </a:xfrm>
        </p:spPr>
        <p:txBody>
          <a:bodyPr vert="horz" lIns="91440" tIns="45720" rIns="91440" bIns="45720" rtlCol="0" anchor="b">
            <a:normAutofit fontScale="90000"/>
          </a:bodyPr>
          <a:lstStyle/>
          <a:p>
            <a:pPr algn="l"/>
            <a:r>
              <a:rPr lang="en-US" sz="5400" kern="1200" dirty="0">
                <a:solidFill>
                  <a:schemeClr val="tx1"/>
                </a:solidFill>
                <a:latin typeface="+mj-lt"/>
                <a:ea typeface="+mj-ea"/>
                <a:cs typeface="+mj-cs"/>
              </a:rPr>
              <a:t>Annual Report  2022</a:t>
            </a:r>
          </a:p>
        </p:txBody>
      </p:sp>
      <p:sp>
        <p:nvSpPr>
          <p:cNvPr id="16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F4168CD6-ABB0-4F6D-B278-83165AEBCC2A}"/>
              </a:ext>
            </a:extLst>
          </p:cNvPr>
          <p:cNvSpPr>
            <a:spLocks noGrp="1"/>
          </p:cNvSpPr>
          <p:nvPr>
            <p:ph type="subTitle" idx="1"/>
          </p:nvPr>
        </p:nvSpPr>
        <p:spPr>
          <a:xfrm>
            <a:off x="220337" y="2807208"/>
            <a:ext cx="4627085" cy="3410712"/>
          </a:xfrm>
        </p:spPr>
        <p:txBody>
          <a:bodyPr vert="horz" lIns="91440" tIns="45720" rIns="91440" bIns="45720" rtlCol="0" anchor="t">
            <a:noAutofit/>
          </a:bodyPr>
          <a:lstStyle/>
          <a:p>
            <a:pPr algn="l"/>
            <a:r>
              <a:rPr lang="en-US" sz="3200" dirty="0"/>
              <a:t>Presentation to SDCC </a:t>
            </a:r>
          </a:p>
          <a:p>
            <a:pPr algn="l"/>
            <a:endParaRPr lang="en-US" sz="3200" dirty="0"/>
          </a:p>
          <a:p>
            <a:pPr algn="l"/>
            <a:r>
              <a:rPr lang="en-US" sz="3200" dirty="0"/>
              <a:t>Mary P. Corcoran, Chairperson LCDC</a:t>
            </a:r>
          </a:p>
          <a:p>
            <a:pPr algn="l"/>
            <a:r>
              <a:rPr lang="en-US" sz="3200" dirty="0"/>
              <a:t>June 12, 2023</a:t>
            </a:r>
          </a:p>
          <a:p>
            <a:pPr indent="-228600" algn="l">
              <a:buFont typeface="Arial" panose="020B0604020202020204" pitchFamily="34" charset="0"/>
              <a:buChar char="•"/>
            </a:pPr>
            <a:endParaRPr lang="en-US" sz="3200" dirty="0">
              <a:highlight>
                <a:srgbClr val="FFFF00"/>
              </a:highlight>
            </a:endParaRPr>
          </a:p>
          <a:p>
            <a:pPr algn="l"/>
            <a:r>
              <a:rPr lang="en-US" sz="3200" dirty="0">
                <a:highlight>
                  <a:srgbClr val="FFFF00"/>
                </a:highlight>
              </a:rPr>
              <a:t> </a:t>
            </a:r>
          </a:p>
        </p:txBody>
      </p:sp>
      <p:pic>
        <p:nvPicPr>
          <p:cNvPr id="6" name="Picture 5" descr="A close up of a sign&#10;&#10;Description automatically generated">
            <a:extLst>
              <a:ext uri="{FF2B5EF4-FFF2-40B4-BE49-F238E27FC236}">
                <a16:creationId xmlns:a16="http://schemas.microsoft.com/office/drawing/2014/main" id="{C7510798-2193-44E8-8AA5-A46BAC45CC03}"/>
              </a:ext>
            </a:extLst>
          </p:cNvPr>
          <p:cNvPicPr>
            <a:picLocks noChangeAspect="1"/>
          </p:cNvPicPr>
          <p:nvPr/>
        </p:nvPicPr>
        <p:blipFill rotWithShape="1">
          <a:blip r:embed="rId2">
            <a:extLst>
              <a:ext uri="{28A0092B-C50C-407E-A947-70E740481C1C}">
                <a14:useLocalDpi xmlns:a14="http://schemas.microsoft.com/office/drawing/2010/main" val="0"/>
              </a:ext>
            </a:extLst>
          </a:blip>
          <a:srcRect l="62" r="63" b="-2"/>
          <a:stretch/>
        </p:blipFill>
        <p:spPr>
          <a:xfrm>
            <a:off x="5618602" y="1052831"/>
            <a:ext cx="5939414" cy="4250028"/>
          </a:xfrm>
          <a:prstGeom prst="rect">
            <a:avLst/>
          </a:prstGeom>
        </p:spPr>
      </p:pic>
    </p:spTree>
    <p:extLst>
      <p:ext uri="{BB962C8B-B14F-4D97-AF65-F5344CB8AC3E}">
        <p14:creationId xmlns:p14="http://schemas.microsoft.com/office/powerpoint/2010/main" val="303855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00"/>
                                        <p:tgtEl>
                                          <p:spTgt spid="3">
                                            <p:txEl>
                                              <p:pRg st="3" end="3"/>
                                            </p:txEl>
                                          </p:spTgt>
                                        </p:tgtEl>
                                      </p:cBhvr>
                                    </p:animEffect>
                                  </p:childTnLst>
                                </p:cTn>
                              </p:par>
                              <p:par>
                                <p:cTn id="16" presetID="10" presetClass="entr" presetSubtype="0" fill="hold" grpId="0" nodeType="withEffect">
                                  <p:stCondLst>
                                    <p:cond delay="1500"/>
                                  </p:stCondLst>
                                  <p:iterate>
                                    <p:tmPct val="10000"/>
                                  </p:iterate>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700"/>
                                        <p:tgtEl>
                                          <p:spTgt spid="3">
                                            <p:txEl>
                                              <p:pRg st="5" end="5"/>
                                            </p:txEl>
                                          </p:spTgt>
                                        </p:tgtEl>
                                      </p:cBhvr>
                                    </p:animEffect>
                                  </p:childTnLst>
                                </p:cTn>
                              </p:par>
                              <p:par>
                                <p:cTn id="19" presetID="10" presetClass="entr" presetSubtype="0" fill="hold" grpId="0" nodeType="withEffect">
                                  <p:stCondLst>
                                    <p:cond delay="1000"/>
                                  </p:stCondLst>
                                  <p:iterate>
                                    <p:tmPct val="10000"/>
                                  </p:iterate>
                                  <p:childTnLst>
                                    <p:set>
                                      <p:cBhvr>
                                        <p:cTn id="20" dur="1" fill="hold">
                                          <p:stCondLst>
                                            <p:cond delay="0"/>
                                          </p:stCondLst>
                                        </p:cTn>
                                        <p:tgtEl>
                                          <p:spTgt spid="2"/>
                                        </p:tgtEl>
                                        <p:attrNameLst>
                                          <p:attrName>style.visibility</p:attrName>
                                        </p:attrNameLst>
                                      </p:cBhvr>
                                      <p:to>
                                        <p:strVal val="visible"/>
                                      </p:to>
                                    </p:set>
                                    <p:animEffect transition="in" filter="fade">
                                      <p:cBhvr>
                                        <p:cTn id="21"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84A7-90AD-481F-8466-E80EEAB0B03F}"/>
              </a:ext>
            </a:extLst>
          </p:cNvPr>
          <p:cNvSpPr>
            <a:spLocks noGrp="1"/>
          </p:cNvSpPr>
          <p:nvPr>
            <p:ph type="title"/>
          </p:nvPr>
        </p:nvSpPr>
        <p:spPr>
          <a:xfrm>
            <a:off x="159026" y="99392"/>
            <a:ext cx="7707017" cy="1808922"/>
          </a:xfrm>
        </p:spPr>
        <p:txBody>
          <a:bodyPr>
            <a:normAutofit/>
          </a:bodyPr>
          <a:lstStyle/>
          <a:p>
            <a:r>
              <a:rPr lang="en-IE" sz="4100" b="1" dirty="0"/>
              <a:t>LCDC Annual Report 2022: LEADER</a:t>
            </a:r>
          </a:p>
        </p:txBody>
      </p:sp>
      <p:sp>
        <p:nvSpPr>
          <p:cNvPr id="3" name="Content Placeholder 2">
            <a:extLst>
              <a:ext uri="{FF2B5EF4-FFF2-40B4-BE49-F238E27FC236}">
                <a16:creationId xmlns:a16="http://schemas.microsoft.com/office/drawing/2014/main" id="{60156329-EEFE-4F50-B1F5-0BF5A4602ED4}"/>
              </a:ext>
            </a:extLst>
          </p:cNvPr>
          <p:cNvSpPr>
            <a:spLocks noGrp="1"/>
          </p:cNvSpPr>
          <p:nvPr>
            <p:ph idx="1"/>
          </p:nvPr>
        </p:nvSpPr>
        <p:spPr>
          <a:xfrm>
            <a:off x="0" y="1575412"/>
            <a:ext cx="8571123" cy="5282578"/>
          </a:xfrm>
        </p:spPr>
        <p:txBody>
          <a:bodyPr>
            <a:normAutofit/>
          </a:bodyPr>
          <a:lstStyle/>
          <a:p>
            <a:r>
              <a:rPr lang="en-IE" dirty="0"/>
              <a:t>Dublin Rural LEADER ran from 2014-2020. </a:t>
            </a:r>
          </a:p>
          <a:p>
            <a:r>
              <a:rPr lang="en-US" dirty="0">
                <a:latin typeface="Calibri" panose="020F0502020204030204" pitchFamily="34" charset="0"/>
                <a:ea typeface="Times New Roman" panose="02020603050405020304" pitchFamily="18" charset="0"/>
              </a:rPr>
              <a:t>The respective percentage of rural area population, as per the LDS, are Fingal 67%, DLR 8% and </a:t>
            </a:r>
            <a:r>
              <a:rPr lang="en-US" dirty="0">
                <a:highlight>
                  <a:srgbClr val="FFFF00"/>
                </a:highlight>
                <a:latin typeface="Calibri" panose="020F0502020204030204" pitchFamily="34" charset="0"/>
                <a:ea typeface="Times New Roman" panose="02020603050405020304" pitchFamily="18" charset="0"/>
              </a:rPr>
              <a:t>SD 25%</a:t>
            </a:r>
            <a:r>
              <a:rPr lang="en-US" dirty="0">
                <a:latin typeface="Calibri" panose="020F0502020204030204" pitchFamily="34" charset="0"/>
                <a:ea typeface="Times New Roman" panose="02020603050405020304" pitchFamily="18" charset="0"/>
              </a:rPr>
              <a:t>. </a:t>
            </a:r>
          </a:p>
          <a:p>
            <a:r>
              <a:rPr lang="en-US" dirty="0">
                <a:latin typeface="Calibri" panose="020F0502020204030204" pitchFamily="34" charset="0"/>
                <a:ea typeface="Times New Roman" panose="02020603050405020304" pitchFamily="18" charset="0"/>
              </a:rPr>
              <a:t>The respective approved funding percentages are Fingal 64.72%, DLR 5.68% and </a:t>
            </a:r>
            <a:r>
              <a:rPr lang="en-US" dirty="0">
                <a:highlight>
                  <a:srgbClr val="FFFF00"/>
                </a:highlight>
                <a:latin typeface="Calibri" panose="020F0502020204030204" pitchFamily="34" charset="0"/>
                <a:ea typeface="Times New Roman" panose="02020603050405020304" pitchFamily="18" charset="0"/>
              </a:rPr>
              <a:t>SD 29.61%. </a:t>
            </a:r>
            <a:r>
              <a:rPr lang="en-US" dirty="0">
                <a:latin typeface="Calibri" panose="020F0502020204030204" pitchFamily="34" charset="0"/>
                <a:ea typeface="Times New Roman" panose="02020603050405020304" pitchFamily="18" charset="0"/>
              </a:rPr>
              <a:t>(source: </a:t>
            </a:r>
            <a:r>
              <a:rPr lang="en-US" i="1" dirty="0">
                <a:latin typeface="Calibri" panose="020F0502020204030204" pitchFamily="34" charset="0"/>
                <a:ea typeface="Times New Roman" panose="02020603050405020304" pitchFamily="18" charset="0"/>
              </a:rPr>
              <a:t>Review of the Leader Local Development Strategy in Dublin Rura</a:t>
            </a:r>
            <a:r>
              <a:rPr lang="en-US" dirty="0">
                <a:latin typeface="Calibri" panose="020F0502020204030204" pitchFamily="34" charset="0"/>
                <a:ea typeface="Times New Roman" panose="02020603050405020304" pitchFamily="18" charset="0"/>
              </a:rPr>
              <a:t>l, 2020 DRAFT) </a:t>
            </a:r>
          </a:p>
          <a:p>
            <a:r>
              <a:rPr lang="en-GB" dirty="0">
                <a:effectLst/>
                <a:latin typeface="Calibri" panose="020F0502020204030204" pitchFamily="34" charset="0"/>
                <a:ea typeface="Times New Roman" panose="02020603050405020304" pitchFamily="18" charset="0"/>
              </a:rPr>
              <a:t>Transition LEADER Programme Commenced April 1</a:t>
            </a:r>
            <a:r>
              <a:rPr lang="en-GB" baseline="30000" dirty="0">
                <a:effectLst/>
                <a:latin typeface="Calibri" panose="020F0502020204030204" pitchFamily="34" charset="0"/>
                <a:ea typeface="Times New Roman" panose="02020603050405020304" pitchFamily="18" charset="0"/>
              </a:rPr>
              <a:t>st</a:t>
            </a:r>
            <a:r>
              <a:rPr lang="en-GB" dirty="0">
                <a:effectLst/>
                <a:latin typeface="Calibri" panose="020F0502020204030204" pitchFamily="34" charset="0"/>
                <a:ea typeface="Times New Roman" panose="02020603050405020304" pitchFamily="18" charset="0"/>
              </a:rPr>
              <a:t>, 2021 &amp; ran until December 31</a:t>
            </a:r>
            <a:r>
              <a:rPr lang="en-GB" baseline="30000" dirty="0">
                <a:effectLst/>
                <a:latin typeface="Calibri" panose="020F0502020204030204" pitchFamily="34" charset="0"/>
                <a:ea typeface="Times New Roman" panose="02020603050405020304" pitchFamily="18" charset="0"/>
              </a:rPr>
              <a:t>st</a:t>
            </a:r>
            <a:r>
              <a:rPr lang="en-GB" dirty="0">
                <a:effectLst/>
                <a:latin typeface="Calibri" panose="020F0502020204030204" pitchFamily="34" charset="0"/>
                <a:ea typeface="Times New Roman" panose="02020603050405020304" pitchFamily="18" charset="0"/>
              </a:rPr>
              <a:t>, 2022.  SDCC drew down €33, 204.62 (6.67% of value of the overall budget) during that period. </a:t>
            </a:r>
          </a:p>
          <a:p>
            <a:pPr marL="0" indent="0">
              <a:buNone/>
            </a:pPr>
            <a:endParaRPr lang="en-IE" sz="1300" dirty="0"/>
          </a:p>
        </p:txBody>
      </p:sp>
      <p:pic>
        <p:nvPicPr>
          <p:cNvPr id="4" name="Picture 3">
            <a:extLst>
              <a:ext uri="{FF2B5EF4-FFF2-40B4-BE49-F238E27FC236}">
                <a16:creationId xmlns:a16="http://schemas.microsoft.com/office/drawing/2014/main" id="{61E73DFA-C4C0-735B-4553-292B6C5250E7}"/>
              </a:ext>
            </a:extLst>
          </p:cNvPr>
          <p:cNvPicPr>
            <a:picLocks noChangeAspect="1"/>
          </p:cNvPicPr>
          <p:nvPr/>
        </p:nvPicPr>
        <p:blipFill rotWithShape="1">
          <a:blip r:embed="rId2"/>
          <a:srcRect l="18061" r="30858"/>
          <a:stretch/>
        </p:blipFill>
        <p:spPr>
          <a:xfrm>
            <a:off x="8141466" y="10"/>
            <a:ext cx="405053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9920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F4A91-6F19-F70E-CF5F-7C9BF66BC8FC}"/>
              </a:ext>
            </a:extLst>
          </p:cNvPr>
          <p:cNvSpPr>
            <a:spLocks noGrp="1"/>
          </p:cNvSpPr>
          <p:nvPr>
            <p:ph type="title"/>
          </p:nvPr>
        </p:nvSpPr>
        <p:spPr>
          <a:xfrm>
            <a:off x="198305" y="329184"/>
            <a:ext cx="7788924" cy="1783080"/>
          </a:xfrm>
        </p:spPr>
        <p:txBody>
          <a:bodyPr anchor="b">
            <a:normAutofit/>
          </a:bodyPr>
          <a:lstStyle/>
          <a:p>
            <a:r>
              <a:rPr lang="en-IE" sz="6100" dirty="0"/>
              <a:t>South Dublin projects supported by Leader</a:t>
            </a:r>
          </a:p>
        </p:txBody>
      </p:sp>
      <p:sp>
        <p:nvSpPr>
          <p:cNvPr id="21"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7BEC6C-E6D1-48BB-4DBF-5E1DF5FD9953}"/>
              </a:ext>
            </a:extLst>
          </p:cNvPr>
          <p:cNvSpPr>
            <a:spLocks noGrp="1"/>
          </p:cNvSpPr>
          <p:nvPr>
            <p:ph idx="1"/>
          </p:nvPr>
        </p:nvSpPr>
        <p:spPr>
          <a:xfrm>
            <a:off x="-1" y="2520704"/>
            <a:ext cx="8141307" cy="4337296"/>
          </a:xfrm>
        </p:spPr>
        <p:txBody>
          <a:bodyPr>
            <a:normAutofit lnSpcReduction="10000"/>
          </a:bodyPr>
          <a:lstStyle/>
          <a:p>
            <a:r>
              <a:rPr lang="en-IE" sz="2400" dirty="0" err="1"/>
              <a:t>Saggart</a:t>
            </a:r>
            <a:r>
              <a:rPr lang="en-IE" sz="2400" dirty="0"/>
              <a:t> School House Community centre - €500K</a:t>
            </a:r>
          </a:p>
          <a:p>
            <a:r>
              <a:rPr lang="en-IE" sz="2400" dirty="0" err="1"/>
              <a:t>Glenasmole</a:t>
            </a:r>
            <a:r>
              <a:rPr lang="en-IE" sz="2400" dirty="0"/>
              <a:t> Community Centre Facility Upgrade - €500K</a:t>
            </a:r>
          </a:p>
          <a:p>
            <a:r>
              <a:rPr lang="en-IE" sz="2400" dirty="0"/>
              <a:t>The Artisan Pizza Company Business Expansion Plan 2020 -€104K</a:t>
            </a:r>
          </a:p>
          <a:p>
            <a:r>
              <a:rPr lang="en-IE" sz="2400" dirty="0"/>
              <a:t>The Newcastle Lyons Heritage Trail Project - €23K</a:t>
            </a:r>
          </a:p>
          <a:p>
            <a:r>
              <a:rPr lang="en-IE" sz="2400" dirty="0" err="1"/>
              <a:t>Calliaghstown</a:t>
            </a:r>
            <a:r>
              <a:rPr lang="en-IE" sz="2400" dirty="0"/>
              <a:t> Equestrian Centre Upgrade - €24K</a:t>
            </a:r>
          </a:p>
          <a:p>
            <a:r>
              <a:rPr lang="en-IE" sz="2400" dirty="0"/>
              <a:t>Colin Harris Design Ireland Product Launch - €14K</a:t>
            </a:r>
          </a:p>
          <a:p>
            <a:r>
              <a:rPr lang="en-IE" sz="2400" dirty="0"/>
              <a:t>Development of Typing Tutor Program Prototype - €30k</a:t>
            </a:r>
          </a:p>
          <a:p>
            <a:r>
              <a:rPr lang="en-IE" sz="2400" dirty="0"/>
              <a:t>Expansion of Activities and Equipment for Slade Valley Men's Shed - €20K</a:t>
            </a:r>
          </a:p>
          <a:p>
            <a:r>
              <a:rPr lang="en-IE" sz="2400" dirty="0" err="1"/>
              <a:t>Footee</a:t>
            </a:r>
            <a:r>
              <a:rPr lang="en-IE" sz="2400" dirty="0"/>
              <a:t> Expansion &amp; Upgrade - €11K </a:t>
            </a:r>
          </a:p>
          <a:p>
            <a:endParaRPr lang="en-IE" sz="2400" dirty="0"/>
          </a:p>
          <a:p>
            <a:endParaRPr lang="en-IE" sz="1700" dirty="0"/>
          </a:p>
        </p:txBody>
      </p:sp>
      <p:pic>
        <p:nvPicPr>
          <p:cNvPr id="5" name="Picture 4">
            <a:extLst>
              <a:ext uri="{FF2B5EF4-FFF2-40B4-BE49-F238E27FC236}">
                <a16:creationId xmlns:a16="http://schemas.microsoft.com/office/drawing/2014/main" id="{D89E3FCE-2508-167B-6405-C58455434355}"/>
              </a:ext>
            </a:extLst>
          </p:cNvPr>
          <p:cNvPicPr>
            <a:picLocks noChangeAspect="1"/>
          </p:cNvPicPr>
          <p:nvPr/>
        </p:nvPicPr>
        <p:blipFill rotWithShape="1">
          <a:blip r:embed="rId2"/>
          <a:srcRect l="19031" r="16507"/>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4" name="Picture 3">
            <a:extLst>
              <a:ext uri="{FF2B5EF4-FFF2-40B4-BE49-F238E27FC236}">
                <a16:creationId xmlns:a16="http://schemas.microsoft.com/office/drawing/2014/main" id="{944D673F-5658-FF13-08BB-7C8E67240292}"/>
              </a:ext>
            </a:extLst>
          </p:cNvPr>
          <p:cNvPicPr>
            <a:picLocks noChangeAspect="1"/>
          </p:cNvPicPr>
          <p:nvPr/>
        </p:nvPicPr>
        <p:blipFill rotWithShape="1">
          <a:blip r:embed="rId3"/>
          <a:srcRect t="302" r="-1" b="14353"/>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83601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84A7-90AD-481F-8466-E80EEAB0B03F}"/>
              </a:ext>
            </a:extLst>
          </p:cNvPr>
          <p:cNvSpPr>
            <a:spLocks noGrp="1"/>
          </p:cNvSpPr>
          <p:nvPr>
            <p:ph type="title"/>
          </p:nvPr>
        </p:nvSpPr>
        <p:spPr>
          <a:xfrm>
            <a:off x="5105693" y="365125"/>
            <a:ext cx="6990229" cy="1807305"/>
          </a:xfrm>
        </p:spPr>
        <p:txBody>
          <a:bodyPr>
            <a:normAutofit/>
          </a:bodyPr>
          <a:lstStyle/>
          <a:p>
            <a:r>
              <a:rPr lang="en-IE" sz="4100" b="1" dirty="0"/>
              <a:t>LCDC Annual Report 2022:   </a:t>
            </a:r>
            <a:br>
              <a:rPr lang="en-IE" sz="4100" b="1" dirty="0"/>
            </a:br>
            <a:r>
              <a:rPr lang="en-IE" sz="4100" b="1" dirty="0"/>
              <a:t>New LECP – under construction    </a:t>
            </a:r>
          </a:p>
        </p:txBody>
      </p:sp>
      <p:pic>
        <p:nvPicPr>
          <p:cNvPr id="5" name="Picture 4" descr="Icon&#10;&#10;Description automatically generated with medium confidence">
            <a:extLst>
              <a:ext uri="{FF2B5EF4-FFF2-40B4-BE49-F238E27FC236}">
                <a16:creationId xmlns:a16="http://schemas.microsoft.com/office/drawing/2014/main" id="{A1771CEB-E1F1-B11B-0770-765B67561363}"/>
              </a:ext>
            </a:extLst>
          </p:cNvPr>
          <p:cNvPicPr>
            <a:picLocks noChangeAspect="1"/>
          </p:cNvPicPr>
          <p:nvPr/>
        </p:nvPicPr>
        <p:blipFill rotWithShape="1">
          <a:blip r:embed="rId2">
            <a:extLst>
              <a:ext uri="{28A0092B-C50C-407E-A947-70E740481C1C}">
                <a14:useLocalDpi xmlns:a14="http://schemas.microsoft.com/office/drawing/2010/main" val="0"/>
              </a:ext>
            </a:extLst>
          </a:blip>
          <a:srcRect r="-2" b="1051"/>
          <a:stretch/>
        </p:blipFill>
        <p:spPr>
          <a:xfrm>
            <a:off x="20" y="10"/>
            <a:ext cx="5198703"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0156329-EEFE-4F50-B1F5-0BF5A4602ED4}"/>
              </a:ext>
            </a:extLst>
          </p:cNvPr>
          <p:cNvSpPr>
            <a:spLocks noGrp="1"/>
          </p:cNvSpPr>
          <p:nvPr>
            <p:ph idx="1"/>
          </p:nvPr>
        </p:nvSpPr>
        <p:spPr>
          <a:xfrm>
            <a:off x="4869455" y="1927952"/>
            <a:ext cx="7226467" cy="4822169"/>
          </a:xfrm>
        </p:spPr>
        <p:txBody>
          <a:bodyPr>
            <a:normAutofit/>
          </a:bodyPr>
          <a:lstStyle/>
          <a:p>
            <a:endParaRPr lang="en-US" sz="2400" dirty="0"/>
          </a:p>
          <a:p>
            <a:r>
              <a:rPr lang="en-US" sz="2400" dirty="0"/>
              <a:t>New guidelines published Nov 2021</a:t>
            </a:r>
          </a:p>
          <a:p>
            <a:r>
              <a:rPr lang="en-US" sz="2400" dirty="0"/>
              <a:t>Review of 2016-2021 Plan completed 2022  </a:t>
            </a:r>
          </a:p>
          <a:p>
            <a:r>
              <a:rPr lang="en-US" sz="2400" dirty="0"/>
              <a:t>Advisory Group formed and met several times in 2022</a:t>
            </a:r>
          </a:p>
          <a:p>
            <a:r>
              <a:rPr lang="en-US" sz="2400" dirty="0"/>
              <a:t>Draft High-Level Goals agreed in January 2023</a:t>
            </a:r>
          </a:p>
          <a:p>
            <a:r>
              <a:rPr lang="en-US" sz="2400" dirty="0"/>
              <a:t>Consultation underway from late 2022 e.g. Poverty in South Dublin: Developing our understanding and collaborative planning, seminar held October 5</a:t>
            </a:r>
            <a:r>
              <a:rPr lang="en-US" sz="2400" baseline="30000" dirty="0"/>
              <a:t>th</a:t>
            </a:r>
            <a:r>
              <a:rPr lang="en-US" sz="2400" dirty="0"/>
              <a:t>, 2022</a:t>
            </a:r>
          </a:p>
          <a:p>
            <a:r>
              <a:rPr lang="en-US" sz="2400" dirty="0"/>
              <a:t> External company contracted to undertake further consultation exercises and draft new LECP. </a:t>
            </a:r>
          </a:p>
          <a:p>
            <a:r>
              <a:rPr lang="en-US" sz="2400" dirty="0"/>
              <a:t>Draft plan to be reviewed by LCDC/SPC later this year. </a:t>
            </a:r>
            <a:endParaRPr lang="en-IE" sz="1700" dirty="0"/>
          </a:p>
          <a:p>
            <a:pPr marL="0" indent="0">
              <a:buNone/>
            </a:pPr>
            <a:endParaRPr lang="en-IE" sz="1700" dirty="0"/>
          </a:p>
          <a:p>
            <a:pPr lvl="1"/>
            <a:endParaRPr lang="en-IE" sz="1700" dirty="0"/>
          </a:p>
          <a:p>
            <a:pPr lvl="1"/>
            <a:endParaRPr lang="en-IE" sz="1700" dirty="0"/>
          </a:p>
          <a:p>
            <a:pPr lvl="1"/>
            <a:endParaRPr lang="en-IE" sz="1700" dirty="0"/>
          </a:p>
          <a:p>
            <a:pPr lvl="1"/>
            <a:endParaRPr lang="en-IE" sz="1700" dirty="0"/>
          </a:p>
          <a:p>
            <a:pPr lvl="1"/>
            <a:endParaRPr lang="en-IE" sz="1700" dirty="0"/>
          </a:p>
        </p:txBody>
      </p:sp>
    </p:spTree>
    <p:extLst>
      <p:ext uri="{BB962C8B-B14F-4D97-AF65-F5344CB8AC3E}">
        <p14:creationId xmlns:p14="http://schemas.microsoft.com/office/powerpoint/2010/main" val="394988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997FE-E12E-46DE-B987-0763D61E2A00}"/>
              </a:ext>
            </a:extLst>
          </p:cNvPr>
          <p:cNvSpPr>
            <a:spLocks noGrp="1"/>
          </p:cNvSpPr>
          <p:nvPr>
            <p:ph type="title"/>
          </p:nvPr>
        </p:nvSpPr>
        <p:spPr>
          <a:xfrm>
            <a:off x="572493" y="238539"/>
            <a:ext cx="11018520" cy="1434415"/>
          </a:xfrm>
        </p:spPr>
        <p:txBody>
          <a:bodyPr anchor="b">
            <a:normAutofit/>
          </a:bodyPr>
          <a:lstStyle/>
          <a:p>
            <a:r>
              <a:rPr lang="en-GB" sz="5400" b="1" dirty="0"/>
              <a:t>Looking Ahead</a:t>
            </a:r>
            <a:endParaRPr lang="en-IE" sz="5400" b="1" dirty="0"/>
          </a:p>
        </p:txBody>
      </p:sp>
      <p:sp>
        <p:nvSpPr>
          <p:cNvPr id="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08248D-3C80-40DF-8D8F-46008AB3B0E4}"/>
              </a:ext>
            </a:extLst>
          </p:cNvPr>
          <p:cNvSpPr>
            <a:spLocks noGrp="1"/>
          </p:cNvSpPr>
          <p:nvPr>
            <p:ph idx="1"/>
          </p:nvPr>
        </p:nvSpPr>
        <p:spPr>
          <a:xfrm>
            <a:off x="363555" y="1864424"/>
            <a:ext cx="11633813" cy="4993576"/>
          </a:xfrm>
        </p:spPr>
        <p:txBody>
          <a:bodyPr anchor="t">
            <a:normAutofit fontScale="92500" lnSpcReduction="10000"/>
          </a:bodyPr>
          <a:lstStyle/>
          <a:p>
            <a:endParaRPr lang="en-IE" dirty="0"/>
          </a:p>
          <a:p>
            <a:r>
              <a:rPr lang="en-IE" dirty="0"/>
              <a:t>Ensure membership and representation in place, renewed periodically and active</a:t>
            </a:r>
          </a:p>
          <a:p>
            <a:r>
              <a:rPr lang="en-IE" dirty="0"/>
              <a:t>Committee structures work well but mainly focuses on operational rather than strategic matters</a:t>
            </a:r>
          </a:p>
          <a:p>
            <a:r>
              <a:rPr lang="en-IE" dirty="0"/>
              <a:t>Increased levels of grant administration is challenging because of  diversification of grant schemes and short timelines – LCDC members have worked with SDCC staff to ensure optimal grant management process </a:t>
            </a:r>
          </a:p>
          <a:p>
            <a:r>
              <a:rPr lang="en-IE" dirty="0"/>
              <a:t>Presentations from staff of SDCC and from service providers across the county are invaluable for LCDC members to get a handle on pressing issues, and “the state of the county”.  </a:t>
            </a:r>
          </a:p>
          <a:p>
            <a:r>
              <a:rPr lang="en-IE" dirty="0"/>
              <a:t>New LECP an opportunity to focus effort in a strategically targeted way that can be monitored across the timeframe of the plan.  </a:t>
            </a:r>
          </a:p>
          <a:p>
            <a:pPr marL="0" indent="0">
              <a:buNone/>
            </a:pPr>
            <a:endParaRPr lang="en-IE" sz="1700" dirty="0"/>
          </a:p>
        </p:txBody>
      </p:sp>
      <p:pic>
        <p:nvPicPr>
          <p:cNvPr id="5" name="Picture 4">
            <a:extLst>
              <a:ext uri="{FF2B5EF4-FFF2-40B4-BE49-F238E27FC236}">
                <a16:creationId xmlns:a16="http://schemas.microsoft.com/office/drawing/2014/main" id="{140E36EC-1A6C-CC95-CE27-DDA2969465B7}"/>
              </a:ext>
            </a:extLst>
          </p:cNvPr>
          <p:cNvPicPr>
            <a:picLocks noChangeAspect="1"/>
          </p:cNvPicPr>
          <p:nvPr/>
        </p:nvPicPr>
        <p:blipFill>
          <a:blip r:embed="rId2"/>
          <a:stretch>
            <a:fillRect/>
          </a:stretch>
        </p:blipFill>
        <p:spPr>
          <a:xfrm>
            <a:off x="8386005" y="91394"/>
            <a:ext cx="3481118" cy="2030144"/>
          </a:xfrm>
          <a:prstGeom prst="rect">
            <a:avLst/>
          </a:prstGeom>
        </p:spPr>
      </p:pic>
    </p:spTree>
    <p:extLst>
      <p:ext uri="{BB962C8B-B14F-4D97-AF65-F5344CB8AC3E}">
        <p14:creationId xmlns:p14="http://schemas.microsoft.com/office/powerpoint/2010/main" val="66465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997FE-E12E-46DE-B987-0763D61E2A00}"/>
              </a:ext>
            </a:extLst>
          </p:cNvPr>
          <p:cNvSpPr>
            <a:spLocks noGrp="1"/>
          </p:cNvSpPr>
          <p:nvPr>
            <p:ph type="title"/>
          </p:nvPr>
        </p:nvSpPr>
        <p:spPr>
          <a:xfrm>
            <a:off x="630936" y="181778"/>
            <a:ext cx="5064784" cy="1518786"/>
          </a:xfrm>
        </p:spPr>
        <p:txBody>
          <a:bodyPr vert="horz" lIns="91440" tIns="45720" rIns="91440" bIns="45720" rtlCol="0" anchor="b">
            <a:normAutofit/>
          </a:bodyPr>
          <a:lstStyle/>
          <a:p>
            <a:r>
              <a:rPr lang="en-US" sz="3400" b="1" kern="1200" dirty="0">
                <a:solidFill>
                  <a:schemeClr val="tx1"/>
                </a:solidFill>
                <a:latin typeface="+mj-lt"/>
                <a:ea typeface="+mj-ea"/>
                <a:cs typeface="+mj-cs"/>
              </a:rPr>
              <a:t>What We Do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608248D-3C80-40DF-8D8F-46008AB3B0E4}"/>
              </a:ext>
            </a:extLst>
          </p:cNvPr>
          <p:cNvSpPr>
            <a:spLocks noGrp="1"/>
          </p:cNvSpPr>
          <p:nvPr>
            <p:ph sz="half" idx="1"/>
          </p:nvPr>
        </p:nvSpPr>
        <p:spPr>
          <a:xfrm>
            <a:off x="418640" y="2573756"/>
            <a:ext cx="5318103" cy="4102466"/>
          </a:xfrm>
        </p:spPr>
        <p:txBody>
          <a:bodyPr vert="horz" lIns="91440" tIns="45720" rIns="91440" bIns="45720" rtlCol="0" anchor="t">
            <a:normAutofit fontScale="92500" lnSpcReduction="20000"/>
          </a:bodyPr>
          <a:lstStyle/>
          <a:p>
            <a:endParaRPr lang="en-US" sz="2000" dirty="0"/>
          </a:p>
          <a:p>
            <a:r>
              <a:rPr lang="en-US" sz="3000" dirty="0"/>
              <a:t>Co-ordinate, plan and oversee local and community development funding and bring a more joined-up approach to the running of local and community development </a:t>
            </a:r>
            <a:r>
              <a:rPr lang="en-US" sz="3000" dirty="0" err="1"/>
              <a:t>programmes</a:t>
            </a:r>
            <a:r>
              <a:rPr lang="en-US" sz="3000" dirty="0"/>
              <a:t> and interventions in South Dublin County.</a:t>
            </a:r>
          </a:p>
          <a:p>
            <a:pPr marL="0" indent="0">
              <a:buNone/>
            </a:pPr>
            <a:r>
              <a:rPr lang="en-US" sz="3000" dirty="0"/>
              <a:t> </a:t>
            </a:r>
            <a:r>
              <a:rPr lang="en-US" dirty="0">
                <a:hlinkClick r:id="rId2"/>
              </a:rPr>
              <a:t>https://www.youtube.com/watch?v=_o7lPeDBbWQ</a:t>
            </a:r>
            <a:endParaRPr lang="en-US" dirty="0"/>
          </a:p>
          <a:p>
            <a:endParaRPr lang="en-US" dirty="0"/>
          </a:p>
          <a:p>
            <a:endParaRPr lang="en-US" dirty="0"/>
          </a:p>
          <a:p>
            <a:pPr marL="0"/>
            <a:endParaRPr lang="en-US" dirty="0"/>
          </a:p>
          <a:p>
            <a:pPr marL="0"/>
            <a:endParaRPr lang="en-US" sz="2000" dirty="0"/>
          </a:p>
        </p:txBody>
      </p:sp>
      <p:pic>
        <p:nvPicPr>
          <p:cNvPr id="5" name="Content Placeholder 4">
            <a:extLst>
              <a:ext uri="{FF2B5EF4-FFF2-40B4-BE49-F238E27FC236}">
                <a16:creationId xmlns:a16="http://schemas.microsoft.com/office/drawing/2014/main" id="{A599825B-3C5A-41AD-6069-1DA1E2E38053}"/>
              </a:ext>
            </a:extLst>
          </p:cNvPr>
          <p:cNvPicPr>
            <a:picLocks noGrp="1" noChangeAspect="1"/>
          </p:cNvPicPr>
          <p:nvPr>
            <p:ph sz="half" idx="2"/>
          </p:nvPr>
        </p:nvPicPr>
        <p:blipFill>
          <a:blip r:embed="rId3"/>
          <a:stretch>
            <a:fillRect/>
          </a:stretch>
        </p:blipFill>
        <p:spPr>
          <a:xfrm>
            <a:off x="5920358" y="640080"/>
            <a:ext cx="6088027" cy="4960234"/>
          </a:xfrm>
          <a:prstGeom prst="rect">
            <a:avLst/>
          </a:prstGeom>
        </p:spPr>
      </p:pic>
    </p:spTree>
    <p:extLst>
      <p:ext uri="{BB962C8B-B14F-4D97-AF65-F5344CB8AC3E}">
        <p14:creationId xmlns:p14="http://schemas.microsoft.com/office/powerpoint/2010/main" val="94248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F0BA6-309A-3CBA-39C2-7DAC864AAC00}"/>
              </a:ext>
            </a:extLst>
          </p:cNvPr>
          <p:cNvSpPr>
            <a:spLocks noGrp="1"/>
          </p:cNvSpPr>
          <p:nvPr>
            <p:ph type="title"/>
          </p:nvPr>
        </p:nvSpPr>
        <p:spPr>
          <a:xfrm>
            <a:off x="630936" y="640080"/>
            <a:ext cx="8788486" cy="1089568"/>
          </a:xfrm>
        </p:spPr>
        <p:txBody>
          <a:bodyPr anchor="b">
            <a:normAutofit/>
          </a:bodyPr>
          <a:lstStyle/>
          <a:p>
            <a:r>
              <a:rPr lang="en-GB" sz="5000" dirty="0"/>
              <a:t>LCDC Managed Funding Streams</a:t>
            </a:r>
            <a:endParaRPr lang="en-IE" sz="5000" dirty="0"/>
          </a:p>
        </p:txBody>
      </p:sp>
      <p:sp>
        <p:nvSpPr>
          <p:cNvPr id="4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4A9024A-FC89-B189-D718-60054AAE58B8}"/>
              </a:ext>
            </a:extLst>
          </p:cNvPr>
          <p:cNvSpPr>
            <a:spLocks noGrp="1"/>
          </p:cNvSpPr>
          <p:nvPr>
            <p:ph idx="1"/>
          </p:nvPr>
        </p:nvSpPr>
        <p:spPr>
          <a:xfrm>
            <a:off x="209320" y="2660904"/>
            <a:ext cx="11732964" cy="4197096"/>
          </a:xfrm>
        </p:spPr>
        <p:txBody>
          <a:bodyPr anchor="t">
            <a:normAutofit/>
          </a:bodyPr>
          <a:lstStyle/>
          <a:p>
            <a:pPr marL="0" indent="0">
              <a:buNone/>
            </a:pPr>
            <a:r>
              <a:rPr lang="en-IE" dirty="0"/>
              <a:t>The biggest of these is the SICAP programme which had a budget of </a:t>
            </a:r>
            <a:r>
              <a:rPr lang="en-US" dirty="0"/>
              <a:t>allocation of </a:t>
            </a:r>
            <a:r>
              <a:rPr lang="en-US" b="1" dirty="0"/>
              <a:t>€2,451,324</a:t>
            </a:r>
            <a:r>
              <a:rPr lang="en-US" dirty="0"/>
              <a:t> from the DRCD in 2022.</a:t>
            </a:r>
            <a:endParaRPr lang="en-IE" dirty="0"/>
          </a:p>
          <a:p>
            <a:pPr marL="0" indent="0">
              <a:buNone/>
            </a:pPr>
            <a:r>
              <a:rPr lang="en-US" dirty="0"/>
              <a:t>In 2022, the Community Activities Fund (CAF) under the DRCD’s Community Enhancement </a:t>
            </a:r>
            <a:r>
              <a:rPr lang="en-US" dirty="0" err="1"/>
              <a:t>Programme</a:t>
            </a:r>
            <a:r>
              <a:rPr lang="en-US" dirty="0"/>
              <a:t> allocated </a:t>
            </a:r>
            <a:r>
              <a:rPr lang="en-US" b="1" dirty="0"/>
              <a:t>€338,797</a:t>
            </a:r>
            <a:r>
              <a:rPr lang="en-US" dirty="0"/>
              <a:t>. </a:t>
            </a:r>
          </a:p>
          <a:p>
            <a:pPr marL="0" indent="0">
              <a:buNone/>
            </a:pPr>
            <a:r>
              <a:rPr lang="en-US" dirty="0"/>
              <a:t>The Community Support Fund under the Community Enhancement </a:t>
            </a:r>
            <a:r>
              <a:rPr lang="en-US" dirty="0" err="1"/>
              <a:t>Programme</a:t>
            </a:r>
            <a:r>
              <a:rPr lang="en-US" dirty="0"/>
              <a:t> 2022 was launched by the Department on 23rd November 2022.  South Dublin LCDC has been allocated a total of </a:t>
            </a:r>
            <a:r>
              <a:rPr lang="en-US" b="1" dirty="0"/>
              <a:t>€430,326 </a:t>
            </a:r>
            <a:r>
              <a:rPr lang="en-US" dirty="0"/>
              <a:t>currently in train. </a:t>
            </a:r>
          </a:p>
          <a:p>
            <a:pPr marL="0" indent="0">
              <a:buNone/>
            </a:pPr>
            <a:r>
              <a:rPr lang="en-IE" dirty="0"/>
              <a:t>Since June 2017, </a:t>
            </a:r>
            <a:r>
              <a:rPr lang="en-IE" b="1" dirty="0"/>
              <a:t>€3,904,144 </a:t>
            </a:r>
            <a:r>
              <a:rPr lang="en-IE" dirty="0"/>
              <a:t>from schemes other than the SICAP programme has been channelled through the LCDC. </a:t>
            </a:r>
          </a:p>
          <a:p>
            <a:pPr marL="0" indent="0">
              <a:buNone/>
            </a:pPr>
            <a:endParaRPr lang="en-US" dirty="0"/>
          </a:p>
          <a:p>
            <a:pPr marL="0" indent="0">
              <a:buNone/>
            </a:pPr>
            <a:endParaRPr lang="en-US" dirty="0"/>
          </a:p>
          <a:p>
            <a:pPr marL="0" indent="0">
              <a:buNone/>
            </a:pPr>
            <a:endParaRPr lang="en-IE" dirty="0"/>
          </a:p>
          <a:p>
            <a:pPr marL="0" indent="0">
              <a:buNone/>
            </a:pPr>
            <a:endParaRPr lang="en-IE" sz="1500" dirty="0"/>
          </a:p>
        </p:txBody>
      </p:sp>
    </p:spTree>
    <p:extLst>
      <p:ext uri="{BB962C8B-B14F-4D97-AF65-F5344CB8AC3E}">
        <p14:creationId xmlns:p14="http://schemas.microsoft.com/office/powerpoint/2010/main" val="311848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58902-3EBF-563D-6559-EBBED1124030}"/>
              </a:ext>
            </a:extLst>
          </p:cNvPr>
          <p:cNvSpPr>
            <a:spLocks noGrp="1"/>
          </p:cNvSpPr>
          <p:nvPr>
            <p:ph type="title"/>
          </p:nvPr>
        </p:nvSpPr>
        <p:spPr>
          <a:xfrm>
            <a:off x="0" y="1"/>
            <a:ext cx="6962659" cy="6858000"/>
          </a:xfrm>
        </p:spPr>
        <p:txBody>
          <a:bodyPr vert="horz" lIns="91440" tIns="45720" rIns="91440" bIns="45720" rtlCol="0" anchor="b">
            <a:normAutofit fontScale="90000"/>
          </a:bodyPr>
          <a:lstStyle/>
          <a:p>
            <a:pPr marL="457200"/>
            <a:br>
              <a:rPr lang="en-US" sz="2400" b="1" dirty="0"/>
            </a:br>
            <a:br>
              <a:rPr lang="en-US" sz="2400" b="1" dirty="0"/>
            </a:br>
            <a:br>
              <a:rPr lang="en-US" sz="2400" b="1" dirty="0"/>
            </a:br>
            <a:br>
              <a:rPr lang="en-US" sz="2400" b="1" dirty="0"/>
            </a:br>
            <a:br>
              <a:rPr lang="en-US" sz="2400" b="1" dirty="0"/>
            </a:br>
            <a:br>
              <a:rPr lang="en-US" sz="2400" b="1" dirty="0"/>
            </a:br>
            <a:br>
              <a:rPr lang="en-US" sz="2400" b="1" dirty="0"/>
            </a:br>
            <a:r>
              <a:rPr lang="en-US" sz="2700" b="1" dirty="0">
                <a:latin typeface="+mn-lt"/>
              </a:rPr>
              <a:t>SICAP  GOAL  1</a:t>
            </a:r>
            <a:br>
              <a:rPr lang="en-US" sz="2700" dirty="0">
                <a:latin typeface="+mn-lt"/>
              </a:rPr>
            </a:br>
            <a:r>
              <a:rPr lang="en-US" sz="2700" dirty="0">
                <a:latin typeface="+mn-lt"/>
              </a:rPr>
              <a:t>S</a:t>
            </a:r>
            <a:r>
              <a:rPr lang="en-US" sz="2700" b="0" i="1" dirty="0">
                <a:effectLst/>
                <a:latin typeface="+mn-lt"/>
              </a:rPr>
              <a:t>upports communities and target groups</a:t>
            </a:r>
            <a:r>
              <a:rPr lang="en-US" sz="2700" b="0" i="0" dirty="0">
                <a:effectLst/>
                <a:latin typeface="+mn-lt"/>
              </a:rPr>
              <a:t> to </a:t>
            </a:r>
            <a:r>
              <a:rPr lang="en-US" sz="2700" b="1" i="0" dirty="0">
                <a:effectLst/>
                <a:latin typeface="+mn-lt"/>
              </a:rPr>
              <a:t>engage </a:t>
            </a:r>
            <a:r>
              <a:rPr lang="en-US" sz="2700" b="0" i="0" dirty="0">
                <a:effectLst/>
                <a:latin typeface="+mn-lt"/>
              </a:rPr>
              <a:t>with relevant stakeholders in identifying and addressing social exclusion and equality issues, </a:t>
            </a:r>
            <a:r>
              <a:rPr lang="en-US" sz="2700" b="1" i="0" dirty="0">
                <a:effectLst/>
                <a:latin typeface="+mn-lt"/>
              </a:rPr>
              <a:t>developing the capacity </a:t>
            </a:r>
            <a:r>
              <a:rPr lang="en-US" sz="2700" b="0" i="0" dirty="0">
                <a:effectLst/>
                <a:latin typeface="+mn-lt"/>
              </a:rPr>
              <a:t>of Local Community Groups, and creating more sustainable communities through enhanced </a:t>
            </a:r>
            <a:r>
              <a:rPr lang="en-US" sz="2700" b="1" i="0" dirty="0">
                <a:effectLst/>
                <a:latin typeface="+mn-lt"/>
              </a:rPr>
              <a:t>representation</a:t>
            </a:r>
            <a:r>
              <a:rPr lang="en-US" sz="2700" b="0" i="0" dirty="0">
                <a:effectLst/>
                <a:latin typeface="+mn-lt"/>
              </a:rPr>
              <a:t> and </a:t>
            </a:r>
            <a:r>
              <a:rPr lang="en-US" sz="2700" b="1" i="0" dirty="0">
                <a:effectLst/>
                <a:latin typeface="+mn-lt"/>
              </a:rPr>
              <a:t>collaboration</a:t>
            </a:r>
            <a:r>
              <a:rPr lang="en-US" sz="2700" b="0" i="0" dirty="0">
                <a:effectLst/>
                <a:latin typeface="+mn-lt"/>
              </a:rPr>
              <a:t>. The primary beneficiaries of Goal 1 are Local Community Groups and Social Enterprises that have a remit in working with or providing services to SICAP target groups. </a:t>
            </a:r>
            <a:br>
              <a:rPr lang="en-US" sz="2700" b="0" i="0" dirty="0">
                <a:effectLst/>
                <a:latin typeface="+mn-lt"/>
              </a:rPr>
            </a:br>
            <a:br>
              <a:rPr lang="en-US" sz="2700" b="0" i="0" dirty="0">
                <a:effectLst/>
                <a:latin typeface="+mn-lt"/>
              </a:rPr>
            </a:br>
            <a:r>
              <a:rPr lang="en-US" sz="2700" b="1" dirty="0">
                <a:latin typeface="+mn-lt"/>
              </a:rPr>
              <a:t>SICAP GOAL 2</a:t>
            </a:r>
            <a:br>
              <a:rPr lang="en-US" sz="2700" b="1" dirty="0">
                <a:latin typeface="+mn-lt"/>
              </a:rPr>
            </a:br>
            <a:r>
              <a:rPr lang="en-US" sz="2700" i="1" dirty="0">
                <a:latin typeface="+mn-lt"/>
              </a:rPr>
              <a:t>S</a:t>
            </a:r>
            <a:r>
              <a:rPr lang="en-US" sz="2700" b="0" i="1" dirty="0">
                <a:effectLst/>
                <a:latin typeface="+mn-lt"/>
              </a:rPr>
              <a:t>upports disadvantaged individuals</a:t>
            </a:r>
            <a:r>
              <a:rPr lang="en-US" sz="2700" b="0" i="0" dirty="0">
                <a:effectLst/>
                <a:latin typeface="+mn-lt"/>
              </a:rPr>
              <a:t> in improving the quality of their lives through the provision of </a:t>
            </a:r>
            <a:r>
              <a:rPr lang="en-US" sz="2700" b="1" i="0" dirty="0">
                <a:effectLst/>
                <a:latin typeface="+mn-lt"/>
              </a:rPr>
              <a:t>mental health and well-being supports</a:t>
            </a:r>
            <a:r>
              <a:rPr lang="en-US" sz="2700" b="0" i="0" dirty="0">
                <a:effectLst/>
                <a:latin typeface="+mn-lt"/>
              </a:rPr>
              <a:t>, </a:t>
            </a:r>
            <a:r>
              <a:rPr lang="en-US" sz="2700" b="1" i="0" dirty="0">
                <a:effectLst/>
                <a:latin typeface="+mn-lt"/>
              </a:rPr>
              <a:t>lifelong learning </a:t>
            </a:r>
            <a:r>
              <a:rPr lang="en-US" sz="2700" b="0" i="0" dirty="0">
                <a:effectLst/>
                <a:latin typeface="+mn-lt"/>
              </a:rPr>
              <a:t>and </a:t>
            </a:r>
            <a:r>
              <a:rPr lang="en-US" sz="2700" b="1" i="0" dirty="0" err="1">
                <a:effectLst/>
                <a:latin typeface="+mn-lt"/>
              </a:rPr>
              <a:t>labour</a:t>
            </a:r>
            <a:r>
              <a:rPr lang="en-US" sz="2700" b="1" i="0" dirty="0">
                <a:effectLst/>
                <a:latin typeface="+mn-lt"/>
              </a:rPr>
              <a:t>-market </a:t>
            </a:r>
            <a:r>
              <a:rPr lang="en-US" sz="2700" b="0" i="0" dirty="0">
                <a:effectLst/>
                <a:latin typeface="+mn-lt"/>
              </a:rPr>
              <a:t>supports. The primary beneficiaries of Goal 2 are disadvantaged individuals aged 15 years upwards, children and families.</a:t>
            </a:r>
            <a:br>
              <a:rPr lang="en-US" sz="1100" b="1" dirty="0"/>
            </a:br>
            <a:endParaRPr lang="en-US" sz="1100" i="1" dirty="0"/>
          </a:p>
        </p:txBody>
      </p:sp>
      <p:pic>
        <p:nvPicPr>
          <p:cNvPr id="43" name="Picture 42" descr="Colourful carved figures of humans">
            <a:extLst>
              <a:ext uri="{FF2B5EF4-FFF2-40B4-BE49-F238E27FC236}">
                <a16:creationId xmlns:a16="http://schemas.microsoft.com/office/drawing/2014/main" id="{739143C8-0A69-7639-DFAA-F008265E1E2A}"/>
              </a:ext>
            </a:extLst>
          </p:cNvPr>
          <p:cNvPicPr>
            <a:picLocks noChangeAspect="1"/>
          </p:cNvPicPr>
          <p:nvPr/>
        </p:nvPicPr>
        <p:blipFill rotWithShape="1">
          <a:blip r:embed="rId2"/>
          <a:srcRect l="19141" r="18909" b="-1"/>
          <a:stretch/>
        </p:blipFill>
        <p:spPr>
          <a:xfrm>
            <a:off x="6962659" y="10"/>
            <a:ext cx="522934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6118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4FAE31-9429-C2CF-D592-20E63ADB8D7E}"/>
              </a:ext>
            </a:extLst>
          </p:cNvPr>
          <p:cNvSpPr>
            <a:spLocks noGrp="1"/>
          </p:cNvSpPr>
          <p:nvPr>
            <p:ph idx="4294967295"/>
          </p:nvPr>
        </p:nvSpPr>
        <p:spPr>
          <a:xfrm>
            <a:off x="0" y="99152"/>
            <a:ext cx="12041436" cy="6758848"/>
          </a:xfrm>
        </p:spPr>
        <p:txBody>
          <a:bodyPr>
            <a:normAutofit/>
          </a:bodyPr>
          <a:lstStyle/>
          <a:p>
            <a:endParaRPr lang="en-US" dirty="0"/>
          </a:p>
          <a:p>
            <a:r>
              <a:rPr lang="en-US" dirty="0"/>
              <a:t>The current SICAP (2018-2022) contract was tendered in 2017 and the contract was awarded to South Dublin County Partnership (SDCP).  In 2022 SDCP has successfully achieved both KPIs agreed in the SICAP contract. </a:t>
            </a:r>
          </a:p>
          <a:p>
            <a:endParaRPr lang="en-US" dirty="0"/>
          </a:p>
          <a:p>
            <a:endParaRPr lang="en-US" dirty="0"/>
          </a:p>
          <a:p>
            <a:endParaRPr lang="en-US" dirty="0"/>
          </a:p>
          <a:p>
            <a:endParaRPr lang="en-US" dirty="0"/>
          </a:p>
          <a:p>
            <a:endParaRPr lang="en-US" dirty="0"/>
          </a:p>
          <a:p>
            <a:endParaRPr lang="en-US" dirty="0"/>
          </a:p>
          <a:p>
            <a:endParaRPr lang="en-US" dirty="0"/>
          </a:p>
          <a:p>
            <a:r>
              <a:rPr lang="en-US" dirty="0"/>
              <a:t>Mid-</a:t>
            </a:r>
            <a:r>
              <a:rPr lang="en-US" dirty="0" err="1"/>
              <a:t>programme</a:t>
            </a:r>
            <a:r>
              <a:rPr lang="en-US" dirty="0"/>
              <a:t> Review was held in November 2022 with POBAL and report submitted to LCDC. </a:t>
            </a:r>
            <a:endParaRPr lang="en-IE" dirty="0"/>
          </a:p>
        </p:txBody>
      </p:sp>
      <p:pic>
        <p:nvPicPr>
          <p:cNvPr id="4" name="Picture 3">
            <a:extLst>
              <a:ext uri="{FF2B5EF4-FFF2-40B4-BE49-F238E27FC236}">
                <a16:creationId xmlns:a16="http://schemas.microsoft.com/office/drawing/2014/main" id="{8E866258-F79A-E323-29C2-7E93971E0782}"/>
              </a:ext>
            </a:extLst>
          </p:cNvPr>
          <p:cNvPicPr>
            <a:picLocks noChangeAspect="1"/>
          </p:cNvPicPr>
          <p:nvPr/>
        </p:nvPicPr>
        <p:blipFill>
          <a:blip r:embed="rId2"/>
          <a:stretch>
            <a:fillRect/>
          </a:stretch>
        </p:blipFill>
        <p:spPr>
          <a:xfrm>
            <a:off x="892367" y="2522863"/>
            <a:ext cx="10664328" cy="2985571"/>
          </a:xfrm>
          <a:prstGeom prst="rect">
            <a:avLst/>
          </a:prstGeom>
        </p:spPr>
      </p:pic>
    </p:spTree>
    <p:extLst>
      <p:ext uri="{BB962C8B-B14F-4D97-AF65-F5344CB8AC3E}">
        <p14:creationId xmlns:p14="http://schemas.microsoft.com/office/powerpoint/2010/main" val="271694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2401E00-284F-D438-ED90-B40210D09E6F}"/>
              </a:ext>
            </a:extLst>
          </p:cNvPr>
          <p:cNvSpPr>
            <a:spLocks noGrp="1"/>
          </p:cNvSpPr>
          <p:nvPr>
            <p:ph type="title"/>
          </p:nvPr>
        </p:nvSpPr>
        <p:spPr>
          <a:xfrm>
            <a:off x="143219" y="639520"/>
            <a:ext cx="5277079" cy="1719072"/>
          </a:xfrm>
        </p:spPr>
        <p:txBody>
          <a:bodyPr anchor="b">
            <a:normAutofit/>
          </a:bodyPr>
          <a:lstStyle/>
          <a:p>
            <a:r>
              <a:rPr lang="en-IE" sz="5400" dirty="0"/>
              <a:t>SICAP Case study 2022</a:t>
            </a:r>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7717B0AE-7BDC-84A7-65E8-92487B587A9D}"/>
              </a:ext>
            </a:extLst>
          </p:cNvPr>
          <p:cNvSpPr>
            <a:spLocks noGrp="1"/>
          </p:cNvSpPr>
          <p:nvPr>
            <p:ph idx="1"/>
          </p:nvPr>
        </p:nvSpPr>
        <p:spPr>
          <a:xfrm>
            <a:off x="-1" y="2807208"/>
            <a:ext cx="5717754" cy="4032504"/>
          </a:xfrm>
        </p:spPr>
        <p:txBody>
          <a:bodyPr anchor="t">
            <a:normAutofit/>
          </a:bodyPr>
          <a:lstStyle/>
          <a:p>
            <a:pPr marL="0" indent="0">
              <a:buNone/>
            </a:pPr>
            <a:r>
              <a:rPr lang="en-US" sz="1900" dirty="0"/>
              <a:t>“</a:t>
            </a:r>
            <a:r>
              <a:rPr lang="en-US" dirty="0"/>
              <a:t>This is an excellently presented video case study which clearly illustrates the benefits of their employer liaison team in tackling social and economic inequality. The support and services not only benefit the long-term unemployed but also many local employers through engagement with local job hunters.”  (POBAL)</a:t>
            </a:r>
          </a:p>
          <a:p>
            <a:r>
              <a:rPr lang="en-IE" sz="1900" dirty="0">
                <a:hlinkClick r:id="rId2"/>
              </a:rPr>
              <a:t>https://www.youtube.com/watch?v=GJhQh2iH8bI</a:t>
            </a:r>
            <a:r>
              <a:rPr lang="en-IE" sz="1900" dirty="0"/>
              <a:t> </a:t>
            </a:r>
          </a:p>
        </p:txBody>
      </p:sp>
      <p:pic>
        <p:nvPicPr>
          <p:cNvPr id="3" name="Picture 2" descr="A screenshot of a video&#10;&#10;Description automatically generated with medium confidence">
            <a:extLst>
              <a:ext uri="{FF2B5EF4-FFF2-40B4-BE49-F238E27FC236}">
                <a16:creationId xmlns:a16="http://schemas.microsoft.com/office/drawing/2014/main" id="{BE2B7396-B512-BBA2-DAC2-4CDE9DF0A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753" y="495760"/>
            <a:ext cx="6474247" cy="5299552"/>
          </a:xfrm>
          <a:prstGeom prst="rect">
            <a:avLst/>
          </a:prstGeom>
        </p:spPr>
      </p:pic>
    </p:spTree>
    <p:extLst>
      <p:ext uri="{BB962C8B-B14F-4D97-AF65-F5344CB8AC3E}">
        <p14:creationId xmlns:p14="http://schemas.microsoft.com/office/powerpoint/2010/main" val="266592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8CDACC-0844-474F-F00F-3F65089C0E1D}"/>
              </a:ext>
            </a:extLst>
          </p:cNvPr>
          <p:cNvSpPr>
            <a:spLocks noGrp="1"/>
          </p:cNvSpPr>
          <p:nvPr>
            <p:ph type="title"/>
          </p:nvPr>
        </p:nvSpPr>
        <p:spPr>
          <a:xfrm>
            <a:off x="630936" y="639520"/>
            <a:ext cx="3429000" cy="1719072"/>
          </a:xfrm>
        </p:spPr>
        <p:txBody>
          <a:bodyPr anchor="b">
            <a:normAutofit/>
          </a:bodyPr>
          <a:lstStyle/>
          <a:p>
            <a:r>
              <a:rPr lang="en-GB" sz="3000"/>
              <a:t>Sl</a:t>
            </a:r>
            <a:r>
              <a:rPr lang="en-IE" sz="3000">
                <a:effectLst/>
                <a:ea typeface="Calibri" panose="020F0502020204030204" pitchFamily="34" charset="0"/>
                <a:cs typeface="Times New Roman" panose="02020603050405020304" pitchFamily="18" charset="0"/>
              </a:rPr>
              <a:t>á</a:t>
            </a:r>
            <a:r>
              <a:rPr lang="en-GB" sz="3000"/>
              <a:t>intecare Healthy Communities (SHC) and LCDC</a:t>
            </a:r>
            <a:endParaRPr lang="en-IE" sz="3000"/>
          </a:p>
        </p:txBody>
      </p:sp>
      <p:sp>
        <p:nvSpPr>
          <p:cNvPr id="3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F7D801-6997-8900-E778-C36CFB79F7AE}"/>
              </a:ext>
            </a:extLst>
          </p:cNvPr>
          <p:cNvSpPr>
            <a:spLocks noGrp="1"/>
          </p:cNvSpPr>
          <p:nvPr>
            <p:ph idx="1"/>
          </p:nvPr>
        </p:nvSpPr>
        <p:spPr>
          <a:xfrm>
            <a:off x="476698" y="3034688"/>
            <a:ext cx="10551186" cy="3823312"/>
          </a:xfrm>
        </p:spPr>
        <p:txBody>
          <a:bodyPr anchor="t">
            <a:normAutofit lnSpcReduction="10000"/>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In 2021/2022, the Department of Health invested €13m to provide health services to support healthy communities.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The goal of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Sláintecare</a:t>
            </a:r>
            <a:r>
              <a:rPr lang="en-US" sz="2400" dirty="0">
                <a:effectLst/>
                <a:latin typeface="Calibri" panose="020F0502020204030204" pitchFamily="34" charset="0"/>
                <a:ea typeface="Calibri" panose="020F0502020204030204" pitchFamily="34" charset="0"/>
                <a:cs typeface="Times New Roman" panose="02020603050405020304" pitchFamily="18" charset="0"/>
              </a:rPr>
              <a:t> Healthy Communities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2400" dirty="0">
                <a:effectLst/>
                <a:latin typeface="Calibri" panose="020F0502020204030204" pitchFamily="34" charset="0"/>
                <a:ea typeface="Calibri" panose="020F0502020204030204" pitchFamily="34" charset="0"/>
                <a:cs typeface="Times New Roman" panose="02020603050405020304" pitchFamily="18" charset="0"/>
              </a:rPr>
              <a:t> is to improve the long-term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health</a:t>
            </a:r>
            <a:r>
              <a:rPr lang="en-US" sz="2400" dirty="0">
                <a:effectLst/>
                <a:latin typeface="Calibri" panose="020F0502020204030204" pitchFamily="34" charset="0"/>
                <a:ea typeface="Calibri" panose="020F0502020204030204" pitchFamily="34" charset="0"/>
                <a:cs typeface="Times New Roman" panose="02020603050405020304" pitchFamily="18" charset="0"/>
              </a:rPr>
              <a:t> of target populations and improve 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quality of life </a:t>
            </a:r>
            <a:r>
              <a:rPr lang="en-US" sz="2400" dirty="0">
                <a:effectLst/>
                <a:latin typeface="Calibri" panose="020F0502020204030204" pitchFamily="34" charset="0"/>
                <a:ea typeface="Calibri" panose="020F0502020204030204" pitchFamily="34" charset="0"/>
                <a:cs typeface="Times New Roman" panose="02020603050405020304" pitchFamily="18" charset="0"/>
              </a:rPr>
              <a:t>of individuals in those communities.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E" sz="2400" dirty="0">
                <a:effectLst/>
                <a:latin typeface="Calibri" panose="020F0502020204030204" pitchFamily="34" charset="0"/>
                <a:ea typeface="Calibri" panose="020F0502020204030204" pitchFamily="34" charset="0"/>
                <a:cs typeface="Times New Roman" panose="02020603050405020304" pitchFamily="18" charset="0"/>
              </a:rPr>
              <a:t>South Dublin is a selected county with two areas- </a:t>
            </a:r>
            <a:r>
              <a:rPr lang="en-IE" sz="2400" b="1" dirty="0">
                <a:effectLst/>
                <a:latin typeface="Calibri" panose="020F0502020204030204" pitchFamily="34" charset="0"/>
                <a:ea typeface="Calibri" panose="020F0502020204030204" pitchFamily="34" charset="0"/>
                <a:cs typeface="Times New Roman" panose="02020603050405020304" pitchFamily="18" charset="0"/>
              </a:rPr>
              <a:t>Tallaght and Clondalkin-</a:t>
            </a:r>
            <a:r>
              <a:rPr lang="en-IE" sz="2400" dirty="0">
                <a:effectLst/>
                <a:latin typeface="Calibri" panose="020F0502020204030204" pitchFamily="34" charset="0"/>
                <a:ea typeface="Calibri" panose="020F0502020204030204" pitchFamily="34" charset="0"/>
                <a:cs typeface="Times New Roman" panose="02020603050405020304" pitchFamily="18" charset="0"/>
              </a:rPr>
              <a:t> both benefitting from resourcing via </a:t>
            </a:r>
            <a:r>
              <a:rPr lang="en-IE" sz="2400" dirty="0" err="1">
                <a:effectLst/>
                <a:latin typeface="Calibri" panose="020F0502020204030204" pitchFamily="34" charset="0"/>
                <a:ea typeface="Calibri" panose="020F0502020204030204" pitchFamily="34" charset="0"/>
                <a:cs typeface="Times New Roman" panose="02020603050405020304" pitchFamily="18" charset="0"/>
              </a:rPr>
              <a:t>Sláintecare</a:t>
            </a:r>
            <a:r>
              <a:rPr lang="en-IE" sz="2400" dirty="0">
                <a:effectLst/>
                <a:latin typeface="Calibri" panose="020F0502020204030204" pitchFamily="34" charset="0"/>
                <a:ea typeface="Calibri" panose="020F0502020204030204" pitchFamily="34" charset="0"/>
                <a:cs typeface="Times New Roman" panose="02020603050405020304" pitchFamily="18" charset="0"/>
              </a:rPr>
              <a:t> Healthy Communities. </a:t>
            </a:r>
          </a:p>
          <a:p>
            <a:pPr marL="0" indent="0">
              <a:buNone/>
            </a:pPr>
            <a:r>
              <a:rPr lang="en-US" sz="2400" dirty="0">
                <a:latin typeface="Calibri" panose="020F0502020204030204" pitchFamily="34" charset="0"/>
                <a:ea typeface="Calibri" panose="020F0502020204030204" pitchFamily="34" charset="0"/>
                <a:cs typeface="Times New Roman" panose="02020603050405020304" pitchFamily="18" charset="0"/>
              </a:rPr>
              <a:t>SHC </a:t>
            </a:r>
            <a:r>
              <a:rPr lang="en-US" sz="2400" b="1" dirty="0">
                <a:latin typeface="Calibri" panose="020F0502020204030204" pitchFamily="34" charset="0"/>
                <a:ea typeface="Calibri" panose="020F0502020204030204" pitchFamily="34" charset="0"/>
                <a:cs typeface="Times New Roman" panose="02020603050405020304" pitchFamily="18" charset="0"/>
              </a:rPr>
              <a:t>Local Development Officer </a:t>
            </a:r>
            <a:r>
              <a:rPr lang="en-US" sz="2400" dirty="0">
                <a:latin typeface="Calibri" panose="020F0502020204030204" pitchFamily="34" charset="0"/>
                <a:ea typeface="Calibri" panose="020F0502020204030204" pitchFamily="34" charset="0"/>
                <a:cs typeface="Times New Roman" panose="02020603050405020304" pitchFamily="18" charset="0"/>
              </a:rPr>
              <a:t>(Tallaght)  Grainne Meehan presented to the LCDC on September 21, 2022. A second Local Development Officer covers the Clondalkin area.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200" dirty="0"/>
          </a:p>
        </p:txBody>
      </p:sp>
      <p:pic>
        <p:nvPicPr>
          <p:cNvPr id="5" name="Picture 4">
            <a:extLst>
              <a:ext uri="{FF2B5EF4-FFF2-40B4-BE49-F238E27FC236}">
                <a16:creationId xmlns:a16="http://schemas.microsoft.com/office/drawing/2014/main" id="{FC7BB4C0-589A-8B51-3B1D-3BAC3BE92CB3}"/>
              </a:ext>
            </a:extLst>
          </p:cNvPr>
          <p:cNvPicPr>
            <a:picLocks noChangeAspect="1"/>
          </p:cNvPicPr>
          <p:nvPr/>
        </p:nvPicPr>
        <p:blipFill>
          <a:blip r:embed="rId2"/>
          <a:stretch>
            <a:fillRect/>
          </a:stretch>
        </p:blipFill>
        <p:spPr>
          <a:xfrm>
            <a:off x="4654296" y="800486"/>
            <a:ext cx="6903720" cy="2203593"/>
          </a:xfrm>
          <a:prstGeom prst="rect">
            <a:avLst/>
          </a:prstGeom>
        </p:spPr>
      </p:pic>
    </p:spTree>
    <p:extLst>
      <p:ext uri="{BB962C8B-B14F-4D97-AF65-F5344CB8AC3E}">
        <p14:creationId xmlns:p14="http://schemas.microsoft.com/office/powerpoint/2010/main" val="81755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88DC3-72A9-3EA7-917D-66ACDABA783E}"/>
              </a:ext>
            </a:extLst>
          </p:cNvPr>
          <p:cNvSpPr>
            <a:spLocks noGrp="1"/>
          </p:cNvSpPr>
          <p:nvPr>
            <p:ph type="title"/>
          </p:nvPr>
        </p:nvSpPr>
        <p:spPr>
          <a:xfrm>
            <a:off x="187287" y="639520"/>
            <a:ext cx="4759285" cy="906587"/>
          </a:xfrm>
        </p:spPr>
        <p:txBody>
          <a:bodyPr anchor="b">
            <a:normAutofit fontScale="90000"/>
          </a:bodyPr>
          <a:lstStyle/>
          <a:p>
            <a:r>
              <a:rPr lang="en-GB" sz="5400" dirty="0"/>
              <a:t>Activities in 2022</a:t>
            </a:r>
            <a:endParaRPr lang="en-IE" sz="5400" dirty="0"/>
          </a:p>
        </p:txBody>
      </p:sp>
      <p:sp>
        <p:nvSpPr>
          <p:cNvPr id="5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E547162-428E-3AD2-E628-88A9A6B121CD}"/>
              </a:ext>
            </a:extLst>
          </p:cNvPr>
          <p:cNvSpPr>
            <a:spLocks noGrp="1"/>
          </p:cNvSpPr>
          <p:nvPr>
            <p:ph idx="1"/>
          </p:nvPr>
        </p:nvSpPr>
        <p:spPr>
          <a:xfrm>
            <a:off x="264405" y="2807208"/>
            <a:ext cx="11622795" cy="3995928"/>
          </a:xfrm>
        </p:spPr>
        <p:txBody>
          <a:bodyPr anchor="t">
            <a:normAutofit fontScale="85000" lnSpcReduction="20000"/>
          </a:bodyPr>
          <a:lstStyle/>
          <a:p>
            <a:r>
              <a:rPr lang="en-IE" sz="3400" dirty="0"/>
              <a:t>Seed funding: €75,000 towards needs analysis and energy poverty</a:t>
            </a:r>
          </a:p>
          <a:p>
            <a:r>
              <a:rPr lang="en-IE" sz="3400" dirty="0" err="1"/>
              <a:t>Sláintecare</a:t>
            </a:r>
            <a:r>
              <a:rPr lang="en-IE" sz="3400" dirty="0"/>
              <a:t> Community Enhancement Funding has supported the following: </a:t>
            </a:r>
          </a:p>
          <a:p>
            <a:pPr marL="0" indent="0">
              <a:buNone/>
            </a:pPr>
            <a:r>
              <a:rPr lang="en-IE" sz="3400" dirty="0"/>
              <a:t>Healthy exercise route – </a:t>
            </a:r>
            <a:r>
              <a:rPr lang="en-IE" sz="3400" dirty="0" err="1"/>
              <a:t>MacUilliam</a:t>
            </a:r>
            <a:r>
              <a:rPr lang="en-IE" sz="3400" dirty="0"/>
              <a:t>;    </a:t>
            </a:r>
            <a:r>
              <a:rPr lang="en-IE" sz="3400" b="1" dirty="0"/>
              <a:t>Adult changing room and sensory garden </a:t>
            </a:r>
            <a:r>
              <a:rPr lang="en-IE" sz="3400" dirty="0"/>
              <a:t>–St </a:t>
            </a:r>
            <a:r>
              <a:rPr lang="en-IE" sz="3400" dirty="0" err="1"/>
              <a:t>Aongus</a:t>
            </a:r>
            <a:r>
              <a:rPr lang="en-IE" sz="3400" dirty="0"/>
              <a:t> Community Centre;  </a:t>
            </a:r>
            <a:r>
              <a:rPr lang="en-IE" sz="3400" b="1" dirty="0"/>
              <a:t>Multi-Use Games Area </a:t>
            </a:r>
            <a:r>
              <a:rPr lang="en-IE" sz="3400" dirty="0"/>
              <a:t>– </a:t>
            </a:r>
            <a:r>
              <a:rPr lang="en-IE" sz="3400" dirty="0" err="1"/>
              <a:t>Citywise</a:t>
            </a:r>
            <a:r>
              <a:rPr lang="en-IE" sz="3400" dirty="0"/>
              <a:t> Education;  </a:t>
            </a:r>
            <a:r>
              <a:rPr lang="en-IE" sz="3400" b="1" dirty="0"/>
              <a:t>Resilience</a:t>
            </a:r>
            <a:r>
              <a:rPr lang="en-IE" sz="3400" dirty="0"/>
              <a:t> </a:t>
            </a:r>
            <a:r>
              <a:rPr lang="en-IE" sz="3400" b="1" dirty="0"/>
              <a:t>programme</a:t>
            </a:r>
            <a:r>
              <a:rPr lang="en-IE" sz="3400" dirty="0"/>
              <a:t> – Brookfield Community Centre;  Healthy/Active Families – South Dublin Partnership;   </a:t>
            </a:r>
            <a:r>
              <a:rPr lang="en-IE" sz="3400" b="1" dirty="0"/>
              <a:t>Outdoor calisthenics </a:t>
            </a:r>
            <a:r>
              <a:rPr lang="en-IE" sz="3400" dirty="0"/>
              <a:t>equipment- </a:t>
            </a:r>
            <a:r>
              <a:rPr lang="en-IE" sz="3400" dirty="0" err="1"/>
              <a:t>Balgaddy</a:t>
            </a:r>
            <a:r>
              <a:rPr lang="en-IE" sz="3400" dirty="0"/>
              <a:t>;  </a:t>
            </a:r>
            <a:r>
              <a:rPr lang="en-IE" sz="3400" b="1" dirty="0"/>
              <a:t>Public realm </a:t>
            </a:r>
            <a:r>
              <a:rPr lang="en-IE" sz="3400" dirty="0"/>
              <a:t>upgrades – Black lane, </a:t>
            </a:r>
            <a:r>
              <a:rPr lang="en-IE" sz="3400" dirty="0" err="1"/>
              <a:t>Neilstown</a:t>
            </a:r>
            <a:r>
              <a:rPr lang="en-IE" sz="3400" dirty="0"/>
              <a:t>;  Community health fair – Rowlagh Community Centre;  Resilience programme for young women – </a:t>
            </a:r>
            <a:r>
              <a:rPr lang="en-IE" sz="3400" dirty="0" err="1"/>
              <a:t>Collinstown</a:t>
            </a:r>
            <a:r>
              <a:rPr lang="en-IE" sz="3400" dirty="0"/>
              <a:t> Sports Complex;  </a:t>
            </a:r>
            <a:r>
              <a:rPr lang="en-IE" sz="3400" b="1" dirty="0"/>
              <a:t>Period Poverty </a:t>
            </a:r>
            <a:r>
              <a:rPr lang="en-IE" sz="3400" dirty="0"/>
              <a:t>Initiative – </a:t>
            </a:r>
            <a:r>
              <a:rPr lang="en-IE" sz="3400" dirty="0" err="1"/>
              <a:t>Foroige</a:t>
            </a:r>
            <a:r>
              <a:rPr lang="en-IE" sz="3400" dirty="0"/>
              <a:t>  </a:t>
            </a:r>
          </a:p>
          <a:p>
            <a:endParaRPr lang="en-IE" sz="2400" dirty="0"/>
          </a:p>
          <a:p>
            <a:endParaRPr lang="en-IE" sz="1000" dirty="0"/>
          </a:p>
        </p:txBody>
      </p:sp>
      <p:pic>
        <p:nvPicPr>
          <p:cNvPr id="7" name="Picture 6">
            <a:extLst>
              <a:ext uri="{FF2B5EF4-FFF2-40B4-BE49-F238E27FC236}">
                <a16:creationId xmlns:a16="http://schemas.microsoft.com/office/drawing/2014/main" id="{FB48DFDC-9F2D-FA98-2A71-D397F17ACBB3}"/>
              </a:ext>
            </a:extLst>
          </p:cNvPr>
          <p:cNvPicPr>
            <a:picLocks noChangeAspect="1"/>
          </p:cNvPicPr>
          <p:nvPr/>
        </p:nvPicPr>
        <p:blipFill>
          <a:blip r:embed="rId2"/>
          <a:stretch>
            <a:fillRect/>
          </a:stretch>
        </p:blipFill>
        <p:spPr>
          <a:xfrm>
            <a:off x="4841769" y="394460"/>
            <a:ext cx="6903720" cy="1952133"/>
          </a:xfrm>
          <a:prstGeom prst="rect">
            <a:avLst/>
          </a:prstGeom>
        </p:spPr>
      </p:pic>
    </p:spTree>
    <p:extLst>
      <p:ext uri="{BB962C8B-B14F-4D97-AF65-F5344CB8AC3E}">
        <p14:creationId xmlns:p14="http://schemas.microsoft.com/office/powerpoint/2010/main" val="352808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7DB7-CE84-10E8-0D0F-48C45227B8DD}"/>
              </a:ext>
            </a:extLst>
          </p:cNvPr>
          <p:cNvSpPr>
            <a:spLocks noGrp="1"/>
          </p:cNvSpPr>
          <p:nvPr>
            <p:ph type="title"/>
          </p:nvPr>
        </p:nvSpPr>
        <p:spPr/>
        <p:txBody>
          <a:bodyPr/>
          <a:lstStyle/>
          <a:p>
            <a:r>
              <a:rPr lang="en-IE" dirty="0"/>
              <a:t>Healthy Ireland </a:t>
            </a:r>
          </a:p>
        </p:txBody>
      </p:sp>
      <p:sp>
        <p:nvSpPr>
          <p:cNvPr id="3" name="Content Placeholder 2">
            <a:extLst>
              <a:ext uri="{FF2B5EF4-FFF2-40B4-BE49-F238E27FC236}">
                <a16:creationId xmlns:a16="http://schemas.microsoft.com/office/drawing/2014/main" id="{B952018A-337D-9103-AAC6-132D1FCE59BC}"/>
              </a:ext>
            </a:extLst>
          </p:cNvPr>
          <p:cNvSpPr>
            <a:spLocks noGrp="1"/>
          </p:cNvSpPr>
          <p:nvPr>
            <p:ph idx="1"/>
          </p:nvPr>
        </p:nvSpPr>
        <p:spPr>
          <a:xfrm>
            <a:off x="517793" y="1825625"/>
            <a:ext cx="10836007" cy="4667250"/>
          </a:xfrm>
        </p:spPr>
        <p:txBody>
          <a:bodyPr/>
          <a:lstStyle/>
          <a:p>
            <a:r>
              <a:rPr lang="en-US" dirty="0"/>
              <a:t>Healthy Ireland Round 4 launched in 2022.  The project is managed by SDCC in partnership with the HSE.    A </a:t>
            </a:r>
            <a:r>
              <a:rPr lang="en-US" b="1" dirty="0"/>
              <a:t>Healthy South Dublin County Coordinator </a:t>
            </a:r>
            <a:r>
              <a:rPr lang="en-US" dirty="0"/>
              <a:t>commenced working on the 3-year Healthy Ireland Fund Local Strategy in October 2022.</a:t>
            </a:r>
          </a:p>
          <a:p>
            <a:r>
              <a:rPr lang="en-US" dirty="0"/>
              <a:t>The core of the strategy is to take an </a:t>
            </a:r>
            <a:r>
              <a:rPr lang="en-US" b="1" dirty="0"/>
              <a:t>outcomes approach</a:t>
            </a:r>
            <a:r>
              <a:rPr lang="en-US" dirty="0"/>
              <a:t> based on local data, needs and in collaboration with local stakeholders.</a:t>
            </a:r>
          </a:p>
          <a:p>
            <a:r>
              <a:rPr lang="en-US" dirty="0"/>
              <a:t>Funding of €155,000 allotted over a three-year period 2023-25 </a:t>
            </a:r>
          </a:p>
          <a:p>
            <a:r>
              <a:rPr lang="en-US" dirty="0"/>
              <a:t>Additional Healthy Ireland funding of €66,000 made available to SDCC in 2022 to support social inclusion of Ukrainian refugees in the county. </a:t>
            </a:r>
          </a:p>
          <a:p>
            <a:endParaRPr lang="en-IE" dirty="0"/>
          </a:p>
        </p:txBody>
      </p:sp>
      <p:pic>
        <p:nvPicPr>
          <p:cNvPr id="4" name="Picture 3">
            <a:extLst>
              <a:ext uri="{FF2B5EF4-FFF2-40B4-BE49-F238E27FC236}">
                <a16:creationId xmlns:a16="http://schemas.microsoft.com/office/drawing/2014/main" id="{57D91ACF-9372-DDD0-2C11-D757858F7718}"/>
              </a:ext>
            </a:extLst>
          </p:cNvPr>
          <p:cNvPicPr>
            <a:picLocks noChangeAspect="1"/>
          </p:cNvPicPr>
          <p:nvPr/>
        </p:nvPicPr>
        <p:blipFill>
          <a:blip r:embed="rId2"/>
          <a:stretch>
            <a:fillRect/>
          </a:stretch>
        </p:blipFill>
        <p:spPr>
          <a:xfrm>
            <a:off x="8371775" y="681037"/>
            <a:ext cx="2895851" cy="658425"/>
          </a:xfrm>
          <a:prstGeom prst="rect">
            <a:avLst/>
          </a:prstGeom>
        </p:spPr>
      </p:pic>
    </p:spTree>
    <p:extLst>
      <p:ext uri="{BB962C8B-B14F-4D97-AF65-F5344CB8AC3E}">
        <p14:creationId xmlns:p14="http://schemas.microsoft.com/office/powerpoint/2010/main" val="3086267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Widescreen</PresentationFormat>
  <Paragraphs>82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Annual Report  2022</vt:lpstr>
      <vt:lpstr>What We Do   </vt:lpstr>
      <vt:lpstr>LCDC Managed Funding Streams</vt:lpstr>
      <vt:lpstr>       SICAP  GOAL  1 Supports communities and target groups to engage with relevant stakeholders in identifying and addressing social exclusion and equality issues, developing the capacity of Local Community Groups, and creating more sustainable communities through enhanced representation and collaboration. The primary beneficiaries of Goal 1 are Local Community Groups and Social Enterprises that have a remit in working with or providing services to SICAP target groups.   SICAP GOAL 2 Supports disadvantaged individuals in improving the quality of their lives through the provision of mental health and well-being supports, lifelong learning and labour-market supports. The primary beneficiaries of Goal 2 are disadvantaged individuals aged 15 years upwards, children and families. </vt:lpstr>
      <vt:lpstr>PowerPoint Presentation</vt:lpstr>
      <vt:lpstr>SICAP Case study 2022</vt:lpstr>
      <vt:lpstr>Sláintecare Healthy Communities (SHC) and LCDC</vt:lpstr>
      <vt:lpstr>Activities in 2022</vt:lpstr>
      <vt:lpstr>Healthy Ireland </vt:lpstr>
      <vt:lpstr>LCDC Annual Report 2022: LEADER</vt:lpstr>
      <vt:lpstr>South Dublin projects supported by Leader</vt:lpstr>
      <vt:lpstr>LCDC Annual Report 2022:    New LECP – under construction    </vt:lpstr>
      <vt:lpstr>Looking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2019</dc:title>
  <dc:creator>Brian Hora</dc:creator>
  <cp:lastModifiedBy>Edel Clancy</cp:lastModifiedBy>
  <cp:revision>18</cp:revision>
  <dcterms:created xsi:type="dcterms:W3CDTF">2020-03-05T16:16:37Z</dcterms:created>
  <dcterms:modified xsi:type="dcterms:W3CDTF">2023-06-12T09:30:03Z</dcterms:modified>
</cp:coreProperties>
</file>