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339" r:id="rId5"/>
    <p:sldId id="257" r:id="rId6"/>
    <p:sldId id="355" r:id="rId7"/>
    <p:sldId id="354" r:id="rId8"/>
    <p:sldId id="358" r:id="rId9"/>
    <p:sldId id="352" r:id="rId10"/>
    <p:sldId id="256" r:id="rId11"/>
  </p:sldIdLst>
  <p:sldSz cx="12192000" cy="6858000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A5D7D76-5E2E-42CC-B64F-33BC634E045D}">
          <p14:sldIdLst>
            <p14:sldId id="339"/>
            <p14:sldId id="257"/>
            <p14:sldId id="355"/>
            <p14:sldId id="354"/>
            <p14:sldId id="358"/>
            <p14:sldId id="352"/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557" autoAdjust="0"/>
  </p:normalViewPr>
  <p:slideViewPr>
    <p:cSldViewPr snapToGrid="0">
      <p:cViewPr varScale="1">
        <p:scale>
          <a:sx n="104" d="100"/>
          <a:sy n="104" d="100"/>
        </p:scale>
        <p:origin x="870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550804-3B02-4C16-853A-96E4208FB18A}" type="datetimeFigureOut">
              <a:rPr lang="en-IE" smtClean="0"/>
              <a:t>31/05/2023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A95B44-C8C6-4E71-86D6-4B6ACF3AA1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27220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Housing for All Delivery Pipeline 2023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No. of Potential Units Per LEA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tableEx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* Denotes SDCC owned site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987629-B7FA-435C-86E5-432E61C5D39B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93328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* Denotes Council owned site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987629-B7FA-435C-86E5-432E61C5D39B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85826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A95B44-C8C6-4E71-86D6-4B6ACF3AA1E1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52909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3205-BCEA-4F21-B950-04BF20CD7B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7B0174-B270-46F9-930E-B615C8D1FD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62F11-87C2-48FA-B6B6-0C95EDBDC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338E5-9121-4062-B216-B46E64F8DA6B}" type="datetime1">
              <a:rPr lang="en-IE" smtClean="0"/>
              <a:t>31/05/2023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529DC9-9700-4522-9CD5-C9A5720C1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8C17F-58D7-4421-98E6-54F2F4816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05771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532BF-6F0A-425B-9675-07B2CCA33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76E568-7694-43C2-A700-533F86562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A3F5FE-4012-4089-AAFD-EB9DBEB9A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D1A00-6C79-4479-9A3D-8B7C791027D3}" type="datetime1">
              <a:rPr lang="en-IE" smtClean="0"/>
              <a:t>31/05/2023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4646DD-9619-43B9-B9D9-84AC85906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EB5A15-728A-46B1-BD14-70855981C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41952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96978C-F847-4E82-AFE8-92CE344843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DE91A6-39B6-41AF-899E-B0D5714249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D91A61-8BAE-4B41-A910-FE18997A3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82E5-B5BE-4FF8-A349-C8C7AC4F61D4}" type="datetime1">
              <a:rPr lang="en-IE" smtClean="0"/>
              <a:t>31/05/2023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45471A-89D8-4DA1-B478-F867BEB13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3BC24-A167-4BD3-AA69-5DCA11CB3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49478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220A2-D145-41D9-93C7-FE393E864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E199B-1235-4038-AB29-5456B21361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C2DF2-F268-4569-9526-16235DAB5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6206-F9F0-4BFC-80D4-2EC2129978BC}" type="datetime1">
              <a:rPr lang="en-IE" smtClean="0"/>
              <a:t>31/05/2023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35E12-D964-4458-8F17-E8FCBC6DD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1FBF2-EDA1-43D2-BE1A-91E33F5ED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04478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EF9AC-02E5-4C77-9F74-68DABB237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6751A-5F5B-4CE0-86F7-9CB55CFFF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C6113-2170-40BB-ABDF-D3D0DC448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D3697-539B-4DC2-BE44-BB3E285F226C}" type="datetime1">
              <a:rPr lang="en-IE" smtClean="0"/>
              <a:t>31/05/2023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D29C9B-FFF7-4719-B293-F75CA7F2F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7ED4FB-4FDF-4771-A7A1-B6A597A85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23644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2FE21-381D-4BA2-B975-44D810CBC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26192-DFD9-4B56-912B-64B42C4A74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60BD98-C0A0-4C85-A57A-160DC50AB6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10FC4F-32CD-4D3C-8190-C10D0FA39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96221-F4C2-457D-B923-BBDB916330A0}" type="datetime1">
              <a:rPr lang="en-IE" smtClean="0"/>
              <a:t>31/05/2023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B3365A-80D2-4C68-81A6-9A58C2752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93EE5D-41F8-4A34-B756-9EF0A66FD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03057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D920B-A095-4027-B0DE-4E4859427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81B368-2722-495B-8595-B3F17A83F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27824D-52A3-425C-8072-B15CC884C3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ABE94C-8777-4CB5-ADF8-3248DE1AB6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444F64-037C-4A5D-BCD2-D49B728BB2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6FF116-BF3F-4193-84C3-B1AD42572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0B70-C751-4DF6-AE35-50CC31F98091}" type="datetime1">
              <a:rPr lang="en-IE" smtClean="0"/>
              <a:t>31/05/2023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263D68-943C-474F-8765-1B63A539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EB9EA5-C45A-4EAD-8CA7-CE905FA38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97398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9B19D-9DAB-4DE4-A847-C71F5EA8E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446995-8219-41B0-84BA-21B8AC261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8399-6EF1-4DD1-95D6-7377CB6626A8}" type="datetime1">
              <a:rPr lang="en-IE" smtClean="0"/>
              <a:t>31/05/2023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D3E178-2B4B-4D23-99B9-6EA88E887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4FBB67-DAF5-4D6C-B0AF-DE2E2DF9E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2660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6E45B8-E5C9-4034-9023-D240E1464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DB79-5BFA-4C5D-8CCB-8EA9080F4B4D}" type="datetime1">
              <a:rPr lang="en-IE" smtClean="0"/>
              <a:t>31/05/2023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BE113D-AEBC-4DC0-8BBF-7FD3948F9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3F025F-32CF-4163-96DF-261DD0C1F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52511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0AA6F-6054-4547-95E8-42FFDAB3C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399BD-6C45-4E88-8D1E-0D733E1A2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EFD20C-1CD4-4E2D-82B8-D6DFD4A28B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29B9B5-7B11-4430-B5B8-B1EA5B641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54C91-D1C3-4488-BB8A-60A6ECA56648}" type="datetime1">
              <a:rPr lang="en-IE" smtClean="0"/>
              <a:t>31/05/2023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6285F4-DE89-4D59-A141-F586BC8A0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9A92D8-5075-4535-B2EC-20B240E3A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26115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E88AB-8B64-452F-846D-E0A984678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B9D4CB-EE68-4DC9-BA27-69CC909911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03F703-2B06-455A-974E-F5669A9570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A72820-D635-46E3-9237-45C2DC244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F567-DD27-487A-9282-C96154177C6E}" type="datetime1">
              <a:rPr lang="en-IE" smtClean="0"/>
              <a:t>31/05/2023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D4D90F-3A5F-484E-BFAA-A54E11C6A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FDF60F-B6A4-4758-9D18-C660F52E1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75411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C3DE01-8DB4-48E8-BB82-6BC0CBC2D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699BC3-28B3-4DC3-9359-5A3706000B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594DE-B870-4328-BECE-A5BA084AA8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A3EA0-9CA9-4121-9FA1-760DF0DA4AFD}" type="datetime1">
              <a:rPr lang="en-IE" smtClean="0"/>
              <a:t>31/05/2023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19BBF0-2DC2-4398-AFC0-3EC8685AD9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F5EFEB-D352-4ADC-ABEF-59DE32300A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14189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3e5a9723-4c1b-47d1-9b15-89e6f22f6a8f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1">
            <a:extLst>
              <a:ext uri="{FF2B5EF4-FFF2-40B4-BE49-F238E27FC236}">
                <a16:creationId xmlns:a16="http://schemas.microsoft.com/office/drawing/2014/main" id="{8CA731AF-B6B6-456E-87C1-43FE7C5830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55DB323-247E-4577-B60C-9AD37D20EB63}"/>
              </a:ext>
            </a:extLst>
          </p:cNvPr>
          <p:cNvSpPr txBox="1"/>
          <p:nvPr/>
        </p:nvSpPr>
        <p:spPr>
          <a:xfrm>
            <a:off x="1500026" y="2868596"/>
            <a:ext cx="8252717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E" sz="3200" b="1" dirty="0">
                <a:solidFill>
                  <a:schemeClr val="bg1"/>
                </a:solidFill>
              </a:rPr>
              <a:t>Housing Delivery Update Report</a:t>
            </a:r>
            <a:br>
              <a:rPr lang="en-IE" sz="3200" b="1" dirty="0">
                <a:solidFill>
                  <a:schemeClr val="bg1"/>
                </a:solidFill>
                <a:effectLst/>
              </a:rPr>
            </a:br>
            <a:br>
              <a:rPr lang="en-IE" sz="3200" b="1" dirty="0">
                <a:solidFill>
                  <a:schemeClr val="bg1"/>
                </a:solidFill>
                <a:effectLst/>
              </a:rPr>
            </a:br>
            <a:r>
              <a:rPr lang="en-IE" sz="3200" b="1" dirty="0">
                <a:solidFill>
                  <a:schemeClr val="bg1"/>
                </a:solidFill>
                <a:effectLst/>
              </a:rPr>
              <a:t>Housing Strategic Policy Committee Meeting</a:t>
            </a:r>
            <a:br>
              <a:rPr lang="en-IE" sz="3200" b="1" dirty="0">
                <a:solidFill>
                  <a:schemeClr val="bg1"/>
                </a:solidFill>
                <a:effectLst/>
              </a:rPr>
            </a:br>
            <a:r>
              <a:rPr lang="en-IE" sz="3200" b="1" dirty="0">
                <a:solidFill>
                  <a:schemeClr val="bg1"/>
                </a:solidFill>
                <a:effectLst/>
              </a:rPr>
              <a:t>30</a:t>
            </a:r>
            <a:r>
              <a:rPr lang="en-IE" sz="3200" b="1" baseline="30000" dirty="0">
                <a:solidFill>
                  <a:schemeClr val="bg1"/>
                </a:solidFill>
                <a:effectLst/>
              </a:rPr>
              <a:t>th</a:t>
            </a:r>
            <a:r>
              <a:rPr lang="en-IE" sz="3200" b="1" dirty="0">
                <a:solidFill>
                  <a:schemeClr val="bg1"/>
                </a:solidFill>
                <a:effectLst/>
              </a:rPr>
              <a:t> May 2023</a:t>
            </a:r>
            <a:br>
              <a:rPr lang="en-IE" sz="3200" b="1" dirty="0">
                <a:effectLst/>
              </a:rPr>
            </a:br>
            <a:endParaRPr lang="en-IE" sz="32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3270A8-692D-5B6D-42F4-677283D11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5205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720"/>
    </mc:Choice>
    <mc:Fallback xmlns="">
      <p:transition spd="slow" advTm="1172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Housing for All Delivery Pipeline 2023 ,No. of Potential Units Per LEA ,image ,tableEx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2023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10F7F07-155D-406B-934B-DCBA6E482D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9345530"/>
              </p:ext>
            </p:extLst>
          </p:nvPr>
        </p:nvGraphicFramePr>
        <p:xfrm>
          <a:off x="126749" y="554182"/>
          <a:ext cx="11898995" cy="61672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06235">
                  <a:extLst>
                    <a:ext uri="{9D8B030D-6E8A-4147-A177-3AD203B41FA5}">
                      <a16:colId xmlns:a16="http://schemas.microsoft.com/office/drawing/2014/main" val="751538591"/>
                    </a:ext>
                  </a:extLst>
                </a:gridCol>
                <a:gridCol w="3409833">
                  <a:extLst>
                    <a:ext uri="{9D8B030D-6E8A-4147-A177-3AD203B41FA5}">
                      <a16:colId xmlns:a16="http://schemas.microsoft.com/office/drawing/2014/main" val="2355071067"/>
                    </a:ext>
                  </a:extLst>
                </a:gridCol>
                <a:gridCol w="736003">
                  <a:extLst>
                    <a:ext uri="{9D8B030D-6E8A-4147-A177-3AD203B41FA5}">
                      <a16:colId xmlns:a16="http://schemas.microsoft.com/office/drawing/2014/main" val="1908276548"/>
                    </a:ext>
                  </a:extLst>
                </a:gridCol>
                <a:gridCol w="5346924">
                  <a:extLst>
                    <a:ext uri="{9D8B030D-6E8A-4147-A177-3AD203B41FA5}">
                      <a16:colId xmlns:a16="http://schemas.microsoft.com/office/drawing/2014/main" val="804629682"/>
                    </a:ext>
                  </a:extLst>
                </a:gridCol>
              </a:tblGrid>
              <a:tr h="4040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</a:rPr>
                        <a:t>LEA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</a:rPr>
                        <a:t>No.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</a:rPr>
                        <a:t>Update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7031813"/>
                  </a:ext>
                </a:extLst>
              </a:tr>
              <a:tr h="404039">
                <a:tc rowSpan="9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Clondalkin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</a:rPr>
                        <a:t>Mayfield/Riversdale Phase 2 *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</a:rPr>
                        <a:t>18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</a:rPr>
                        <a:t>On site-due for completion Q4 2023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15350684"/>
                  </a:ext>
                </a:extLst>
              </a:tr>
              <a:tr h="404039"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Nangor Rd. (”Eircom” site) 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400" dirty="0">
                          <a:effectLst/>
                          <a:latin typeface="+mn-lt"/>
                        </a:rPr>
                        <a:t>On site-due for completion Q4 2023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83432244"/>
                  </a:ext>
                </a:extLst>
              </a:tr>
              <a:tr h="62676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Old </a:t>
                      </a:r>
                      <a:r>
                        <a:rPr lang="en-IE" sz="14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Nangor</a:t>
                      </a: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Rd. (Simon)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Revised planning application- additional information sought </a:t>
                      </a:r>
                      <a:endParaRPr lang="en-IE" sz="1400" dirty="0">
                        <a:effectLst/>
                        <a:highlight>
                          <a:srgbClr val="FFFF00"/>
                        </a:highlight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83469053"/>
                  </a:ext>
                </a:extLst>
              </a:tr>
              <a:tr h="431242"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New Road Clondalkin (Pt V)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 V negotiations to commence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8414529"/>
                  </a:ext>
                </a:extLst>
              </a:tr>
              <a:tr h="431242"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Watery Lane (Pt V)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 V to be agreed/ non engagement by developer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08822020"/>
                  </a:ext>
                </a:extLst>
              </a:tr>
              <a:tr h="431242"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Clonburris Private (Pt V)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 site Part V to be agreed/delivery est. 2024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09210716"/>
                  </a:ext>
                </a:extLst>
              </a:tr>
              <a:tr h="431242"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St Finians Way, Newcastle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 site, Part V engagement underway, delivery 2024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71973323"/>
                  </a:ext>
                </a:extLst>
              </a:tr>
              <a:tr h="580483"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Gordon Pk/Clondalkin Rugby Club (Pt V)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 V to be agreed/delivery est. 2024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46234794"/>
                  </a:ext>
                </a:extLst>
              </a:tr>
              <a:tr h="619543"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Parklands Ph1 Citywest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 site-due, due for delivery 2024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16431774"/>
                  </a:ext>
                </a:extLst>
              </a:tr>
              <a:tr h="40403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Rathfarnham/Templeogue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arretstown House/Laurel Manor (Pt V)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</a:rPr>
                        <a:t>Part V to be agreed/delivery est. 2024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10978565"/>
                  </a:ext>
                </a:extLst>
              </a:tr>
              <a:tr h="62676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Firhouse</a:t>
                      </a:r>
                      <a:r>
                        <a:rPr lang="en-I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IE" sz="1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Bohernabreena</a:t>
                      </a:r>
                      <a:endParaRPr lang="en-I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400" b="0" dirty="0">
                          <a:effectLst/>
                          <a:latin typeface="+mn-lt"/>
                        </a:rPr>
                        <a:t>Homeville *</a:t>
                      </a:r>
                      <a:endParaRPr lang="en-IE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</a:rPr>
                        <a:t>16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</a:rPr>
                        <a:t>Tender assessment to appoint contractor underway – 2024 delivery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7648313"/>
                  </a:ext>
                </a:extLst>
              </a:tr>
              <a:tr h="372615"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Pearse Brothers Park 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Tender for contractor to be advertised Q3 2023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57716757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E028F6A9-9B4B-4695-AE1F-2BA67091E1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75996" y="39735"/>
            <a:ext cx="131439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77E60D5-E9EA-44CC-94CF-AC17729222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420679"/>
              </p:ext>
            </p:extLst>
          </p:nvPr>
        </p:nvGraphicFramePr>
        <p:xfrm>
          <a:off x="126748" y="-1"/>
          <a:ext cx="11898995" cy="4488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98995">
                  <a:extLst>
                    <a:ext uri="{9D8B030D-6E8A-4147-A177-3AD203B41FA5}">
                      <a16:colId xmlns:a16="http://schemas.microsoft.com/office/drawing/2014/main" val="3504224004"/>
                    </a:ext>
                  </a:extLst>
                </a:gridCol>
              </a:tblGrid>
              <a:tr h="448803">
                <a:tc>
                  <a:txBody>
                    <a:bodyPr/>
                    <a:lstStyle/>
                    <a:p>
                      <a:pPr algn="ctr"/>
                      <a:r>
                        <a:rPr lang="en-GB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Approved/Proposed </a:t>
                      </a:r>
                      <a:r>
                        <a:rPr lang="en-IE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Developments by LEA (1)</a:t>
                      </a:r>
                      <a:endParaRPr lang="en-GB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1594" marR="131594" marT="65797" marB="65797" anchor="ctr"/>
                </a:tc>
                <a:extLst>
                  <a:ext uri="{0D108BD9-81ED-4DB2-BD59-A6C34878D82A}">
                    <a16:rowId xmlns:a16="http://schemas.microsoft.com/office/drawing/2014/main" val="1195735012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C6F84A-5B5D-CC7C-C156-4579EAEAA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35109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5874"/>
    </mc:Choice>
    <mc:Fallback xmlns="">
      <p:transition spd="slow" advTm="125874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10F7F07-155D-406B-934B-DCBA6E482D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8339516"/>
              </p:ext>
            </p:extLst>
          </p:nvPr>
        </p:nvGraphicFramePr>
        <p:xfrm>
          <a:off x="475488" y="504333"/>
          <a:ext cx="11216640" cy="62171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7591">
                  <a:extLst>
                    <a:ext uri="{9D8B030D-6E8A-4147-A177-3AD203B41FA5}">
                      <a16:colId xmlns:a16="http://schemas.microsoft.com/office/drawing/2014/main" val="751538591"/>
                    </a:ext>
                  </a:extLst>
                </a:gridCol>
                <a:gridCol w="3195594">
                  <a:extLst>
                    <a:ext uri="{9D8B030D-6E8A-4147-A177-3AD203B41FA5}">
                      <a16:colId xmlns:a16="http://schemas.microsoft.com/office/drawing/2014/main" val="2355071067"/>
                    </a:ext>
                  </a:extLst>
                </a:gridCol>
                <a:gridCol w="560446">
                  <a:extLst>
                    <a:ext uri="{9D8B030D-6E8A-4147-A177-3AD203B41FA5}">
                      <a16:colId xmlns:a16="http://schemas.microsoft.com/office/drawing/2014/main" val="1908276548"/>
                    </a:ext>
                  </a:extLst>
                </a:gridCol>
                <a:gridCol w="4363009">
                  <a:extLst>
                    <a:ext uri="{9D8B030D-6E8A-4147-A177-3AD203B41FA5}">
                      <a16:colId xmlns:a16="http://schemas.microsoft.com/office/drawing/2014/main" val="804629682"/>
                    </a:ext>
                  </a:extLst>
                </a:gridCol>
              </a:tblGrid>
              <a:tr h="4768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</a:rPr>
                        <a:t>LEA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Site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</a:rPr>
                        <a:t>No.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</a:rPr>
                        <a:t>Update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57031813"/>
                  </a:ext>
                </a:extLst>
              </a:tr>
              <a:tr h="300990">
                <a:tc rowSpan="7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Tallaght Central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b="0" dirty="0">
                          <a:effectLst/>
                          <a:latin typeface="+mn-lt"/>
                        </a:rPr>
                        <a:t>Old Bawn *</a:t>
                      </a:r>
                      <a:endParaRPr lang="en-IE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400" dirty="0">
                          <a:effectLst/>
                          <a:latin typeface="+mn-lt"/>
                        </a:rPr>
                        <a:t>On site-due for completion Sept ‘23 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15350684"/>
                  </a:ext>
                </a:extLst>
              </a:tr>
              <a:tr h="493732"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Fernwood/Maplewood (</a:t>
                      </a:r>
                      <a:r>
                        <a:rPr lang="en-IE" sz="14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Clúid</a:t>
                      </a: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Est. completion Maplewood June, Fernwood August ‘23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83432244"/>
                  </a:ext>
                </a:extLst>
              </a:tr>
              <a:tr h="274210"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Whitestown Way (</a:t>
                      </a:r>
                      <a:r>
                        <a:rPr lang="en-IE" sz="14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Clúid</a:t>
                      </a: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 site-due for completion Dec 2023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44256331"/>
                  </a:ext>
                </a:extLst>
              </a:tr>
              <a:tr h="274140"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Mountain Gate (Part V)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 site-due for completion November 2023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66294251"/>
                  </a:ext>
                </a:extLst>
              </a:tr>
              <a:tr h="274140"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Airton Plaza (Part V)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 V negotiations ongoing, delivery 2025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73385394"/>
                  </a:ext>
                </a:extLst>
              </a:tr>
              <a:tr h="493732"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Former Gallaghers Site (Airton/Greenhills Rd) Part V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 V negotiations have commenced, delivery expected 2025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80483887"/>
                  </a:ext>
                </a:extLst>
              </a:tr>
              <a:tr h="274140"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St. Aongus’ Green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Tender for contractor to be advertised Q3 2023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22374543"/>
                  </a:ext>
                </a:extLst>
              </a:tr>
              <a:tr h="273999"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Tallaght South</a:t>
                      </a:r>
                      <a:endParaRPr lang="en-I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Rossfield 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12-16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Planning derogation to be advertised June23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83469053"/>
                  </a:ext>
                </a:extLst>
              </a:tr>
              <a:tr h="493732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800" b="0" dirty="0">
                        <a:effectLst/>
                        <a:highlight>
                          <a:srgbClr val="FFFF00"/>
                        </a:highlight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Citywest View (Cooldown Commons Ph3) Part V)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 V negotiations underway, potential delivery Q4 2023, and Q1 &amp; Q2 2024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01070495"/>
                  </a:ext>
                </a:extLst>
              </a:tr>
              <a:tr h="273930">
                <a:tc rowSpan="5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Lucan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Aderrig Ph 2 (Pt V)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 site due for delivery 2024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6939340"/>
                  </a:ext>
                </a:extLst>
              </a:tr>
              <a:tr h="245786"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St Helens Plaza (Pt V)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 site-due for completion 2024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87738464"/>
                  </a:ext>
                </a:extLst>
              </a:tr>
              <a:tr h="245786"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St Edmunds (Pt V - TAU Fonthill)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 V agreed – on site, delivery Dec ‘23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45199909"/>
                  </a:ext>
                </a:extLst>
              </a:tr>
              <a:tr h="245786"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Adamstown Station/District Centre (Pt V)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 V units various phases/delivery from 2024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18870515"/>
                  </a:ext>
                </a:extLst>
              </a:tr>
              <a:tr h="245786"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Clonburris Private (Pt V)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 V to be agreed/potential delivery from late 2024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47555610"/>
                  </a:ext>
                </a:extLst>
              </a:tr>
              <a:tr h="327072"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Palmerstown/Fonthill</a:t>
                      </a:r>
                      <a:endParaRPr lang="en-I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b="0" dirty="0">
                          <a:effectLst/>
                          <a:latin typeface="+mn-lt"/>
                        </a:rPr>
                        <a:t>Balgaddy *</a:t>
                      </a:r>
                      <a:endParaRPr lang="en-IE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</a:rPr>
                        <a:t>69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Contractor on site, delivery 2024</a:t>
                      </a:r>
                      <a:endParaRPr lang="en-IE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8414529"/>
                  </a:ext>
                </a:extLst>
              </a:tr>
              <a:tr h="297915"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8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400" b="0" dirty="0">
                          <a:effectLst/>
                          <a:latin typeface="+mn-lt"/>
                        </a:rPr>
                        <a:t>Old Lucan Rd (Túath)</a:t>
                      </a:r>
                      <a:endParaRPr lang="en-IE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SDCC investigating acquiring adjacent strip of land.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10978565"/>
                  </a:ext>
                </a:extLst>
              </a:tr>
              <a:tr h="457807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800" b="0" dirty="0">
                        <a:effectLst/>
                        <a:highlight>
                          <a:srgbClr val="FFFF00"/>
                        </a:highlight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St. Ronan’s 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Design team appointed/Contractor tender Q3 2022/ Delivery 2024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7648313"/>
                  </a:ext>
                </a:extLst>
              </a:tr>
              <a:tr h="24763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4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Cloverhill (Pt V)</a:t>
                      </a:r>
                      <a:endParaRPr lang="en-IE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 site-due for completion June 2023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9230832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E028F6A9-9B4B-4695-AE1F-2BA67091E1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75996" y="39735"/>
            <a:ext cx="131439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77E60D5-E9EA-44CC-94CF-AC17729222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62349"/>
              </p:ext>
            </p:extLst>
          </p:nvPr>
        </p:nvGraphicFramePr>
        <p:xfrm>
          <a:off x="487680" y="65777"/>
          <a:ext cx="11204448" cy="558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04448">
                  <a:extLst>
                    <a:ext uri="{9D8B030D-6E8A-4147-A177-3AD203B41FA5}">
                      <a16:colId xmlns:a16="http://schemas.microsoft.com/office/drawing/2014/main" val="3504224004"/>
                    </a:ext>
                  </a:extLst>
                </a:gridCol>
              </a:tblGrid>
              <a:tr h="495260">
                <a:tc>
                  <a:txBody>
                    <a:bodyPr/>
                    <a:lstStyle/>
                    <a:p>
                      <a:pPr algn="ctr"/>
                      <a:r>
                        <a:rPr lang="en-GB" sz="2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Approved/Proposed </a:t>
                      </a:r>
                      <a:r>
                        <a:rPr lang="en-IE" sz="2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Developments by LEA (2)</a:t>
                      </a:r>
                      <a:endParaRPr lang="en-GB" sz="2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1594" marR="131594" marT="65797" marB="65797" anchor="ctr"/>
                </a:tc>
                <a:extLst>
                  <a:ext uri="{0D108BD9-81ED-4DB2-BD59-A6C34878D82A}">
                    <a16:rowId xmlns:a16="http://schemas.microsoft.com/office/drawing/2014/main" val="1195735012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4164A4E-3C3C-3EA3-CA62-6F88E18C7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54508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011"/>
    </mc:Choice>
    <mc:Fallback xmlns="">
      <p:transition spd="slow" advTm="16501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BE810DD-FEB3-51BB-47C5-166676BBEE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7584286"/>
              </p:ext>
            </p:extLst>
          </p:nvPr>
        </p:nvGraphicFramePr>
        <p:xfrm>
          <a:off x="342900" y="250845"/>
          <a:ext cx="11506199" cy="6092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06199">
                  <a:extLst>
                    <a:ext uri="{9D8B030D-6E8A-4147-A177-3AD203B41FA5}">
                      <a16:colId xmlns:a16="http://schemas.microsoft.com/office/drawing/2014/main" val="2402918840"/>
                    </a:ext>
                  </a:extLst>
                </a:gridCol>
              </a:tblGrid>
              <a:tr h="420841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SDCC-owned Large Sites</a:t>
                      </a:r>
                      <a:endParaRPr lang="en-IE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8455129"/>
                  </a:ext>
                </a:extLst>
              </a:tr>
              <a:tr h="4208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/>
                        <a:t>Kilcarbery: </a:t>
                      </a:r>
                      <a:r>
                        <a:rPr lang="en-GB" dirty="0"/>
                        <a:t>1,034 homes with 30% social (310 homes)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3872170"/>
                  </a:ext>
                </a:extLst>
              </a:tr>
              <a:tr h="726383">
                <a:tc>
                  <a:txBody>
                    <a:bodyPr/>
                    <a:lstStyle/>
                    <a:p>
                      <a:pPr lvl="0"/>
                      <a:r>
                        <a:rPr lang="en-US" sz="1800" dirty="0"/>
                        <a:t>Projected delivery of 103+ social and 29 discounted/affordable purchase homes in 2023, scope for further social homes. Developer submitting revised planning permission to add additional floor to two apartment blocks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621296"/>
                  </a:ext>
                </a:extLst>
              </a:tr>
              <a:tr h="4208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b="1" dirty="0"/>
                        <a:t>Killinarden: </a:t>
                      </a:r>
                      <a:r>
                        <a:rPr lang="en-IE" dirty="0"/>
                        <a:t>620 homes (including 125 social &amp;  372 affordable purchase).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7076030"/>
                  </a:ext>
                </a:extLst>
              </a:tr>
              <a:tr h="4208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dirty="0"/>
                        <a:t>Planning approval received, Developer anticipates being on site before end of Summer, projected delivery from 2024 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421369"/>
                  </a:ext>
                </a:extLst>
              </a:tr>
              <a:tr h="4208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b="1" dirty="0"/>
                        <a:t>Clonburris: </a:t>
                      </a:r>
                      <a:r>
                        <a:rPr lang="en-IE" dirty="0"/>
                        <a:t>Phases 1 &amp; 2 comprising 382 homes (149 social), Phases 3,4,5 with potential for 1,600 homes (40% social)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535903"/>
                  </a:ext>
                </a:extLst>
              </a:tr>
              <a:tr h="936048">
                <a:tc>
                  <a:txBody>
                    <a:bodyPr/>
                    <a:lstStyle/>
                    <a:p>
                      <a:pPr lvl="0"/>
                      <a:r>
                        <a:rPr lang="en-US" sz="1800" dirty="0"/>
                        <a:t>Tender to appoint mutli-disciplinary design teams for Phases 3,4 &amp; 5 closed 22/5/23, currently under assessment.</a:t>
                      </a:r>
                    </a:p>
                    <a:p>
                      <a:pPr lvl="0"/>
                      <a:r>
                        <a:rPr lang="en-US" sz="1800" dirty="0"/>
                        <a:t>Tender for contractor Ph 2 (CA) – Closed May, currently under assessment. Tender for Phase 1 to be advertised June 2023 </a:t>
                      </a:r>
                    </a:p>
                    <a:p>
                      <a:pPr lvl="0"/>
                      <a:r>
                        <a:rPr lang="en-US" sz="1800" dirty="0"/>
                        <a:t>Proposed PPP site comprising 120 social homes–Section 85 approved Feb 2023 – DT appointed. Topo/SI surveys to be undertaken over Summer months.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313900"/>
                  </a:ext>
                </a:extLst>
              </a:tr>
              <a:tr h="4208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/>
                        <a:t>B</a:t>
                      </a:r>
                      <a:r>
                        <a:rPr lang="en-IE" b="1" dirty="0" err="1"/>
                        <a:t>elgard</a:t>
                      </a:r>
                      <a:r>
                        <a:rPr lang="en-IE" b="1" dirty="0"/>
                        <a:t> Square North: </a:t>
                      </a:r>
                      <a:r>
                        <a:rPr lang="en-IE" b="0" dirty="0"/>
                        <a:t>133 cost </a:t>
                      </a:r>
                      <a:r>
                        <a:rPr lang="en-IE" dirty="0"/>
                        <a:t>rental apartments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161161"/>
                  </a:ext>
                </a:extLst>
              </a:tr>
              <a:tr h="507414">
                <a:tc>
                  <a:txBody>
                    <a:bodyPr/>
                    <a:lstStyle/>
                    <a:p>
                      <a:pPr marL="0" lvl="0" indent="0" algn="l" defTabSz="71120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None/>
                      </a:pPr>
                      <a:r>
                        <a:rPr lang="en-IE" sz="1800" kern="1200" dirty="0">
                          <a:solidFill>
                            <a:prstClr val="black">
                              <a:hueOff val="0"/>
                              <a:satOff val="0"/>
                              <a:lumOff val="0"/>
                              <a:alphaOff val="0"/>
                            </a:prstClr>
                          </a:solidFill>
                          <a:latin typeface="+mn-lt"/>
                          <a:ea typeface="+mn-ea"/>
                          <a:cs typeface="+mn-cs"/>
                        </a:rPr>
                        <a:t>Contractor commenced on site April’23.  Delivery estimated March 2025.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6596015"/>
                  </a:ext>
                </a:extLst>
              </a:tr>
              <a:tr h="4208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Rathcoole: </a:t>
                      </a:r>
                      <a:r>
                        <a:rPr lang="en-US" b="0" dirty="0"/>
                        <a:t>Number of homes &amp; tenure mix to be confirmed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4364484"/>
                  </a:ext>
                </a:extLst>
              </a:tr>
              <a:tr h="6270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Revised masterplan currently being finalised which includes social, TA and scope for affordable housing to be examined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295335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1DA6F04-6BC7-AEDA-0883-0411B6049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82842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2237-94A0-4226-A90B-C744236F8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709" y="1"/>
            <a:ext cx="10818091" cy="1108363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</a:rPr>
              <a:t>Council owned sites to be progressed in 2023 /</a:t>
            </a:r>
            <a:br>
              <a:rPr lang="en-GB" sz="2800" b="1" dirty="0">
                <a:solidFill>
                  <a:schemeClr val="bg1"/>
                </a:solidFill>
              </a:rPr>
            </a:br>
            <a:r>
              <a:rPr lang="en-GB" sz="2800" b="1" dirty="0">
                <a:solidFill>
                  <a:schemeClr val="bg1"/>
                </a:solidFill>
              </a:rPr>
              <a:t>Avail of Planning Derogation</a:t>
            </a:r>
            <a:endParaRPr lang="en-IE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C05D92C-7AEA-452B-BE1E-9B26859D45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5404036"/>
              </p:ext>
            </p:extLst>
          </p:nvPr>
        </p:nvGraphicFramePr>
        <p:xfrm>
          <a:off x="535709" y="1108364"/>
          <a:ext cx="10818090" cy="54549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5152">
                  <a:extLst>
                    <a:ext uri="{9D8B030D-6E8A-4147-A177-3AD203B41FA5}">
                      <a16:colId xmlns:a16="http://schemas.microsoft.com/office/drawing/2014/main" val="1621365490"/>
                    </a:ext>
                  </a:extLst>
                </a:gridCol>
                <a:gridCol w="1146666">
                  <a:extLst>
                    <a:ext uri="{9D8B030D-6E8A-4147-A177-3AD203B41FA5}">
                      <a16:colId xmlns:a16="http://schemas.microsoft.com/office/drawing/2014/main" val="3240596410"/>
                    </a:ext>
                  </a:extLst>
                </a:gridCol>
                <a:gridCol w="1937994">
                  <a:extLst>
                    <a:ext uri="{9D8B030D-6E8A-4147-A177-3AD203B41FA5}">
                      <a16:colId xmlns:a16="http://schemas.microsoft.com/office/drawing/2014/main" val="3415442356"/>
                    </a:ext>
                  </a:extLst>
                </a:gridCol>
                <a:gridCol w="1694782">
                  <a:extLst>
                    <a:ext uri="{9D8B030D-6E8A-4147-A177-3AD203B41FA5}">
                      <a16:colId xmlns:a16="http://schemas.microsoft.com/office/drawing/2014/main" val="1983946517"/>
                    </a:ext>
                  </a:extLst>
                </a:gridCol>
                <a:gridCol w="2914391">
                  <a:extLst>
                    <a:ext uri="{9D8B030D-6E8A-4147-A177-3AD203B41FA5}">
                      <a16:colId xmlns:a16="http://schemas.microsoft.com/office/drawing/2014/main" val="2925802033"/>
                    </a:ext>
                  </a:extLst>
                </a:gridCol>
                <a:gridCol w="1269105">
                  <a:extLst>
                    <a:ext uri="{9D8B030D-6E8A-4147-A177-3AD203B41FA5}">
                      <a16:colId xmlns:a16="http://schemas.microsoft.com/office/drawing/2014/main" val="274428611"/>
                    </a:ext>
                  </a:extLst>
                </a:gridCol>
              </a:tblGrid>
              <a:tr h="659906">
                <a:tc>
                  <a:txBody>
                    <a:bodyPr/>
                    <a:lstStyle/>
                    <a:p>
                      <a:r>
                        <a:rPr lang="en-GB" dirty="0"/>
                        <a:t>Location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Est. No. Units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LEA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Status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Next Action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Timeline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0727961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GB" sz="1600" dirty="0"/>
                        <a:t>Rossfield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15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Tallaght South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Planning 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Advertise scheme for planning 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Q2 2023</a:t>
                      </a:r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412257"/>
                  </a:ext>
                </a:extLst>
              </a:tr>
              <a:tr h="475489">
                <a:tc>
                  <a:txBody>
                    <a:bodyPr/>
                    <a:lstStyle/>
                    <a:p>
                      <a:r>
                        <a:rPr lang="en-GB" sz="1600" dirty="0"/>
                        <a:t>Alpine Heights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12-15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Clondalkin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Feasibility Report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ACM Feb 23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Q1 2023</a:t>
                      </a:r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7695423"/>
                  </a:ext>
                </a:extLst>
              </a:tr>
              <a:tr h="715569">
                <a:tc>
                  <a:txBody>
                    <a:bodyPr/>
                    <a:lstStyle/>
                    <a:p>
                      <a:r>
                        <a:rPr lang="en-GB" sz="1600" dirty="0"/>
                        <a:t>Deansrath/Melrose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25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Clondalkin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Planning 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Advertise scheme June 23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Q2 2023</a:t>
                      </a:r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774570"/>
                  </a:ext>
                </a:extLst>
              </a:tr>
              <a:tr h="597058">
                <a:tc>
                  <a:txBody>
                    <a:bodyPr/>
                    <a:lstStyle/>
                    <a:p>
                      <a:r>
                        <a:rPr lang="en-GB" sz="1600" dirty="0"/>
                        <a:t>Kilcarbery 2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22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Clondalkin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Feasibility Report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Concept design to April 23  ACM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Q2 2023</a:t>
                      </a:r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401027"/>
                  </a:ext>
                </a:extLst>
              </a:tr>
              <a:tr h="597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Old Castle Clondalkin</a:t>
                      </a:r>
                      <a:endParaRPr lang="en-IE" sz="1600" dirty="0"/>
                    </a:p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50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Clondalkin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Prepare scheme for planning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ACM Dec 22/ Design being progressed for planning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Q3 2023</a:t>
                      </a:r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746779"/>
                  </a:ext>
                </a:extLst>
              </a:tr>
              <a:tr h="597058">
                <a:tc>
                  <a:txBody>
                    <a:bodyPr/>
                    <a:lstStyle/>
                    <a:p>
                      <a:r>
                        <a:rPr lang="en-GB" sz="1600" dirty="0"/>
                        <a:t>Castlefield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10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Firhouse/Boherna.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Feasibility Report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ACM Feb 23/progress to planning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Q1 2023</a:t>
                      </a:r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4221603"/>
                  </a:ext>
                </a:extLst>
              </a:tr>
              <a:tr h="475489">
                <a:tc>
                  <a:txBody>
                    <a:bodyPr/>
                    <a:lstStyle/>
                    <a:p>
                      <a:r>
                        <a:rPr lang="en-GB" sz="1600" dirty="0"/>
                        <a:t>Stocking Lane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15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Firhouse/Boherna.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Feasibility Report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ACM Feb 23/progress planning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Q1 2023</a:t>
                      </a:r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216755"/>
                  </a:ext>
                </a:extLst>
              </a:tr>
              <a:tr h="561089">
                <a:tc>
                  <a:txBody>
                    <a:bodyPr/>
                    <a:lstStyle/>
                    <a:p>
                      <a:pPr algn="l"/>
                      <a:r>
                        <a:rPr lang="en-GB" sz="1600" dirty="0"/>
                        <a:t>Sarsfield Park, Lucan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dirty="0"/>
                        <a:t>6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dirty="0"/>
                        <a:t>Lucan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dirty="0"/>
                        <a:t>Feasibility report 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dirty="0"/>
                        <a:t>Concept design ACM April 23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dirty="0"/>
                        <a:t>Q2 2023</a:t>
                      </a:r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9707163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2ABA24-E3D2-9836-6E5C-6B01832BA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8900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28C1546-D467-4AF0-45E2-CE677ADEFF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26" r="-1" b="-1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719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392C9B76BB294FAFA6E89EEDFF1B97" ma:contentTypeVersion="13" ma:contentTypeDescription="Create a new document." ma:contentTypeScope="" ma:versionID="b100760f3eb0098835d4e3c6b32de079">
  <xsd:schema xmlns:xsd="http://www.w3.org/2001/XMLSchema" xmlns:xs="http://www.w3.org/2001/XMLSchema" xmlns:p="http://schemas.microsoft.com/office/2006/metadata/properties" xmlns:ns3="f5753776-80ff-45ca-a4c1-002a1d968def" xmlns:ns4="81bc2e9c-c1ab-4318-9571-bd14d9aeccbd" targetNamespace="http://schemas.microsoft.com/office/2006/metadata/properties" ma:root="true" ma:fieldsID="c9321798678056e9830651ae5abc7d5e" ns3:_="" ns4:_="">
    <xsd:import namespace="f5753776-80ff-45ca-a4c1-002a1d968def"/>
    <xsd:import namespace="81bc2e9c-c1ab-4318-9571-bd14d9aeccb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753776-80ff-45ca-a4c1-002a1d968d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bc2e9c-c1ab-4318-9571-bd14d9aeccb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6FAD7C-BF83-4FA2-8F62-2D840F9431F2}">
  <ds:schemaRefs>
    <ds:schemaRef ds:uri="81bc2e9c-c1ab-4318-9571-bd14d9aeccbd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f5753776-80ff-45ca-a4c1-002a1d968def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1BA779F-3F98-4165-B45B-013CFD3E8FD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7C6F131-8E03-42AA-AA5C-CA35DB537D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753776-80ff-45ca-a4c1-002a1d968def"/>
    <ds:schemaRef ds:uri="81bc2e9c-c1ab-4318-9571-bd14d9aecc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4410</TotalTime>
  <Words>944</Words>
  <Application>Microsoft Office PowerPoint</Application>
  <PresentationFormat>Widescreen</PresentationFormat>
  <Paragraphs>201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2023</vt:lpstr>
      <vt:lpstr>PowerPoint Presentation</vt:lpstr>
      <vt:lpstr>PowerPoint Presentation</vt:lpstr>
      <vt:lpstr>PowerPoint Presentation</vt:lpstr>
      <vt:lpstr>Council owned sites to be progressed in 2023 / Avail of Planning Derogation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Brenda Pierce</dc:creator>
  <cp:lastModifiedBy>Brenda Pierce</cp:lastModifiedBy>
  <cp:revision>116</cp:revision>
  <cp:lastPrinted>2022-09-06T14:03:22Z</cp:lastPrinted>
  <dcterms:created xsi:type="dcterms:W3CDTF">2022-02-07T17:15:43Z</dcterms:created>
  <dcterms:modified xsi:type="dcterms:W3CDTF">2023-05-31T08:51:59Z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0x01010040392C9B76BB294FAFA6E89EEDFF1B97</vt:lpwstr>
  </property>
</Properties>
</file>