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1" r:id="rId2"/>
    <p:sldId id="256" r:id="rId3"/>
    <p:sldId id="257" r:id="rId4"/>
    <p:sldId id="258" r:id="rId5"/>
    <p:sldId id="259"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1ED8"/>
    <a:srgbClr val="EF15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D40744-B928-46EE-B8C4-CB5694E0DC31}" type="datetimeFigureOut">
              <a:rPr lang="en-IE" smtClean="0"/>
              <a:t>29/05/2023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5083B83-29B3-4D42-AA23-B75677743414}"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02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40744-B928-46EE-B8C4-CB5694E0DC31}" type="datetimeFigureOut">
              <a:rPr lang="en-IE" smtClean="0"/>
              <a:t>29/05/2023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9890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40744-B928-46EE-B8C4-CB5694E0DC31}" type="datetimeFigureOut">
              <a:rPr lang="en-IE" smtClean="0"/>
              <a:t>29/05/2023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2456653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40744-B928-46EE-B8C4-CB5694E0DC31}" type="datetimeFigureOut">
              <a:rPr lang="en-IE" smtClean="0"/>
              <a:t>29/05/2023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236926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D40744-B928-46EE-B8C4-CB5694E0DC31}" type="datetimeFigureOut">
              <a:rPr lang="en-IE" smtClean="0"/>
              <a:t>29/05/2023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5083B83-29B3-4D42-AA23-B75677743414}"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55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D40744-B928-46EE-B8C4-CB5694E0DC31}" type="datetimeFigureOut">
              <a:rPr lang="en-IE" smtClean="0"/>
              <a:t>29/05/2023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338537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D40744-B928-46EE-B8C4-CB5694E0DC31}" type="datetimeFigureOut">
              <a:rPr lang="en-IE" smtClean="0"/>
              <a:t>29/05/2023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241318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D40744-B928-46EE-B8C4-CB5694E0DC31}" type="datetimeFigureOut">
              <a:rPr lang="en-IE" smtClean="0"/>
              <a:t>29/05/2023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327289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7D40744-B928-46EE-B8C4-CB5694E0DC31}" type="datetimeFigureOut">
              <a:rPr lang="en-IE" smtClean="0"/>
              <a:t>29/05/2023</a:t>
            </a:fld>
            <a:endParaRPr lang="en-I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E"/>
          </a:p>
        </p:txBody>
      </p:sp>
      <p:sp>
        <p:nvSpPr>
          <p:cNvPr id="9" name="Slide Number Placeholder 8"/>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359102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D40744-B928-46EE-B8C4-CB5694E0DC31}" type="datetimeFigureOut">
              <a:rPr lang="en-IE" smtClean="0"/>
              <a:t>29/05/2023</a:t>
            </a:fld>
            <a:endParaRPr lang="en-I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083B83-29B3-4D42-AA23-B75677743414}" type="slidenum">
              <a:rPr lang="en-IE" smtClean="0"/>
              <a:t>‹#›</a:t>
            </a:fld>
            <a:endParaRPr lang="en-IE"/>
          </a:p>
        </p:txBody>
      </p:sp>
    </p:spTree>
    <p:extLst>
      <p:ext uri="{BB962C8B-B14F-4D97-AF65-F5344CB8AC3E}">
        <p14:creationId xmlns:p14="http://schemas.microsoft.com/office/powerpoint/2010/main" val="200371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D40744-B928-46EE-B8C4-CB5694E0DC31}" type="datetimeFigureOut">
              <a:rPr lang="en-IE" smtClean="0"/>
              <a:t>29/05/2023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321885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7D40744-B928-46EE-B8C4-CB5694E0DC31}" type="datetimeFigureOut">
              <a:rPr lang="en-IE" smtClean="0"/>
              <a:t>29/05/2023</a:t>
            </a:fld>
            <a:endParaRPr lang="en-I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5083B83-29B3-4D42-AA23-B75677743414}" type="slidenum">
              <a:rPr lang="en-IE" smtClean="0"/>
              <a:t>‹#›</a:t>
            </a:fld>
            <a:endParaRPr lang="en-I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7351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CA32-FB30-079E-63D5-9D77647858CE}"/>
              </a:ext>
            </a:extLst>
          </p:cNvPr>
          <p:cNvSpPr>
            <a:spLocks noGrp="1"/>
          </p:cNvSpPr>
          <p:nvPr>
            <p:ph type="title"/>
          </p:nvPr>
        </p:nvSpPr>
        <p:spPr>
          <a:xfrm>
            <a:off x="135255" y="77053"/>
            <a:ext cx="10058400" cy="1450757"/>
          </a:xfrm>
        </p:spPr>
        <p:txBody>
          <a:bodyPr>
            <a:noAutofit/>
          </a:bodyPr>
          <a:lstStyle/>
          <a:p>
            <a:r>
              <a:rPr lang="en-GB" sz="3600" b="1" dirty="0" err="1">
                <a:solidFill>
                  <a:schemeClr val="tx1"/>
                </a:solidFill>
                <a:latin typeface="+mn-lt"/>
              </a:rPr>
              <a:t>Jobstown</a:t>
            </a:r>
            <a:r>
              <a:rPr lang="en-GB" sz="3600" b="1" dirty="0">
                <a:solidFill>
                  <a:schemeClr val="tx1"/>
                </a:solidFill>
                <a:latin typeface="+mn-lt"/>
              </a:rPr>
              <a:t> Park Upgrade</a:t>
            </a:r>
            <a:br>
              <a:rPr lang="en-GB" sz="3600" dirty="0">
                <a:solidFill>
                  <a:schemeClr val="tx1"/>
                </a:solidFill>
                <a:latin typeface="+mn-lt"/>
              </a:rPr>
            </a:br>
            <a:r>
              <a:rPr lang="en-GB" sz="2000" dirty="0">
                <a:solidFill>
                  <a:schemeClr val="tx1"/>
                </a:solidFill>
                <a:latin typeface="+mn-lt"/>
              </a:rPr>
              <a:t>PUBLIC REALM SECTION </a:t>
            </a:r>
            <a:br>
              <a:rPr lang="en-GB" sz="2000" dirty="0">
                <a:solidFill>
                  <a:schemeClr val="tx1"/>
                </a:solidFill>
                <a:latin typeface="+mn-lt"/>
              </a:rPr>
            </a:br>
            <a:r>
              <a:rPr lang="en-GB" sz="2000" dirty="0">
                <a:solidFill>
                  <a:schemeClr val="tx1"/>
                </a:solidFill>
                <a:latin typeface="+mn-lt"/>
              </a:rPr>
              <a:t>Part 8 Report Presentation</a:t>
            </a:r>
            <a:br>
              <a:rPr lang="en-GB" sz="2000" dirty="0"/>
            </a:br>
            <a:endParaRPr lang="en-IE" sz="2000" dirty="0"/>
          </a:p>
        </p:txBody>
      </p:sp>
      <p:sp>
        <p:nvSpPr>
          <p:cNvPr id="8" name="TextBox 7">
            <a:extLst>
              <a:ext uri="{FF2B5EF4-FFF2-40B4-BE49-F238E27FC236}">
                <a16:creationId xmlns:a16="http://schemas.microsoft.com/office/drawing/2014/main" id="{C384D98C-0DBB-5533-BA72-73D007E67DBF}"/>
              </a:ext>
            </a:extLst>
          </p:cNvPr>
          <p:cNvSpPr txBox="1"/>
          <p:nvPr/>
        </p:nvSpPr>
        <p:spPr>
          <a:xfrm>
            <a:off x="220216" y="1362056"/>
            <a:ext cx="5791981" cy="4801314"/>
          </a:xfrm>
          <a:prstGeom prst="rect">
            <a:avLst/>
          </a:prstGeom>
          <a:noFill/>
        </p:spPr>
        <p:txBody>
          <a:bodyPr wrap="square" rtlCol="0">
            <a:spAutoFit/>
          </a:bodyPr>
          <a:lstStyle/>
          <a:p>
            <a:r>
              <a:rPr lang="en-GB" b="1" dirty="0"/>
              <a:t>Context of project &amp; location </a:t>
            </a:r>
          </a:p>
          <a:p>
            <a:endParaRPr lang="en-GB" dirty="0"/>
          </a:p>
          <a:p>
            <a:r>
              <a:rPr lang="en-I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Jobstown</a:t>
            </a:r>
            <a:r>
              <a:rPr lang="en-I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Park is a </a:t>
            </a:r>
            <a:r>
              <a:rPr lang="en-IE" sz="1800" dirty="0">
                <a:effectLst/>
                <a:latin typeface="Calibri" panose="020F0502020204030204" pitchFamily="34" charset="0"/>
                <a:ea typeface="Calibri" panose="020F0502020204030204" pitchFamily="34" charset="0"/>
                <a:cs typeface="Calibri" panose="020F0502020204030204" pitchFamily="34" charset="0"/>
              </a:rPr>
              <a:t>park</a:t>
            </a:r>
            <a:r>
              <a:rPr lang="en-I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West Tallaght that is 28.68 acres (11.60 ha) in size. The Park is located approx. 500m from the new N81 greenway and 27m away from Butler Magee Park. The Park is bounded by R136 in the north, </a:t>
            </a:r>
            <a:r>
              <a:rPr lang="en-IE" sz="1800" dirty="0">
                <a:effectLst/>
                <a:latin typeface="Calibri" panose="020F0502020204030204" pitchFamily="34" charset="0"/>
                <a:ea typeface="Calibri" panose="020F0502020204030204" pitchFamily="34" charset="0"/>
                <a:cs typeface="Calibri" panose="020F0502020204030204" pitchFamily="34" charset="0"/>
              </a:rPr>
              <a:t>Fortunestown </a:t>
            </a:r>
            <a:r>
              <a:rPr lang="en-I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Way in the South and </a:t>
            </a:r>
            <a:r>
              <a:rPr lang="en-I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Glenshane</a:t>
            </a:r>
            <a:r>
              <a:rPr lang="en-I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Dr in the west.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err="1"/>
              <a:t>Jobstown</a:t>
            </a:r>
            <a:r>
              <a:rPr lang="en-GB" dirty="0"/>
              <a:t> Park will be connected to Butler Magee Park, Whitestown Stream Park, Killinarden Park (both soon to be upgraded) and onwards via the Whitestown Green Corridor to Sean Walsh Park, forming a significant continuous Green Infrastructure link in South Dublin.</a:t>
            </a:r>
          </a:p>
          <a:p>
            <a:endParaRPr lang="en-GB" dirty="0"/>
          </a:p>
          <a:p>
            <a:r>
              <a:rPr lang="en-GB" sz="1800" spc="-60" dirty="0" err="1">
                <a:solidFill>
                  <a:srgbClr val="000000"/>
                </a:solidFill>
                <a:effectLst/>
                <a:latin typeface="Calibri" panose="020F0502020204030204" pitchFamily="34" charset="0"/>
                <a:ea typeface="Times New Roman" panose="02020603050405020304" pitchFamily="18" charset="0"/>
              </a:rPr>
              <a:t>Jobstown</a:t>
            </a:r>
            <a:r>
              <a:rPr lang="en-GB" sz="1800" spc="-60" dirty="0">
                <a:solidFill>
                  <a:srgbClr val="000000"/>
                </a:solidFill>
                <a:effectLst/>
                <a:latin typeface="Calibri" panose="020F0502020204030204" pitchFamily="34" charset="0"/>
                <a:ea typeface="Times New Roman" panose="02020603050405020304" pitchFamily="18" charset="0"/>
              </a:rPr>
              <a:t> Park </a:t>
            </a:r>
            <a:r>
              <a:rPr lang="en-GB" sz="1800" dirty="0">
                <a:solidFill>
                  <a:srgbClr val="000000"/>
                </a:solidFill>
                <a:effectLst/>
                <a:latin typeface="Calibri" panose="020F0502020204030204" pitchFamily="34" charset="0"/>
                <a:ea typeface="Times New Roman" panose="02020603050405020304" pitchFamily="18" charset="0"/>
              </a:rPr>
              <a:t>is</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zoned</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in</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the</a:t>
            </a:r>
            <a:r>
              <a:rPr lang="en-GB" sz="1800" spc="-55"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South</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Dublin</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County</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Development</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Plan</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2022- 2028</a:t>
            </a:r>
            <a:r>
              <a:rPr lang="en-GB" sz="1800" spc="-5"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as</a:t>
            </a:r>
            <a:r>
              <a:rPr lang="en-GB" sz="1800" spc="-1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Objective</a:t>
            </a:r>
            <a:r>
              <a:rPr lang="en-GB" sz="1800" spc="-1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OS, ‘</a:t>
            </a:r>
            <a:r>
              <a:rPr lang="en-GB" sz="1800" b="1" dirty="0">
                <a:solidFill>
                  <a:srgbClr val="000000"/>
                </a:solidFill>
                <a:effectLst/>
                <a:latin typeface="Calibri" panose="020F0502020204030204" pitchFamily="34" charset="0"/>
                <a:ea typeface="Times New Roman" panose="02020603050405020304" pitchFamily="18" charset="0"/>
              </a:rPr>
              <a:t>To preserve</a:t>
            </a:r>
            <a:r>
              <a:rPr lang="en-GB" sz="1800" b="1" spc="-5" dirty="0">
                <a:solidFill>
                  <a:srgbClr val="000000"/>
                </a:solidFill>
                <a:effectLst/>
                <a:latin typeface="Calibri" panose="020F0502020204030204" pitchFamily="34" charset="0"/>
                <a:ea typeface="Times New Roman" panose="02020603050405020304" pitchFamily="18" charset="0"/>
              </a:rPr>
              <a:t> </a:t>
            </a:r>
            <a:r>
              <a:rPr lang="en-GB" sz="1800" b="1" dirty="0">
                <a:solidFill>
                  <a:srgbClr val="000000"/>
                </a:solidFill>
                <a:effectLst/>
                <a:latin typeface="Calibri" panose="020F0502020204030204" pitchFamily="34" charset="0"/>
                <a:ea typeface="Times New Roman" panose="02020603050405020304" pitchFamily="18" charset="0"/>
              </a:rPr>
              <a:t>and</a:t>
            </a:r>
            <a:r>
              <a:rPr lang="en-GB" sz="1800" b="1" spc="-5" dirty="0">
                <a:solidFill>
                  <a:srgbClr val="000000"/>
                </a:solidFill>
                <a:effectLst/>
                <a:latin typeface="Calibri" panose="020F0502020204030204" pitchFamily="34" charset="0"/>
                <a:ea typeface="Times New Roman" panose="02020603050405020304" pitchFamily="18" charset="0"/>
              </a:rPr>
              <a:t> </a:t>
            </a:r>
            <a:r>
              <a:rPr lang="en-GB" sz="1800" b="1" dirty="0">
                <a:solidFill>
                  <a:srgbClr val="000000"/>
                </a:solidFill>
                <a:effectLst/>
                <a:latin typeface="Calibri" panose="020F0502020204030204" pitchFamily="34" charset="0"/>
                <a:ea typeface="Times New Roman" panose="02020603050405020304" pitchFamily="18" charset="0"/>
              </a:rPr>
              <a:t>provide</a:t>
            </a:r>
            <a:r>
              <a:rPr lang="en-GB" sz="1800" b="1" spc="-5" dirty="0">
                <a:solidFill>
                  <a:srgbClr val="000000"/>
                </a:solidFill>
                <a:effectLst/>
                <a:latin typeface="Calibri" panose="020F0502020204030204" pitchFamily="34" charset="0"/>
                <a:ea typeface="Times New Roman" panose="02020603050405020304" pitchFamily="18" charset="0"/>
              </a:rPr>
              <a:t> </a:t>
            </a:r>
            <a:r>
              <a:rPr lang="en-GB" sz="1800" b="1" dirty="0">
                <a:solidFill>
                  <a:srgbClr val="000000"/>
                </a:solidFill>
                <a:effectLst/>
                <a:latin typeface="Calibri" panose="020F0502020204030204" pitchFamily="34" charset="0"/>
                <a:ea typeface="Times New Roman" panose="02020603050405020304" pitchFamily="18" charset="0"/>
              </a:rPr>
              <a:t>for</a:t>
            </a:r>
            <a:r>
              <a:rPr lang="en-GB" sz="1800" b="1" spc="-10" dirty="0">
                <a:solidFill>
                  <a:srgbClr val="000000"/>
                </a:solidFill>
                <a:effectLst/>
                <a:latin typeface="Calibri" panose="020F0502020204030204" pitchFamily="34" charset="0"/>
                <a:ea typeface="Times New Roman" panose="02020603050405020304" pitchFamily="18" charset="0"/>
              </a:rPr>
              <a:t> </a:t>
            </a:r>
            <a:r>
              <a:rPr lang="en-GB" sz="1800" b="1" dirty="0">
                <a:solidFill>
                  <a:srgbClr val="000000"/>
                </a:solidFill>
                <a:effectLst/>
                <a:latin typeface="Calibri" panose="020F0502020204030204" pitchFamily="34" charset="0"/>
                <a:ea typeface="Times New Roman" panose="02020603050405020304" pitchFamily="18" charset="0"/>
              </a:rPr>
              <a:t>open</a:t>
            </a:r>
            <a:r>
              <a:rPr lang="en-GB" sz="1800" b="1" spc="-10" dirty="0">
                <a:solidFill>
                  <a:srgbClr val="000000"/>
                </a:solidFill>
                <a:effectLst/>
                <a:latin typeface="Calibri" panose="020F0502020204030204" pitchFamily="34" charset="0"/>
                <a:ea typeface="Times New Roman" panose="02020603050405020304" pitchFamily="18" charset="0"/>
              </a:rPr>
              <a:t> </a:t>
            </a:r>
            <a:r>
              <a:rPr lang="en-GB" sz="1800" b="1" dirty="0">
                <a:solidFill>
                  <a:srgbClr val="000000"/>
                </a:solidFill>
                <a:effectLst/>
                <a:latin typeface="Calibri" panose="020F0502020204030204" pitchFamily="34" charset="0"/>
                <a:ea typeface="Times New Roman" panose="02020603050405020304" pitchFamily="18" charset="0"/>
              </a:rPr>
              <a:t>space</a:t>
            </a:r>
            <a:r>
              <a:rPr lang="en-GB" sz="1800" b="1" spc="-5" dirty="0">
                <a:solidFill>
                  <a:srgbClr val="000000"/>
                </a:solidFill>
                <a:effectLst/>
                <a:latin typeface="Calibri" panose="020F0502020204030204" pitchFamily="34" charset="0"/>
                <a:ea typeface="Times New Roman" panose="02020603050405020304" pitchFamily="18" charset="0"/>
              </a:rPr>
              <a:t> </a:t>
            </a:r>
            <a:r>
              <a:rPr lang="en-GB" sz="1800" b="1" dirty="0">
                <a:solidFill>
                  <a:srgbClr val="000000"/>
                </a:solidFill>
                <a:effectLst/>
                <a:latin typeface="Calibri" panose="020F0502020204030204" pitchFamily="34" charset="0"/>
                <a:ea typeface="Times New Roman" panose="02020603050405020304" pitchFamily="18" charset="0"/>
              </a:rPr>
              <a:t>and</a:t>
            </a:r>
            <a:r>
              <a:rPr lang="en-GB" sz="1800" b="1" spc="-10" dirty="0">
                <a:solidFill>
                  <a:srgbClr val="000000"/>
                </a:solidFill>
                <a:effectLst/>
                <a:latin typeface="Calibri" panose="020F0502020204030204" pitchFamily="34" charset="0"/>
                <a:ea typeface="Times New Roman" panose="02020603050405020304" pitchFamily="18" charset="0"/>
              </a:rPr>
              <a:t> </a:t>
            </a:r>
            <a:r>
              <a:rPr lang="en-GB" sz="1800" b="1" dirty="0">
                <a:solidFill>
                  <a:srgbClr val="000000"/>
                </a:solidFill>
                <a:effectLst/>
                <a:latin typeface="Calibri" panose="020F0502020204030204" pitchFamily="34" charset="0"/>
                <a:ea typeface="Times New Roman" panose="02020603050405020304" pitchFamily="18" charset="0"/>
              </a:rPr>
              <a:t>recreational</a:t>
            </a:r>
            <a:r>
              <a:rPr lang="en-GB" sz="1800" b="1" spc="-20" dirty="0">
                <a:solidFill>
                  <a:srgbClr val="000000"/>
                </a:solidFill>
                <a:effectLst/>
                <a:latin typeface="Calibri" panose="020F0502020204030204" pitchFamily="34" charset="0"/>
                <a:ea typeface="Times New Roman" panose="02020603050405020304" pitchFamily="18" charset="0"/>
              </a:rPr>
              <a:t> </a:t>
            </a:r>
            <a:r>
              <a:rPr lang="en-GB" sz="1800" b="1" dirty="0">
                <a:solidFill>
                  <a:srgbClr val="000000"/>
                </a:solidFill>
                <a:effectLst/>
                <a:latin typeface="Calibri" panose="020F0502020204030204" pitchFamily="34" charset="0"/>
                <a:ea typeface="Times New Roman" panose="02020603050405020304" pitchFamily="18" charset="0"/>
              </a:rPr>
              <a:t>amenities’</a:t>
            </a:r>
            <a:endParaRPr lang="en-GB" dirty="0"/>
          </a:p>
        </p:txBody>
      </p:sp>
      <p:pic>
        <p:nvPicPr>
          <p:cNvPr id="9" name="Picture 8" descr="Image result for sdcc logo">
            <a:extLst>
              <a:ext uri="{FF2B5EF4-FFF2-40B4-BE49-F238E27FC236}">
                <a16:creationId xmlns:a16="http://schemas.microsoft.com/office/drawing/2014/main" id="{8C843422-CA7B-6B6F-9114-3B64CFEAB38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2810" y="68264"/>
            <a:ext cx="2226310" cy="872490"/>
          </a:xfrm>
          <a:prstGeom prst="rect">
            <a:avLst/>
          </a:prstGeom>
          <a:noFill/>
          <a:ln>
            <a:noFill/>
          </a:ln>
        </p:spPr>
      </p:pic>
      <p:pic>
        <p:nvPicPr>
          <p:cNvPr id="5" name="Picture 4">
            <a:extLst>
              <a:ext uri="{FF2B5EF4-FFF2-40B4-BE49-F238E27FC236}">
                <a16:creationId xmlns:a16="http://schemas.microsoft.com/office/drawing/2014/main" id="{85ACFFCD-50AE-0C02-94AB-D46D9C2583BD}"/>
              </a:ext>
            </a:extLst>
          </p:cNvPr>
          <p:cNvPicPr>
            <a:picLocks noChangeAspect="1"/>
          </p:cNvPicPr>
          <p:nvPr/>
        </p:nvPicPr>
        <p:blipFill>
          <a:blip r:embed="rId3"/>
          <a:stretch>
            <a:fillRect/>
          </a:stretch>
        </p:blipFill>
        <p:spPr>
          <a:xfrm>
            <a:off x="6012197" y="1694787"/>
            <a:ext cx="6095998" cy="2956875"/>
          </a:xfrm>
          <a:prstGeom prst="rect">
            <a:avLst/>
          </a:prstGeom>
        </p:spPr>
      </p:pic>
      <p:pic>
        <p:nvPicPr>
          <p:cNvPr id="6" name="Picture 5">
            <a:extLst>
              <a:ext uri="{FF2B5EF4-FFF2-40B4-BE49-F238E27FC236}">
                <a16:creationId xmlns:a16="http://schemas.microsoft.com/office/drawing/2014/main" id="{1180EBA5-241B-9EDC-E9E3-DD071D1515B5}"/>
              </a:ext>
            </a:extLst>
          </p:cNvPr>
          <p:cNvPicPr>
            <a:picLocks noChangeAspect="1"/>
          </p:cNvPicPr>
          <p:nvPr/>
        </p:nvPicPr>
        <p:blipFill rotWithShape="1">
          <a:blip r:embed="rId4"/>
          <a:srcRect t="13251"/>
          <a:stretch/>
        </p:blipFill>
        <p:spPr>
          <a:xfrm>
            <a:off x="10925618" y="3069848"/>
            <a:ext cx="1182577" cy="1581814"/>
          </a:xfrm>
          <a:prstGeom prst="rect">
            <a:avLst/>
          </a:prstGeom>
        </p:spPr>
      </p:pic>
      <p:cxnSp>
        <p:nvCxnSpPr>
          <p:cNvPr id="11" name="Straight Arrow Connector 10">
            <a:extLst>
              <a:ext uri="{FF2B5EF4-FFF2-40B4-BE49-F238E27FC236}">
                <a16:creationId xmlns:a16="http://schemas.microsoft.com/office/drawing/2014/main" id="{4677960B-9722-1318-6689-8DDE0EBA2095}"/>
              </a:ext>
            </a:extLst>
          </p:cNvPr>
          <p:cNvCxnSpPr>
            <a:cxnSpLocks/>
          </p:cNvCxnSpPr>
          <p:nvPr/>
        </p:nvCxnSpPr>
        <p:spPr>
          <a:xfrm flipV="1">
            <a:off x="7181747" y="3288484"/>
            <a:ext cx="0" cy="385894"/>
          </a:xfrm>
          <a:prstGeom prst="straightConnector1">
            <a:avLst/>
          </a:prstGeom>
          <a:ln w="19050">
            <a:solidFill>
              <a:srgbClr val="E61ED8"/>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25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F2F9C6-CFDD-81D6-572D-CB07966FEE7E}"/>
              </a:ext>
            </a:extLst>
          </p:cNvPr>
          <p:cNvSpPr txBox="1"/>
          <p:nvPr/>
        </p:nvSpPr>
        <p:spPr>
          <a:xfrm>
            <a:off x="245268" y="335559"/>
            <a:ext cx="5768952" cy="461665"/>
          </a:xfrm>
          <a:prstGeom prst="rect">
            <a:avLst/>
          </a:prstGeom>
          <a:noFill/>
        </p:spPr>
        <p:txBody>
          <a:bodyPr wrap="none" rtlCol="0">
            <a:spAutoFit/>
          </a:bodyPr>
          <a:lstStyle/>
          <a:p>
            <a:r>
              <a:rPr lang="en-IE" sz="2400" b="1" dirty="0">
                <a:effectLst/>
                <a:ea typeface="Times New Roman" panose="02020603050405020304" pitchFamily="18" charset="0"/>
              </a:rPr>
              <a:t>The </a:t>
            </a:r>
            <a:r>
              <a:rPr lang="en-IE" sz="2400" b="1" dirty="0" err="1">
                <a:ea typeface="Times New Roman" panose="02020603050405020304" pitchFamily="18" charset="0"/>
              </a:rPr>
              <a:t>Jobstown</a:t>
            </a:r>
            <a:r>
              <a:rPr lang="en-IE" sz="2400" b="1" dirty="0">
                <a:ea typeface="Times New Roman" panose="02020603050405020304" pitchFamily="18" charset="0"/>
              </a:rPr>
              <a:t> Park </a:t>
            </a:r>
            <a:r>
              <a:rPr lang="en-IE" sz="2400" b="1" dirty="0">
                <a:effectLst/>
                <a:ea typeface="Times New Roman" panose="02020603050405020304" pitchFamily="18" charset="0"/>
              </a:rPr>
              <a:t>Upgrade will consist of: </a:t>
            </a:r>
          </a:p>
        </p:txBody>
      </p:sp>
      <p:pic>
        <p:nvPicPr>
          <p:cNvPr id="10" name="Picture 9">
            <a:extLst>
              <a:ext uri="{FF2B5EF4-FFF2-40B4-BE49-F238E27FC236}">
                <a16:creationId xmlns:a16="http://schemas.microsoft.com/office/drawing/2014/main" id="{A14D65E5-C08A-3CAD-59EF-8F9A406C86AA}"/>
              </a:ext>
            </a:extLst>
          </p:cNvPr>
          <p:cNvPicPr>
            <a:picLocks noChangeAspect="1"/>
          </p:cNvPicPr>
          <p:nvPr/>
        </p:nvPicPr>
        <p:blipFill rotWithShape="1">
          <a:blip r:embed="rId2"/>
          <a:srcRect l="1855" r="5690"/>
          <a:stretch/>
        </p:blipFill>
        <p:spPr>
          <a:xfrm>
            <a:off x="9842272" y="879282"/>
            <a:ext cx="2349728" cy="2391964"/>
          </a:xfrm>
          <a:prstGeom prst="rect">
            <a:avLst/>
          </a:prstGeom>
        </p:spPr>
      </p:pic>
      <p:pic>
        <p:nvPicPr>
          <p:cNvPr id="12" name="Picture 11">
            <a:extLst>
              <a:ext uri="{FF2B5EF4-FFF2-40B4-BE49-F238E27FC236}">
                <a16:creationId xmlns:a16="http://schemas.microsoft.com/office/drawing/2014/main" id="{4536525B-AB5B-10A1-F6FA-B828A8C90C36}"/>
              </a:ext>
            </a:extLst>
          </p:cNvPr>
          <p:cNvPicPr>
            <a:picLocks noChangeAspect="1"/>
          </p:cNvPicPr>
          <p:nvPr/>
        </p:nvPicPr>
        <p:blipFill rotWithShape="1">
          <a:blip r:embed="rId3"/>
          <a:srcRect t="4110"/>
          <a:stretch/>
        </p:blipFill>
        <p:spPr>
          <a:xfrm>
            <a:off x="10668274" y="3242699"/>
            <a:ext cx="1546180" cy="1452787"/>
          </a:xfrm>
          <a:prstGeom prst="rect">
            <a:avLst/>
          </a:prstGeom>
        </p:spPr>
      </p:pic>
      <p:pic>
        <p:nvPicPr>
          <p:cNvPr id="19" name="Picture 18" descr="Image result for sdcc logo">
            <a:extLst>
              <a:ext uri="{FF2B5EF4-FFF2-40B4-BE49-F238E27FC236}">
                <a16:creationId xmlns:a16="http://schemas.microsoft.com/office/drawing/2014/main" id="{4B94F3DA-AB70-976C-9115-C03B1C50F29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5690" y="-44331"/>
            <a:ext cx="2226310" cy="872490"/>
          </a:xfrm>
          <a:prstGeom prst="rect">
            <a:avLst/>
          </a:prstGeom>
          <a:noFill/>
          <a:ln>
            <a:noFill/>
          </a:ln>
        </p:spPr>
      </p:pic>
      <p:pic>
        <p:nvPicPr>
          <p:cNvPr id="3" name="Picture 2">
            <a:extLst>
              <a:ext uri="{FF2B5EF4-FFF2-40B4-BE49-F238E27FC236}">
                <a16:creationId xmlns:a16="http://schemas.microsoft.com/office/drawing/2014/main" id="{25309552-A76B-61A1-60E0-7C8DF79146E3}"/>
              </a:ext>
            </a:extLst>
          </p:cNvPr>
          <p:cNvPicPr>
            <a:picLocks noChangeAspect="1"/>
          </p:cNvPicPr>
          <p:nvPr/>
        </p:nvPicPr>
        <p:blipFill>
          <a:blip r:embed="rId5"/>
          <a:stretch>
            <a:fillRect/>
          </a:stretch>
        </p:blipFill>
        <p:spPr>
          <a:xfrm>
            <a:off x="7182875" y="4590661"/>
            <a:ext cx="3118862" cy="156244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DDD68B81-7A54-BFAD-B79E-0E275CD735D6}"/>
              </a:ext>
            </a:extLst>
          </p:cNvPr>
          <p:cNvPicPr>
            <a:picLocks noChangeAspect="1"/>
          </p:cNvPicPr>
          <p:nvPr/>
        </p:nvPicPr>
        <p:blipFill>
          <a:blip r:embed="rId6"/>
          <a:stretch>
            <a:fillRect/>
          </a:stretch>
        </p:blipFill>
        <p:spPr>
          <a:xfrm>
            <a:off x="8809695" y="3429000"/>
            <a:ext cx="1714679" cy="11985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05326F16-5122-5026-76F5-530CE711D297}"/>
              </a:ext>
            </a:extLst>
          </p:cNvPr>
          <p:cNvPicPr>
            <a:picLocks noChangeAspect="1"/>
          </p:cNvPicPr>
          <p:nvPr/>
        </p:nvPicPr>
        <p:blipFill>
          <a:blip r:embed="rId7"/>
          <a:stretch>
            <a:fillRect/>
          </a:stretch>
        </p:blipFill>
        <p:spPr>
          <a:xfrm>
            <a:off x="8665795" y="2161786"/>
            <a:ext cx="1303945" cy="126721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a:extLst>
              <a:ext uri="{FF2B5EF4-FFF2-40B4-BE49-F238E27FC236}">
                <a16:creationId xmlns:a16="http://schemas.microsoft.com/office/drawing/2014/main" id="{3E1A9CB4-2313-2C25-BB73-E7CDBD85D5C4}"/>
              </a:ext>
            </a:extLst>
          </p:cNvPr>
          <p:cNvPicPr>
            <a:picLocks noChangeAspect="1"/>
          </p:cNvPicPr>
          <p:nvPr/>
        </p:nvPicPr>
        <p:blipFill>
          <a:blip r:embed="rId8"/>
          <a:stretch>
            <a:fillRect/>
          </a:stretch>
        </p:blipFill>
        <p:spPr>
          <a:xfrm>
            <a:off x="10380474" y="4695486"/>
            <a:ext cx="1715078" cy="156244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TextBox 19">
            <a:extLst>
              <a:ext uri="{FF2B5EF4-FFF2-40B4-BE49-F238E27FC236}">
                <a16:creationId xmlns:a16="http://schemas.microsoft.com/office/drawing/2014/main" id="{DF02542D-E8E1-7236-35B7-C117A5729421}"/>
              </a:ext>
            </a:extLst>
          </p:cNvPr>
          <p:cNvSpPr txBox="1"/>
          <p:nvPr/>
        </p:nvSpPr>
        <p:spPr>
          <a:xfrm>
            <a:off x="96448" y="912837"/>
            <a:ext cx="7761138" cy="5394297"/>
          </a:xfrm>
          <a:prstGeom prst="rect">
            <a:avLst/>
          </a:prstGeom>
          <a:noFill/>
        </p:spPr>
        <p:txBody>
          <a:bodyPr wrap="square">
            <a:spAutoFit/>
          </a:bodyPr>
          <a:lstStyle/>
          <a:p>
            <a:pPr marL="228600" indent="-228600">
              <a:buFont typeface="Symbol" panose="05050102010706020507" pitchFamily="18" charset="2"/>
              <a:buChar char=""/>
            </a:pPr>
            <a:r>
              <a:rPr lang="en-GB" sz="1600" dirty="0">
                <a:solidFill>
                  <a:srgbClr val="000000"/>
                </a:solidFill>
                <a:effectLst/>
                <a:ea typeface="Times New Roman" panose="02020603050405020304" pitchFamily="18" charset="0"/>
              </a:rPr>
              <a:t>Upgrade of existing boundaries and access points including provision of focal entrances. </a:t>
            </a:r>
            <a:endParaRPr lang="en-IE" sz="1600" dirty="0">
              <a:effectLst/>
              <a:ea typeface="Times New Roman" panose="02020603050405020304" pitchFamily="18" charset="0"/>
            </a:endParaRPr>
          </a:p>
          <a:p>
            <a:pPr marL="228600" indent="-228600">
              <a:lnSpc>
                <a:spcPct val="105000"/>
              </a:lnSpc>
              <a:spcAft>
                <a:spcPts val="800"/>
              </a:spcAft>
              <a:buFont typeface="Symbol" panose="05050102010706020507" pitchFamily="18" charset="2"/>
              <a:buChar char=""/>
            </a:pPr>
            <a:r>
              <a:rPr lang="en-IE" sz="1600" dirty="0">
                <a:solidFill>
                  <a:srgbClr val="000000"/>
                </a:solidFill>
                <a:effectLst/>
                <a:ea typeface="Calibri" panose="020F0502020204030204" pitchFamily="34" charset="0"/>
                <a:cs typeface="Calibri" panose="020F0502020204030204" pitchFamily="34" charset="0"/>
              </a:rPr>
              <a:t>A shared pedestrian/cycle route with lighting columns linking Butler McGee Park to Whitestown Stream Park, via </a:t>
            </a:r>
            <a:r>
              <a:rPr lang="en-IE" sz="1600" dirty="0" err="1">
                <a:solidFill>
                  <a:srgbClr val="000000"/>
                </a:solidFill>
                <a:effectLst/>
                <a:ea typeface="Calibri" panose="020F0502020204030204" pitchFamily="34" charset="0"/>
                <a:cs typeface="Calibri" panose="020F0502020204030204" pitchFamily="34" charset="0"/>
              </a:rPr>
              <a:t>Dromcarra</a:t>
            </a:r>
            <a:r>
              <a:rPr lang="en-IE" sz="1600" dirty="0">
                <a:solidFill>
                  <a:srgbClr val="000000"/>
                </a:solidFill>
                <a:effectLst/>
                <a:ea typeface="Calibri" panose="020F0502020204030204" pitchFamily="34" charset="0"/>
                <a:cs typeface="Calibri" panose="020F0502020204030204" pitchFamily="34" charset="0"/>
              </a:rPr>
              <a:t> Estate. </a:t>
            </a:r>
            <a:endParaRPr lang="en-IE" sz="1600" dirty="0">
              <a:effectLst/>
              <a:ea typeface="Calibri" panose="020F0502020204030204" pitchFamily="34" charset="0"/>
              <a:cs typeface="Times New Roman" panose="02020603050405020304" pitchFamily="18" charset="0"/>
            </a:endParaRPr>
          </a:p>
          <a:p>
            <a:pPr marL="228600" indent="-228600">
              <a:buFont typeface="Symbol" panose="05050102010706020507" pitchFamily="18" charset="2"/>
              <a:buChar char=""/>
            </a:pPr>
            <a:r>
              <a:rPr lang="en-GB" sz="1600" dirty="0">
                <a:solidFill>
                  <a:srgbClr val="000000"/>
                </a:solidFill>
                <a:effectLst/>
                <a:ea typeface="Times New Roman" panose="02020603050405020304" pitchFamily="18" charset="0"/>
              </a:rPr>
              <a:t>Upgrading existing footpaths where required, install new secondary footpath linkages and realignment of other footpaths. </a:t>
            </a:r>
            <a:endParaRPr lang="en-IE" sz="1600" dirty="0">
              <a:effectLst/>
              <a:ea typeface="Times New Roman" panose="02020603050405020304" pitchFamily="18" charset="0"/>
            </a:endParaRPr>
          </a:p>
          <a:p>
            <a:pPr marL="228600" indent="-228600">
              <a:lnSpc>
                <a:spcPct val="105000"/>
              </a:lnSpc>
              <a:buFont typeface="Symbol" panose="05050102010706020507" pitchFamily="18" charset="2"/>
              <a:buChar char=""/>
            </a:pPr>
            <a:r>
              <a:rPr lang="en-IE" sz="1600" dirty="0">
                <a:solidFill>
                  <a:srgbClr val="000000"/>
                </a:solidFill>
                <a:effectLst/>
                <a:ea typeface="Calibri" panose="020F0502020204030204" pitchFamily="34" charset="0"/>
                <a:cs typeface="Calibri" panose="020F0502020204030204" pitchFamily="34" charset="0"/>
              </a:rPr>
              <a:t>Retention of existing sports pitches (northern pitch re-orientated) - refurbished where necessary with drainage and re-levelling. </a:t>
            </a:r>
            <a:endParaRPr lang="en-IE" sz="1600" dirty="0">
              <a:effectLst/>
              <a:ea typeface="Calibri" panose="020F0502020204030204" pitchFamily="34" charset="0"/>
              <a:cs typeface="Times New Roman" panose="02020603050405020304" pitchFamily="18" charset="0"/>
            </a:endParaRPr>
          </a:p>
          <a:p>
            <a:pPr marL="228600" indent="-228600">
              <a:lnSpc>
                <a:spcPct val="105000"/>
              </a:lnSpc>
              <a:buFont typeface="Symbol" panose="05050102010706020507" pitchFamily="18" charset="2"/>
              <a:buChar char=""/>
            </a:pPr>
            <a:r>
              <a:rPr lang="en-IE" sz="1600" dirty="0">
                <a:solidFill>
                  <a:srgbClr val="000000"/>
                </a:solidFill>
                <a:effectLst/>
                <a:ea typeface="Calibri" panose="020F0502020204030204" pitchFamily="34" charset="0"/>
                <a:cs typeface="Calibri" panose="020F0502020204030204" pitchFamily="34" charset="0"/>
              </a:rPr>
              <a:t>Four new pedestrian entrances to provide access into the Leisure Centre, in the southeast, southwest and the northeast of the site.</a:t>
            </a:r>
            <a:endParaRPr lang="en-IE" sz="1600" dirty="0">
              <a:effectLst/>
              <a:ea typeface="Calibri" panose="020F0502020204030204" pitchFamily="34" charset="0"/>
              <a:cs typeface="Times New Roman" panose="02020603050405020304" pitchFamily="18" charset="0"/>
            </a:endParaRPr>
          </a:p>
          <a:p>
            <a:pPr marL="228600" indent="-228600">
              <a:lnSpc>
                <a:spcPct val="105000"/>
              </a:lnSpc>
              <a:buFont typeface="Symbol" panose="05050102010706020507" pitchFamily="18" charset="2"/>
              <a:buChar char=""/>
            </a:pPr>
            <a:r>
              <a:rPr lang="en-IE" sz="1600" dirty="0">
                <a:solidFill>
                  <a:srgbClr val="000000"/>
                </a:solidFill>
                <a:effectLst/>
                <a:ea typeface="Calibri" panose="020F0502020204030204" pitchFamily="34" charset="0"/>
                <a:cs typeface="Calibri" panose="020F0502020204030204" pitchFamily="34" charset="0"/>
              </a:rPr>
              <a:t>Retaining existing kissing gates and upgrade where required.</a:t>
            </a:r>
            <a:endParaRPr lang="en-IE" sz="1600" dirty="0">
              <a:effectLst/>
              <a:ea typeface="Calibri" panose="020F0502020204030204" pitchFamily="34" charset="0"/>
              <a:cs typeface="Times New Roman" panose="02020603050405020304" pitchFamily="18" charset="0"/>
            </a:endParaRPr>
          </a:p>
          <a:p>
            <a:pPr marL="228600" indent="-228600">
              <a:lnSpc>
                <a:spcPct val="105000"/>
              </a:lnSpc>
              <a:buFont typeface="Symbol" panose="05050102010706020507" pitchFamily="18" charset="2"/>
              <a:buChar char=""/>
            </a:pPr>
            <a:r>
              <a:rPr lang="en-IE" sz="1600" dirty="0">
                <a:solidFill>
                  <a:srgbClr val="000000"/>
                </a:solidFill>
                <a:effectLst/>
                <a:ea typeface="Calibri" panose="020F0502020204030204" pitchFamily="34" charset="0"/>
                <a:cs typeface="Calibri" panose="020F0502020204030204" pitchFamily="34" charset="0"/>
              </a:rPr>
              <a:t>An activity circuit 900m long - with seats and play/exercise equipment </a:t>
            </a:r>
            <a:endParaRPr lang="en-IE" sz="1600" dirty="0">
              <a:effectLst/>
              <a:ea typeface="Calibri" panose="020F0502020204030204" pitchFamily="34" charset="0"/>
              <a:cs typeface="Times New Roman" panose="02020603050405020304" pitchFamily="18" charset="0"/>
            </a:endParaRPr>
          </a:p>
          <a:p>
            <a:pPr marL="228600" indent="-228600">
              <a:lnSpc>
                <a:spcPct val="105000"/>
              </a:lnSpc>
              <a:buFont typeface="Symbol" panose="05050102010706020507" pitchFamily="18" charset="2"/>
              <a:buChar char=""/>
            </a:pPr>
            <a:r>
              <a:rPr lang="en-IE" sz="1600" dirty="0">
                <a:solidFill>
                  <a:srgbClr val="000000"/>
                </a:solidFill>
                <a:effectLst/>
                <a:ea typeface="Calibri" panose="020F0502020204030204" pitchFamily="34" charset="0"/>
                <a:cs typeface="Calibri" panose="020F0502020204030204" pitchFamily="34" charset="0"/>
              </a:rPr>
              <a:t>A provision for </a:t>
            </a:r>
            <a:r>
              <a:rPr lang="en-IE" sz="1600" dirty="0" err="1">
                <a:solidFill>
                  <a:srgbClr val="000000"/>
                </a:solidFill>
                <a:effectLst/>
                <a:ea typeface="Calibri" panose="020F0502020204030204" pitchFamily="34" charset="0"/>
                <a:cs typeface="Calibri" panose="020F0502020204030204" pitchFamily="34" charset="0"/>
              </a:rPr>
              <a:t>teenspace</a:t>
            </a:r>
            <a:r>
              <a:rPr lang="en-IE" sz="1600" dirty="0">
                <a:solidFill>
                  <a:srgbClr val="000000"/>
                </a:solidFill>
                <a:effectLst/>
                <a:ea typeface="Calibri" panose="020F0502020204030204" pitchFamily="34" charset="0"/>
                <a:cs typeface="Calibri" panose="020F0502020204030204" pitchFamily="34" charset="0"/>
              </a:rPr>
              <a:t> area, fitness/workout area, natural play areas, pump track and natural play mounds. </a:t>
            </a:r>
            <a:endParaRPr lang="en-IE" sz="1600" dirty="0">
              <a:effectLst/>
              <a:ea typeface="Calibri" panose="020F0502020204030204" pitchFamily="34" charset="0"/>
              <a:cs typeface="Times New Roman" panose="02020603050405020304" pitchFamily="18" charset="0"/>
            </a:endParaRPr>
          </a:p>
          <a:p>
            <a:pPr marL="228600" indent="-228600">
              <a:lnSpc>
                <a:spcPct val="105000"/>
              </a:lnSpc>
              <a:buFont typeface="Symbol" panose="05050102010706020507" pitchFamily="18" charset="2"/>
              <a:buChar char=""/>
            </a:pPr>
            <a:r>
              <a:rPr lang="en-IE" sz="1600" dirty="0">
                <a:solidFill>
                  <a:srgbClr val="000000"/>
                </a:solidFill>
                <a:effectLst/>
                <a:ea typeface="Calibri" panose="020F0502020204030204" pitchFamily="34" charset="0"/>
                <a:cs typeface="Calibri" panose="020F0502020204030204" pitchFamily="34" charset="0"/>
              </a:rPr>
              <a:t>The provision of on-street parking and associated hard and soft landscaping on Fortunestown Way. </a:t>
            </a:r>
            <a:endParaRPr lang="en-IE" sz="1600" dirty="0">
              <a:effectLst/>
              <a:ea typeface="Calibri" panose="020F0502020204030204" pitchFamily="34" charset="0"/>
              <a:cs typeface="Times New Roman" panose="02020603050405020304" pitchFamily="18" charset="0"/>
            </a:endParaRPr>
          </a:p>
          <a:p>
            <a:pPr marL="228600" indent="-228600">
              <a:lnSpc>
                <a:spcPct val="105000"/>
              </a:lnSpc>
              <a:buFont typeface="Symbol" panose="05050102010706020507" pitchFamily="18" charset="2"/>
              <a:buChar char=""/>
            </a:pPr>
            <a:r>
              <a:rPr lang="en-IE" sz="1600" dirty="0">
                <a:solidFill>
                  <a:srgbClr val="000000"/>
                </a:solidFill>
                <a:effectLst/>
                <a:ea typeface="Calibri" panose="020F0502020204030204" pitchFamily="34" charset="0"/>
                <a:cs typeface="Calibri" panose="020F0502020204030204" pitchFamily="34" charset="0"/>
              </a:rPr>
              <a:t>Retention and replanting of existing hedgerows.</a:t>
            </a:r>
            <a:endParaRPr lang="en-IE" sz="1600" dirty="0">
              <a:effectLst/>
              <a:ea typeface="Calibri" panose="020F0502020204030204" pitchFamily="34" charset="0"/>
              <a:cs typeface="Times New Roman" panose="02020603050405020304" pitchFamily="18" charset="0"/>
            </a:endParaRPr>
          </a:p>
          <a:p>
            <a:pPr marL="228600" indent="-228600">
              <a:lnSpc>
                <a:spcPct val="105000"/>
              </a:lnSpc>
              <a:spcAft>
                <a:spcPts val="800"/>
              </a:spcAft>
              <a:buFont typeface="Symbol" panose="05050102010706020507" pitchFamily="18" charset="2"/>
              <a:buChar char=""/>
            </a:pPr>
            <a:r>
              <a:rPr lang="en-IE" sz="1600" dirty="0">
                <a:solidFill>
                  <a:srgbClr val="000000"/>
                </a:solidFill>
                <a:effectLst/>
                <a:ea typeface="Calibri" panose="020F0502020204030204" pitchFamily="34" charset="0"/>
                <a:cs typeface="Calibri" panose="020F0502020204030204" pitchFamily="34" charset="0"/>
              </a:rPr>
              <a:t>Attenuation swales for enhanced biodiversity.</a:t>
            </a:r>
            <a:endParaRPr lang="en-IE" sz="1600" dirty="0">
              <a:effectLst/>
              <a:ea typeface="Calibri" panose="020F0502020204030204" pitchFamily="34" charset="0"/>
              <a:cs typeface="Times New Roman" panose="02020603050405020304" pitchFamily="18" charset="0"/>
            </a:endParaRPr>
          </a:p>
          <a:p>
            <a:pPr marL="228600" indent="-228600">
              <a:buFont typeface="Symbol" panose="05050102010706020507" pitchFamily="18" charset="2"/>
              <a:buChar char=""/>
            </a:pPr>
            <a:r>
              <a:rPr lang="en-GB" sz="1600" dirty="0">
                <a:solidFill>
                  <a:srgbClr val="000000"/>
                </a:solidFill>
                <a:effectLst/>
                <a:ea typeface="Times New Roman" panose="02020603050405020304" pitchFamily="18" charset="0"/>
              </a:rPr>
              <a:t>Planting of trees, shrubs, hedgerows, and bulbs.</a:t>
            </a:r>
            <a:endParaRPr lang="en-IE" sz="1600" dirty="0">
              <a:effectLst/>
              <a:ea typeface="Times New Roman" panose="02020603050405020304" pitchFamily="18" charset="0"/>
            </a:endParaRPr>
          </a:p>
          <a:p>
            <a:pPr marL="228600" indent="-228600">
              <a:buFont typeface="Symbol" panose="05050102010706020507" pitchFamily="18" charset="2"/>
              <a:buChar char=""/>
            </a:pPr>
            <a:r>
              <a:rPr lang="en-GB" sz="1600" dirty="0">
                <a:solidFill>
                  <a:srgbClr val="000000"/>
                </a:solidFill>
                <a:effectLst/>
                <a:ea typeface="Times New Roman" panose="02020603050405020304" pitchFamily="18" charset="0"/>
              </a:rPr>
              <a:t>All associated landscape works.</a:t>
            </a:r>
            <a:endParaRPr lang="en-IE" sz="1600" dirty="0">
              <a:effectLst/>
              <a:ea typeface="Times New Roman" panose="02020603050405020304" pitchFamily="18" charset="0"/>
            </a:endParaRPr>
          </a:p>
          <a:p>
            <a:pPr marL="228600" indent="-228600">
              <a:buFont typeface="Symbol" panose="05050102010706020507" pitchFamily="18" charset="2"/>
              <a:buChar char=""/>
            </a:pPr>
            <a:r>
              <a:rPr lang="en-GB" sz="1600" dirty="0">
                <a:solidFill>
                  <a:srgbClr val="000000"/>
                </a:solidFill>
                <a:effectLst/>
                <a:ea typeface="Times New Roman" panose="02020603050405020304" pitchFamily="18" charset="0"/>
              </a:rPr>
              <a:t>All ancillary works.</a:t>
            </a:r>
            <a:endParaRPr lang="en-IE" sz="1600" dirty="0">
              <a:effectLst/>
              <a:ea typeface="Times New Roman" panose="02020603050405020304" pitchFamily="18" charset="0"/>
            </a:endParaRPr>
          </a:p>
        </p:txBody>
      </p:sp>
    </p:spTree>
    <p:extLst>
      <p:ext uri="{BB962C8B-B14F-4D97-AF65-F5344CB8AC3E}">
        <p14:creationId xmlns:p14="http://schemas.microsoft.com/office/powerpoint/2010/main" val="4248163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C6B623D-A3E9-460F-9A5B-2F0FE253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B355BF7B-E19B-478B-8187-8EF57F4F91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EABC29F-F82F-4902-B701-8FEEE414F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D75BDCBB-0B1A-4AA1-B47F-DBDB64246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a:extLst>
              <a:ext uri="{FF2B5EF4-FFF2-40B4-BE49-F238E27FC236}">
                <a16:creationId xmlns:a16="http://schemas.microsoft.com/office/drawing/2014/main" id="{007CD9E3-C2E6-BCD7-67F0-2D543F952C84}"/>
              </a:ext>
            </a:extLst>
          </p:cNvPr>
          <p:cNvSpPr>
            <a:spLocks noGrp="1"/>
          </p:cNvSpPr>
          <p:nvPr>
            <p:ph type="title"/>
          </p:nvPr>
        </p:nvSpPr>
        <p:spPr>
          <a:xfrm>
            <a:off x="173549" y="179580"/>
            <a:ext cx="9632815" cy="844682"/>
          </a:xfrm>
        </p:spPr>
        <p:txBody>
          <a:bodyPr vert="horz" lIns="91440" tIns="45720" rIns="91440" bIns="45720" rtlCol="0" anchor="b">
            <a:normAutofit/>
          </a:bodyPr>
          <a:lstStyle/>
          <a:p>
            <a:r>
              <a:rPr lang="en-US" sz="4000" b="1" dirty="0">
                <a:solidFill>
                  <a:schemeClr val="tx1">
                    <a:lumMod val="85000"/>
                    <a:lumOff val="15000"/>
                  </a:schemeClr>
                </a:solidFill>
              </a:rPr>
              <a:t>Proposed Landscape Masterplan/Layout  </a:t>
            </a:r>
          </a:p>
        </p:txBody>
      </p:sp>
      <p:pic>
        <p:nvPicPr>
          <p:cNvPr id="3" name="Picture 2">
            <a:extLst>
              <a:ext uri="{FF2B5EF4-FFF2-40B4-BE49-F238E27FC236}">
                <a16:creationId xmlns:a16="http://schemas.microsoft.com/office/drawing/2014/main" id="{E14B7BC7-92FB-F6B0-E5B3-26013819B931}"/>
              </a:ext>
            </a:extLst>
          </p:cNvPr>
          <p:cNvPicPr>
            <a:picLocks noChangeAspect="1"/>
          </p:cNvPicPr>
          <p:nvPr/>
        </p:nvPicPr>
        <p:blipFill rotWithShape="1">
          <a:blip r:embed="rId2"/>
          <a:srcRect l="3592"/>
          <a:stretch/>
        </p:blipFill>
        <p:spPr>
          <a:xfrm>
            <a:off x="719200" y="1289435"/>
            <a:ext cx="7330206" cy="4779708"/>
          </a:xfrm>
          <a:prstGeom prst="rect">
            <a:avLst/>
          </a:prstGeom>
        </p:spPr>
      </p:pic>
      <p:pic>
        <p:nvPicPr>
          <p:cNvPr id="21" name="Picture 20">
            <a:extLst>
              <a:ext uri="{FF2B5EF4-FFF2-40B4-BE49-F238E27FC236}">
                <a16:creationId xmlns:a16="http://schemas.microsoft.com/office/drawing/2014/main" id="{B747360A-9289-50FF-340C-597245AED9C3}"/>
              </a:ext>
            </a:extLst>
          </p:cNvPr>
          <p:cNvPicPr>
            <a:picLocks noChangeAspect="1"/>
          </p:cNvPicPr>
          <p:nvPr/>
        </p:nvPicPr>
        <p:blipFill rotWithShape="1">
          <a:blip r:embed="rId3"/>
          <a:srcRect b="2534"/>
          <a:stretch/>
        </p:blipFill>
        <p:spPr>
          <a:xfrm>
            <a:off x="8251518" y="87113"/>
            <a:ext cx="1869185" cy="3271007"/>
          </a:xfrm>
          <a:prstGeom prst="rect">
            <a:avLst/>
          </a:prstGeom>
        </p:spPr>
      </p:pic>
      <p:pic>
        <p:nvPicPr>
          <p:cNvPr id="23" name="Picture 22">
            <a:extLst>
              <a:ext uri="{FF2B5EF4-FFF2-40B4-BE49-F238E27FC236}">
                <a16:creationId xmlns:a16="http://schemas.microsoft.com/office/drawing/2014/main" id="{32A6265E-F487-299B-919F-89D0F1BF5A09}"/>
              </a:ext>
            </a:extLst>
          </p:cNvPr>
          <p:cNvPicPr>
            <a:picLocks noChangeAspect="1"/>
          </p:cNvPicPr>
          <p:nvPr/>
        </p:nvPicPr>
        <p:blipFill rotWithShape="1">
          <a:blip r:embed="rId4"/>
          <a:srcRect t="8288" b="3896"/>
          <a:stretch/>
        </p:blipFill>
        <p:spPr>
          <a:xfrm>
            <a:off x="10322815" y="59167"/>
            <a:ext cx="1737733" cy="3368869"/>
          </a:xfrm>
          <a:prstGeom prst="rect">
            <a:avLst/>
          </a:prstGeom>
        </p:spPr>
      </p:pic>
      <p:pic>
        <p:nvPicPr>
          <p:cNvPr id="27" name="Picture 26">
            <a:extLst>
              <a:ext uri="{FF2B5EF4-FFF2-40B4-BE49-F238E27FC236}">
                <a16:creationId xmlns:a16="http://schemas.microsoft.com/office/drawing/2014/main" id="{FB00DC2E-EBD0-3CFF-F25D-7B248E0CB96B}"/>
              </a:ext>
            </a:extLst>
          </p:cNvPr>
          <p:cNvPicPr>
            <a:picLocks noChangeAspect="1"/>
          </p:cNvPicPr>
          <p:nvPr/>
        </p:nvPicPr>
        <p:blipFill>
          <a:blip r:embed="rId5"/>
          <a:stretch>
            <a:fillRect/>
          </a:stretch>
        </p:blipFill>
        <p:spPr>
          <a:xfrm>
            <a:off x="8359588" y="3761263"/>
            <a:ext cx="3522230" cy="2391553"/>
          </a:xfrm>
          <a:prstGeom prst="rect">
            <a:avLst/>
          </a:prstGeom>
        </p:spPr>
      </p:pic>
    </p:spTree>
    <p:extLst>
      <p:ext uri="{BB962C8B-B14F-4D97-AF65-F5344CB8AC3E}">
        <p14:creationId xmlns:p14="http://schemas.microsoft.com/office/powerpoint/2010/main" val="228308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4D40-EDC5-391C-E0B1-58F1BAAE5B6D}"/>
              </a:ext>
            </a:extLst>
          </p:cNvPr>
          <p:cNvSpPr txBox="1"/>
          <p:nvPr/>
        </p:nvSpPr>
        <p:spPr>
          <a:xfrm>
            <a:off x="149290" y="237991"/>
            <a:ext cx="8592038" cy="584775"/>
          </a:xfrm>
          <a:prstGeom prst="rect">
            <a:avLst/>
          </a:prstGeom>
          <a:noFill/>
        </p:spPr>
        <p:txBody>
          <a:bodyPr wrap="square" rtlCol="0">
            <a:spAutoFit/>
          </a:bodyPr>
          <a:lstStyle/>
          <a:p>
            <a:r>
              <a:rPr lang="en-IE" sz="3200" b="1" dirty="0">
                <a:effectLst/>
                <a:ea typeface="Times New Roman" panose="02020603050405020304" pitchFamily="18" charset="0"/>
              </a:rPr>
              <a:t>Summary of </a:t>
            </a:r>
            <a:r>
              <a:rPr lang="en-IE" sz="3200" b="1" dirty="0" err="1">
                <a:effectLst/>
                <a:ea typeface="Times New Roman" panose="02020603050405020304" pitchFamily="18" charset="0"/>
              </a:rPr>
              <a:t>Jobstown</a:t>
            </a:r>
            <a:r>
              <a:rPr lang="en-IE" sz="3200" b="1" dirty="0">
                <a:effectLst/>
                <a:ea typeface="Times New Roman" panose="02020603050405020304" pitchFamily="18" charset="0"/>
              </a:rPr>
              <a:t> Park Part 8 Process</a:t>
            </a:r>
          </a:p>
        </p:txBody>
      </p:sp>
      <p:pic>
        <p:nvPicPr>
          <p:cNvPr id="7" name="Picture 6" descr="Image result for sdcc logo">
            <a:extLst>
              <a:ext uri="{FF2B5EF4-FFF2-40B4-BE49-F238E27FC236}">
                <a16:creationId xmlns:a16="http://schemas.microsoft.com/office/drawing/2014/main" id="{A67F14F3-AD95-C338-C415-D8C84ADD1A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2810" y="68264"/>
            <a:ext cx="2226310" cy="872490"/>
          </a:xfrm>
          <a:prstGeom prst="rect">
            <a:avLst/>
          </a:prstGeom>
          <a:noFill/>
          <a:ln>
            <a:noFill/>
          </a:ln>
        </p:spPr>
      </p:pic>
      <p:pic>
        <p:nvPicPr>
          <p:cNvPr id="9" name="Picture 8">
            <a:extLst>
              <a:ext uri="{FF2B5EF4-FFF2-40B4-BE49-F238E27FC236}">
                <a16:creationId xmlns:a16="http://schemas.microsoft.com/office/drawing/2014/main" id="{90B11405-B6C0-2612-5EC8-6BACF98263D1}"/>
              </a:ext>
            </a:extLst>
          </p:cNvPr>
          <p:cNvPicPr>
            <a:picLocks noChangeAspect="1"/>
          </p:cNvPicPr>
          <p:nvPr/>
        </p:nvPicPr>
        <p:blipFill>
          <a:blip r:embed="rId3"/>
          <a:stretch>
            <a:fillRect/>
          </a:stretch>
        </p:blipFill>
        <p:spPr>
          <a:xfrm>
            <a:off x="4647500" y="940754"/>
            <a:ext cx="7298444" cy="4186050"/>
          </a:xfrm>
          <a:prstGeom prst="rect">
            <a:avLst/>
          </a:prstGeom>
        </p:spPr>
      </p:pic>
      <p:sp>
        <p:nvSpPr>
          <p:cNvPr id="10" name="TextBox 9">
            <a:extLst>
              <a:ext uri="{FF2B5EF4-FFF2-40B4-BE49-F238E27FC236}">
                <a16:creationId xmlns:a16="http://schemas.microsoft.com/office/drawing/2014/main" id="{5A04492B-20D9-6BEF-1942-46EA2BF17961}"/>
              </a:ext>
            </a:extLst>
          </p:cNvPr>
          <p:cNvSpPr txBox="1"/>
          <p:nvPr/>
        </p:nvSpPr>
        <p:spPr>
          <a:xfrm>
            <a:off x="-1" y="962136"/>
            <a:ext cx="4647501" cy="5444987"/>
          </a:xfrm>
          <a:prstGeom prst="rect">
            <a:avLst/>
          </a:prstGeom>
        </p:spPr>
        <p:txBody>
          <a:bodyPr vert="horz" lIns="91440" tIns="45720" rIns="91440" bIns="45720" rtlCol="0">
            <a:noAutofit/>
          </a:bodyPr>
          <a:lstStyle/>
          <a:p>
            <a:pPr>
              <a:spcAft>
                <a:spcPts val="600"/>
              </a:spcAft>
            </a:pPr>
            <a:r>
              <a:rPr lang="en-US" sz="2000" b="1" dirty="0">
                <a:cs typeface="Arial" panose="020B0604020202020204" pitchFamily="34" charset="0"/>
              </a:rPr>
              <a:t>Non-Statutory Period </a:t>
            </a:r>
          </a:p>
          <a:p>
            <a:pPr marL="457200" indent="-457200">
              <a:spcAft>
                <a:spcPts val="600"/>
              </a:spcAft>
              <a:buAutoNum type="arabicPeriod"/>
            </a:pPr>
            <a:r>
              <a:rPr lang="en-US" sz="2000" dirty="0">
                <a:cs typeface="Arial" panose="020B0604020202020204" pitchFamily="34" charset="0"/>
              </a:rPr>
              <a:t>Initial presentation to Elected Members.</a:t>
            </a:r>
          </a:p>
          <a:p>
            <a:pPr marL="457200" indent="-457200">
              <a:spcAft>
                <a:spcPts val="600"/>
              </a:spcAft>
              <a:buAutoNum type="arabicPeriod"/>
            </a:pPr>
            <a:r>
              <a:rPr lang="en-US" sz="2000" dirty="0">
                <a:cs typeface="Arial" panose="020B0604020202020204" pitchFamily="34" charset="0"/>
              </a:rPr>
              <a:t>Consultation with SDCC staff.</a:t>
            </a:r>
          </a:p>
          <a:p>
            <a:pPr marL="457200" indent="-457200">
              <a:spcAft>
                <a:spcPts val="600"/>
              </a:spcAft>
              <a:buAutoNum type="arabicPeriod"/>
            </a:pPr>
            <a:r>
              <a:rPr lang="en-GB" sz="2000" dirty="0">
                <a:solidFill>
                  <a:schemeClr val="tx1"/>
                </a:solidFill>
                <a:effectLst/>
                <a:ea typeface="Times New Roman" panose="02020603050405020304" pitchFamily="18" charset="0"/>
              </a:rPr>
              <a:t>Informal Non-Statutory Consultation with key community stakeholders (residents, schools, clubs, groups, etc)</a:t>
            </a:r>
          </a:p>
          <a:p>
            <a:pPr>
              <a:spcAft>
                <a:spcPts val="600"/>
              </a:spcAft>
            </a:pPr>
            <a:r>
              <a:rPr lang="en-US" sz="2000" b="1" dirty="0">
                <a:cs typeface="Arial" panose="020B0604020202020204" pitchFamily="34" charset="0"/>
              </a:rPr>
              <a:t>Statutory Period</a:t>
            </a:r>
          </a:p>
          <a:p>
            <a:pPr marL="457200" indent="-457200">
              <a:spcAft>
                <a:spcPts val="600"/>
              </a:spcAft>
              <a:buAutoNum type="arabicPeriod"/>
            </a:pPr>
            <a:r>
              <a:rPr lang="en-US" sz="2000" dirty="0">
                <a:cs typeface="Arial" panose="020B0604020202020204" pitchFamily="34" charset="0"/>
              </a:rPr>
              <a:t>Public Consultation period </a:t>
            </a:r>
            <a:r>
              <a:rPr lang="en-GB" sz="2000" dirty="0">
                <a:solidFill>
                  <a:srgbClr val="000000"/>
                </a:solidFill>
                <a:effectLst/>
                <a:latin typeface="Calibri" panose="020F0502020204030204" pitchFamily="34" charset="0"/>
                <a:ea typeface="Times New Roman" panose="02020603050405020304" pitchFamily="18" charset="0"/>
              </a:rPr>
              <a:t>5</a:t>
            </a:r>
            <a:r>
              <a:rPr lang="en-GB" sz="2000" baseline="30000" dirty="0">
                <a:solidFill>
                  <a:srgbClr val="000000"/>
                </a:solidFill>
                <a:effectLst/>
                <a:latin typeface="Calibri" panose="020F0502020204030204" pitchFamily="34" charset="0"/>
                <a:ea typeface="Times New Roman" panose="02020603050405020304" pitchFamily="18" charset="0"/>
              </a:rPr>
              <a:t>th</a:t>
            </a:r>
            <a:r>
              <a:rPr lang="en-GB" sz="2000" dirty="0">
                <a:solidFill>
                  <a:srgbClr val="000000"/>
                </a:solidFill>
                <a:effectLst/>
                <a:latin typeface="Calibri" panose="020F0502020204030204" pitchFamily="34" charset="0"/>
                <a:ea typeface="Times New Roman" panose="02020603050405020304" pitchFamily="18" charset="0"/>
              </a:rPr>
              <a:t> April 2023 to 18</a:t>
            </a:r>
            <a:r>
              <a:rPr lang="en-GB" sz="2000" baseline="30000" dirty="0">
                <a:solidFill>
                  <a:srgbClr val="000000"/>
                </a:solidFill>
                <a:effectLst/>
                <a:latin typeface="Calibri" panose="020F0502020204030204" pitchFamily="34" charset="0"/>
                <a:ea typeface="Times New Roman" panose="02020603050405020304" pitchFamily="18" charset="0"/>
              </a:rPr>
              <a:t>th</a:t>
            </a:r>
            <a:r>
              <a:rPr lang="en-GB" sz="2000" dirty="0">
                <a:solidFill>
                  <a:srgbClr val="000000"/>
                </a:solidFill>
                <a:effectLst/>
                <a:latin typeface="Calibri" panose="020F0502020204030204" pitchFamily="34" charset="0"/>
                <a:ea typeface="Times New Roman" panose="02020603050405020304" pitchFamily="18" charset="0"/>
              </a:rPr>
              <a:t> May 2023</a:t>
            </a:r>
            <a:endParaRPr lang="en-US" sz="2000" dirty="0">
              <a:effectLst/>
              <a:ea typeface="Times New Roman" panose="02020603050405020304" pitchFamily="18" charset="0"/>
              <a:cs typeface="Arial" panose="020B0604020202020204" pitchFamily="34" charset="0"/>
            </a:endParaRPr>
          </a:p>
          <a:p>
            <a:pPr marL="457200" indent="-457200">
              <a:spcAft>
                <a:spcPts val="600"/>
              </a:spcAft>
              <a:buAutoNum type="arabicPeriod"/>
            </a:pPr>
            <a:r>
              <a:rPr lang="en-US" sz="2000" dirty="0">
                <a:cs typeface="Arial" panose="020B0604020202020204" pitchFamily="34" charset="0"/>
              </a:rPr>
              <a:t>Issue of CE report and recommendation.</a:t>
            </a:r>
          </a:p>
        </p:txBody>
      </p:sp>
      <p:sp>
        <p:nvSpPr>
          <p:cNvPr id="13" name="TextBox 12">
            <a:extLst>
              <a:ext uri="{FF2B5EF4-FFF2-40B4-BE49-F238E27FC236}">
                <a16:creationId xmlns:a16="http://schemas.microsoft.com/office/drawing/2014/main" id="{E8E76450-1883-3E1C-ECF8-9DF271A30A77}"/>
              </a:ext>
            </a:extLst>
          </p:cNvPr>
          <p:cNvSpPr txBox="1"/>
          <p:nvPr/>
        </p:nvSpPr>
        <p:spPr>
          <a:xfrm>
            <a:off x="522635" y="5332471"/>
            <a:ext cx="7291745" cy="646331"/>
          </a:xfrm>
          <a:prstGeom prst="rect">
            <a:avLst/>
          </a:prstGeom>
          <a:noFill/>
        </p:spPr>
        <p:txBody>
          <a:bodyPr wrap="square" rtlCol="0">
            <a:spAutoFit/>
          </a:bodyPr>
          <a:lstStyle/>
          <a:p>
            <a:r>
              <a:rPr lang="en-GB" dirty="0">
                <a:cs typeface="Arial" panose="020B0604020202020204" pitchFamily="34" charset="0"/>
              </a:rPr>
              <a:t>Five (5) submissions were made during the Statutory Consultation process. </a:t>
            </a:r>
          </a:p>
          <a:p>
            <a:r>
              <a:rPr lang="en-GB" dirty="0">
                <a:cs typeface="Arial" panose="020B0604020202020204" pitchFamily="34" charset="0"/>
              </a:rPr>
              <a:t>They have been summarized and responded to in the CE Report.</a:t>
            </a:r>
          </a:p>
        </p:txBody>
      </p:sp>
    </p:spTree>
    <p:extLst>
      <p:ext uri="{BB962C8B-B14F-4D97-AF65-F5344CB8AC3E}">
        <p14:creationId xmlns:p14="http://schemas.microsoft.com/office/powerpoint/2010/main" val="3657504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Rectangle: Rounded Corners 4">
            <a:extLst>
              <a:ext uri="{FF2B5EF4-FFF2-40B4-BE49-F238E27FC236}">
                <a16:creationId xmlns:a16="http://schemas.microsoft.com/office/drawing/2014/main" id="{E927B38D-AAF0-7F46-6174-189A614FE5A8}"/>
              </a:ext>
            </a:extLst>
          </p:cNvPr>
          <p:cNvSpPr txBox="1"/>
          <p:nvPr/>
        </p:nvSpPr>
        <p:spPr>
          <a:xfrm>
            <a:off x="47132" y="620691"/>
            <a:ext cx="7541163" cy="504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lIns="91440" tIns="45720" rIns="91440" bIns="45720" numCol="1" spcCol="1270" rtlCol="0" anchor="ctr" anchorCtr="0">
            <a:noAutofit/>
          </a:bodyPr>
          <a:lstStyle/>
          <a:p>
            <a:pPr marL="0" lvl="0" indent="0">
              <a:lnSpc>
                <a:spcPct val="90000"/>
              </a:lnSpc>
              <a:spcBef>
                <a:spcPct val="0"/>
              </a:spcBef>
              <a:spcAft>
                <a:spcPct val="35000"/>
              </a:spcAft>
            </a:pPr>
            <a:r>
              <a:rPr lang="en-US" sz="2800" b="1" dirty="0">
                <a:solidFill>
                  <a:schemeClr val="tx1"/>
                </a:solidFill>
                <a:ea typeface="+mj-ea"/>
                <a:cs typeface="Arial" panose="020B0604020202020204" pitchFamily="34" charset="0"/>
              </a:rPr>
              <a:t>Issues/ Comments Raised: please see CE report for full summary, response and recommendation in relation to the submissions received. </a:t>
            </a:r>
          </a:p>
        </p:txBody>
      </p:sp>
      <p:sp>
        <p:nvSpPr>
          <p:cNvPr id="14" name="TextBox 13">
            <a:extLst>
              <a:ext uri="{FF2B5EF4-FFF2-40B4-BE49-F238E27FC236}">
                <a16:creationId xmlns:a16="http://schemas.microsoft.com/office/drawing/2014/main" id="{64D001EA-0BDA-8E53-B5BE-3C81B1D2CF09}"/>
              </a:ext>
            </a:extLst>
          </p:cNvPr>
          <p:cNvSpPr txBox="1"/>
          <p:nvPr/>
        </p:nvSpPr>
        <p:spPr>
          <a:xfrm>
            <a:off x="0" y="1579632"/>
            <a:ext cx="7408985" cy="1101840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sz="2000" dirty="0"/>
              <a:t>Submissions received welcomed the development</a:t>
            </a:r>
          </a:p>
          <a:p>
            <a:pPr marL="342900" indent="-342900">
              <a:lnSpc>
                <a:spcPct val="150000"/>
              </a:lnSpc>
              <a:buFont typeface="Arial" panose="020B0604020202020204" pitchFamily="34" charset="0"/>
              <a:buChar char="•"/>
            </a:pPr>
            <a:r>
              <a:rPr lang="en-GB" sz="2000" dirty="0"/>
              <a:t>Requests for </a:t>
            </a:r>
            <a:r>
              <a:rPr lang="en-IE" sz="2000" dirty="0"/>
              <a:t>biodiversity &amp; pollinator planting/areas </a:t>
            </a:r>
          </a:p>
          <a:p>
            <a:pPr marL="342900" indent="-342900">
              <a:lnSpc>
                <a:spcPct val="150000"/>
              </a:lnSpc>
              <a:buFont typeface="Arial" panose="020B0604020202020204" pitchFamily="34" charset="0"/>
              <a:buChar char="•"/>
            </a:pPr>
            <a:r>
              <a:rPr lang="en-GB" sz="2000" dirty="0"/>
              <a:t>Request for community spaces</a:t>
            </a:r>
          </a:p>
          <a:p>
            <a:pPr marL="342900" indent="-342900">
              <a:lnSpc>
                <a:spcPct val="150000"/>
              </a:lnSpc>
              <a:buFont typeface="Arial" panose="020B0604020202020204" pitchFamily="34" charset="0"/>
              <a:buChar char="•"/>
            </a:pPr>
            <a:r>
              <a:rPr lang="en-GB" sz="2000" dirty="0">
                <a:effectLst/>
                <a:ea typeface="Times New Roman" panose="02020603050405020304" pitchFamily="18" charset="0"/>
              </a:rPr>
              <a:t>Sensory communication boards and play equipment</a:t>
            </a:r>
          </a:p>
          <a:p>
            <a:pPr marL="342900" indent="-342900">
              <a:lnSpc>
                <a:spcPct val="150000"/>
              </a:lnSpc>
              <a:buFont typeface="Arial" panose="020B0604020202020204" pitchFamily="34" charset="0"/>
              <a:buChar char="•"/>
            </a:pPr>
            <a:r>
              <a:rPr lang="en-GB" sz="2000" dirty="0"/>
              <a:t>An area for dogs</a:t>
            </a:r>
          </a:p>
          <a:p>
            <a:pPr marL="342900" indent="-342900">
              <a:lnSpc>
                <a:spcPct val="150000"/>
              </a:lnSpc>
              <a:buFont typeface="Arial" panose="020B0604020202020204" pitchFamily="34" charset="0"/>
              <a:buChar char="•"/>
            </a:pPr>
            <a:r>
              <a:rPr lang="en-IE" sz="2000" dirty="0">
                <a:effectLst/>
                <a:ea typeface="Times New Roman" panose="02020603050405020304" pitchFamily="18" charset="0"/>
              </a:rPr>
              <a:t>Controlled access points stop scramblers</a:t>
            </a:r>
          </a:p>
          <a:p>
            <a:pPr marL="342900" indent="-342900">
              <a:lnSpc>
                <a:spcPct val="150000"/>
              </a:lnSpc>
              <a:buFont typeface="Arial" panose="020B0604020202020204" pitchFamily="34" charset="0"/>
              <a:buChar char="•"/>
            </a:pPr>
            <a:r>
              <a:rPr lang="en-IE" sz="2000" dirty="0">
                <a:effectLst/>
                <a:ea typeface="Times New Roman" panose="02020603050405020304" pitchFamily="18" charset="0"/>
              </a:rPr>
              <a:t>Request for active recreational to be provided such as a bike/scooter track, play area, football, walking areas and fitness/ calisthenics area. </a:t>
            </a:r>
          </a:p>
          <a:p>
            <a:pPr marL="342900" indent="-342900">
              <a:lnSpc>
                <a:spcPct val="150000"/>
              </a:lnSpc>
              <a:buFont typeface="Arial" panose="020B0604020202020204" pitchFamily="34" charset="0"/>
              <a:buChar char="•"/>
            </a:pPr>
            <a:r>
              <a:rPr lang="en-GB" sz="2000" dirty="0"/>
              <a:t>Requests for additional lighting and CCTV cameras </a:t>
            </a:r>
          </a:p>
          <a:p>
            <a:pPr marL="342900" indent="-342900">
              <a:lnSpc>
                <a:spcPct val="150000"/>
              </a:lnSpc>
              <a:buFont typeface="Arial" panose="020B0604020202020204" pitchFamily="34" charset="0"/>
              <a:buChar char="•"/>
            </a:pPr>
            <a:endParaRPr lang="en-IE" sz="2000" dirty="0">
              <a:effectLst/>
              <a:ea typeface="Times New Roman" panose="02020603050405020304" pitchFamily="18" charset="0"/>
              <a:cs typeface="Arial" panose="020B0604020202020204" pitchFamily="34" charset="0"/>
            </a:endParaRPr>
          </a:p>
          <a:p>
            <a:pPr marL="342900" indent="-342900">
              <a:lnSpc>
                <a:spcPct val="150000"/>
              </a:lnSpc>
              <a:buFont typeface="Arial" panose="020B0604020202020204" pitchFamily="34" charset="0"/>
              <a:buChar char="•"/>
            </a:pPr>
            <a:endParaRPr lang="en-GB" sz="2000" dirty="0">
              <a:ea typeface="Times New Roman" panose="02020603050405020304" pitchFamily="18" charset="0"/>
            </a:endParaRPr>
          </a:p>
          <a:p>
            <a:pPr marL="342900" indent="-342900">
              <a:lnSpc>
                <a:spcPct val="150000"/>
              </a:lnSpc>
              <a:buFont typeface="Arial" panose="020B0604020202020204" pitchFamily="34" charset="0"/>
              <a:buChar char="•"/>
            </a:pPr>
            <a:endParaRPr lang="en-IE" sz="2000" dirty="0">
              <a:ea typeface="Times New Roman" panose="02020603050405020304" pitchFamily="18" charset="0"/>
              <a:cs typeface="Arial" panose="020B0604020202020204" pitchFamily="34" charset="0"/>
            </a:endParaRPr>
          </a:p>
          <a:p>
            <a:endParaRPr lang="en-IE" sz="2000" dirty="0">
              <a:effectLst/>
              <a:ea typeface="Times New Roman" panose="02020603050405020304" pitchFamily="18" charset="0"/>
            </a:endParaRPr>
          </a:p>
          <a:p>
            <a:endParaRPr lang="en-IE" sz="2000" dirty="0">
              <a:effectLst/>
              <a:ea typeface="Times New Roman" panose="02020603050405020304" pitchFamily="18" charset="0"/>
            </a:endParaRPr>
          </a:p>
          <a:p>
            <a:endParaRPr lang="en-IE" sz="2000" dirty="0">
              <a:effectLst/>
              <a:ea typeface="Times New Roman" panose="02020603050405020304" pitchFamily="18" charset="0"/>
            </a:endParaRPr>
          </a:p>
          <a:p>
            <a:endParaRPr lang="en-IE" sz="2000" dirty="0">
              <a:effectLst/>
              <a:ea typeface="Times New Roman" panose="02020603050405020304" pitchFamily="18" charset="0"/>
            </a:endParaRPr>
          </a:p>
          <a:p>
            <a:endParaRPr lang="en-IE" sz="2000" dirty="0">
              <a:effectLst/>
              <a:ea typeface="Times New Roman" panose="02020603050405020304" pitchFamily="18" charset="0"/>
            </a:endParaRPr>
          </a:p>
          <a:p>
            <a:pPr>
              <a:spcAft>
                <a:spcPts val="0"/>
              </a:spcAft>
            </a:pPr>
            <a:endParaRPr lang="en-IE" sz="2000" dirty="0">
              <a:effectLst/>
              <a:ea typeface="Times New Roman" panose="02020603050405020304" pitchFamily="18" charset="0"/>
            </a:endParaRPr>
          </a:p>
          <a:p>
            <a:endParaRPr lang="en-IE" sz="2000" dirty="0">
              <a:effectLst/>
              <a:ea typeface="Times New Roman" panose="02020603050405020304" pitchFamily="18" charset="0"/>
            </a:endParaRPr>
          </a:p>
          <a:p>
            <a:endParaRPr lang="en-IE" sz="2000" dirty="0"/>
          </a:p>
          <a:p>
            <a:endParaRPr lang="en-IE" sz="2000" dirty="0"/>
          </a:p>
          <a:p>
            <a:endParaRPr lang="en-IE" sz="2000" dirty="0"/>
          </a:p>
          <a:p>
            <a:endParaRPr lang="en-IE" sz="2000" dirty="0"/>
          </a:p>
          <a:p>
            <a:endParaRPr lang="en-IE" sz="2000" dirty="0"/>
          </a:p>
          <a:p>
            <a:endParaRPr lang="en-IE" sz="2000" dirty="0"/>
          </a:p>
          <a:p>
            <a:endParaRPr lang="en-IE" sz="2000" dirty="0"/>
          </a:p>
          <a:p>
            <a:endParaRPr lang="en-IE" sz="2000" dirty="0"/>
          </a:p>
          <a:p>
            <a:r>
              <a:rPr lang="en-IE" sz="2000" dirty="0"/>
              <a:t> </a:t>
            </a:r>
          </a:p>
        </p:txBody>
      </p:sp>
      <p:pic>
        <p:nvPicPr>
          <p:cNvPr id="7" name="Picture 6">
            <a:extLst>
              <a:ext uri="{FF2B5EF4-FFF2-40B4-BE49-F238E27FC236}">
                <a16:creationId xmlns:a16="http://schemas.microsoft.com/office/drawing/2014/main" id="{9180657A-503E-879D-5C5F-02C8D6084BEC}"/>
              </a:ext>
            </a:extLst>
          </p:cNvPr>
          <p:cNvPicPr>
            <a:picLocks noChangeAspect="1"/>
          </p:cNvPicPr>
          <p:nvPr/>
        </p:nvPicPr>
        <p:blipFill rotWithShape="1">
          <a:blip r:embed="rId2"/>
          <a:srcRect b="5269"/>
          <a:stretch/>
        </p:blipFill>
        <p:spPr>
          <a:xfrm>
            <a:off x="7930335" y="120573"/>
            <a:ext cx="4012849" cy="2852770"/>
          </a:xfrm>
          <a:prstGeom prst="rect">
            <a:avLst/>
          </a:prstGeom>
        </p:spPr>
      </p:pic>
      <p:pic>
        <p:nvPicPr>
          <p:cNvPr id="9" name="Picture 8">
            <a:extLst>
              <a:ext uri="{FF2B5EF4-FFF2-40B4-BE49-F238E27FC236}">
                <a16:creationId xmlns:a16="http://schemas.microsoft.com/office/drawing/2014/main" id="{73C89208-03F2-B645-F576-CE0C609C2E01}"/>
              </a:ext>
            </a:extLst>
          </p:cNvPr>
          <p:cNvPicPr>
            <a:picLocks noChangeAspect="1"/>
          </p:cNvPicPr>
          <p:nvPr/>
        </p:nvPicPr>
        <p:blipFill rotWithShape="1">
          <a:blip r:embed="rId3"/>
          <a:srcRect b="5224"/>
          <a:stretch/>
        </p:blipFill>
        <p:spPr>
          <a:xfrm>
            <a:off x="7939323" y="3212691"/>
            <a:ext cx="4022857" cy="3216101"/>
          </a:xfrm>
          <a:prstGeom prst="rect">
            <a:avLst/>
          </a:prstGeom>
        </p:spPr>
      </p:pic>
    </p:spTree>
    <p:extLst>
      <p:ext uri="{BB962C8B-B14F-4D97-AF65-F5344CB8AC3E}">
        <p14:creationId xmlns:p14="http://schemas.microsoft.com/office/powerpoint/2010/main" val="959647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2F50-B410-FA01-88BD-29776F66429E}"/>
              </a:ext>
            </a:extLst>
          </p:cNvPr>
          <p:cNvSpPr>
            <a:spLocks noGrp="1"/>
          </p:cNvSpPr>
          <p:nvPr>
            <p:ph type="title"/>
          </p:nvPr>
        </p:nvSpPr>
        <p:spPr>
          <a:xfrm>
            <a:off x="341501" y="-394532"/>
            <a:ext cx="10058400" cy="1450757"/>
          </a:xfrm>
        </p:spPr>
        <p:txBody>
          <a:bodyPr>
            <a:normAutofit/>
          </a:bodyPr>
          <a:lstStyle/>
          <a:p>
            <a:pPr marL="0" lvl="0" indent="0">
              <a:lnSpc>
                <a:spcPct val="90000"/>
              </a:lnSpc>
              <a:spcBef>
                <a:spcPct val="0"/>
              </a:spcBef>
              <a:spcAft>
                <a:spcPct val="35000"/>
              </a:spcAft>
            </a:pPr>
            <a:r>
              <a:rPr lang="en-US" sz="2800" b="1" dirty="0">
                <a:solidFill>
                  <a:schemeClr val="tx1"/>
                </a:solidFill>
                <a:latin typeface="+mn-lt"/>
                <a:ea typeface="+mj-ea"/>
                <a:cs typeface="Arial" panose="020B0604020202020204" pitchFamily="34" charset="0"/>
              </a:rPr>
              <a:t>Recommendations for Part 8 Adoption</a:t>
            </a:r>
          </a:p>
        </p:txBody>
      </p:sp>
      <p:sp>
        <p:nvSpPr>
          <p:cNvPr id="3" name="Content Placeholder 2">
            <a:extLst>
              <a:ext uri="{FF2B5EF4-FFF2-40B4-BE49-F238E27FC236}">
                <a16:creationId xmlns:a16="http://schemas.microsoft.com/office/drawing/2014/main" id="{5FADEF04-88C1-96A7-6F20-10FDC0B38395}"/>
              </a:ext>
            </a:extLst>
          </p:cNvPr>
          <p:cNvSpPr>
            <a:spLocks noGrp="1"/>
          </p:cNvSpPr>
          <p:nvPr>
            <p:ph idx="1"/>
          </p:nvPr>
        </p:nvSpPr>
        <p:spPr>
          <a:xfrm>
            <a:off x="1066800" y="1881170"/>
            <a:ext cx="10058400" cy="4023360"/>
          </a:xfrm>
        </p:spPr>
        <p:txBody>
          <a:bodyPr/>
          <a:lstStyle/>
          <a:p>
            <a:r>
              <a:rPr lang="en-IE" sz="2600" dirty="0">
                <a:solidFill>
                  <a:schemeClr val="tx1"/>
                </a:solidFill>
                <a:effectLst/>
                <a:ea typeface="Times New Roman" panose="02020603050405020304" pitchFamily="18" charset="0"/>
              </a:rPr>
              <a:t>Following consideration of the submissions, the Chief Executive is of the view that the issues raised by way of the submissions can be satisfactorily addressed at the detailed design stage, operational stages and as outlined in the foregoing report. </a:t>
            </a:r>
          </a:p>
          <a:p>
            <a:r>
              <a:rPr lang="en-IE" sz="2600" dirty="0">
                <a:solidFill>
                  <a:schemeClr val="tx1"/>
                </a:solidFill>
                <a:effectLst/>
                <a:ea typeface="Times New Roman" panose="02020603050405020304" pitchFamily="18" charset="0"/>
              </a:rPr>
              <a:t>It is recommended that, as the proposal is consistent with the County Development Plan and the proper planning and sustainable development of the area, that the Council proceed with the Part 8 proposal for the upgrade of </a:t>
            </a:r>
            <a:r>
              <a:rPr lang="en-IE" sz="2600" dirty="0" err="1">
                <a:solidFill>
                  <a:schemeClr val="tx1"/>
                </a:solidFill>
                <a:effectLst/>
                <a:ea typeface="Times New Roman" panose="02020603050405020304" pitchFamily="18" charset="0"/>
              </a:rPr>
              <a:t>Jobstown</a:t>
            </a:r>
            <a:r>
              <a:rPr lang="en-IE" sz="2600" dirty="0">
                <a:solidFill>
                  <a:schemeClr val="tx1"/>
                </a:solidFill>
                <a:effectLst/>
                <a:ea typeface="Times New Roman" panose="02020603050405020304" pitchFamily="18" charset="0"/>
              </a:rPr>
              <a:t> Park. </a:t>
            </a:r>
          </a:p>
          <a:p>
            <a:endParaRPr lang="en-IE" dirty="0"/>
          </a:p>
        </p:txBody>
      </p:sp>
      <p:pic>
        <p:nvPicPr>
          <p:cNvPr id="5" name="Picture 4" descr="Image result for sdcc logo">
            <a:extLst>
              <a:ext uri="{FF2B5EF4-FFF2-40B4-BE49-F238E27FC236}">
                <a16:creationId xmlns:a16="http://schemas.microsoft.com/office/drawing/2014/main" id="{9F2C4E35-F034-B403-2C92-86D3ECD0930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2810" y="68264"/>
            <a:ext cx="2226310" cy="872490"/>
          </a:xfrm>
          <a:prstGeom prst="rect">
            <a:avLst/>
          </a:prstGeom>
          <a:noFill/>
          <a:ln>
            <a:noFill/>
          </a:ln>
        </p:spPr>
      </p:pic>
    </p:spTree>
    <p:extLst>
      <p:ext uri="{BB962C8B-B14F-4D97-AF65-F5344CB8AC3E}">
        <p14:creationId xmlns:p14="http://schemas.microsoft.com/office/powerpoint/2010/main" val="404368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A2D09B2-B0F3-D5B6-EC81-F55E4AC1C52D}"/>
              </a:ext>
            </a:extLst>
          </p:cNvPr>
          <p:cNvPicPr>
            <a:picLocks noChangeAspect="1"/>
          </p:cNvPicPr>
          <p:nvPr/>
        </p:nvPicPr>
        <p:blipFill rotWithShape="1">
          <a:blip r:embed="rId2"/>
          <a:srcRect t="15129"/>
          <a:stretch/>
        </p:blipFill>
        <p:spPr>
          <a:xfrm>
            <a:off x="-32" y="10"/>
            <a:ext cx="12192031" cy="4915066"/>
          </a:xfrm>
          <a:prstGeom prst="rect">
            <a:avLst/>
          </a:prstGeom>
        </p:spPr>
      </p:pic>
      <p:sp>
        <p:nvSpPr>
          <p:cNvPr id="15" name="Rectangle 14">
            <a:extLst>
              <a:ext uri="{FF2B5EF4-FFF2-40B4-BE49-F238E27FC236}">
                <a16:creationId xmlns:a16="http://schemas.microsoft.com/office/drawing/2014/main" id="{278593E4-9F18-4133-8E6D-49F2BD5E1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F6F7B1-3422-94E2-6BD7-9147316B5C20}"/>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a:solidFill>
                  <a:srgbClr val="FFFFFF"/>
                </a:solidFill>
              </a:rPr>
              <a:t>Thank You </a:t>
            </a:r>
          </a:p>
        </p:txBody>
      </p:sp>
      <p:sp>
        <p:nvSpPr>
          <p:cNvPr id="17" name="Rectangle 16">
            <a:extLst>
              <a:ext uri="{FF2B5EF4-FFF2-40B4-BE49-F238E27FC236}">
                <a16:creationId xmlns:a16="http://schemas.microsoft.com/office/drawing/2014/main" id="{482D7CB0-CBA7-460E-824A-FAAA7D333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645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11646</TotalTime>
  <Words>618</Words>
  <Application>Microsoft Office PowerPoint</Application>
  <PresentationFormat>Widescreen</PresentationFormat>
  <Paragraphs>66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Symbol</vt:lpstr>
      <vt:lpstr>Retrospect</vt:lpstr>
      <vt:lpstr>Jobstown Park Upgrade PUBLIC REALM SECTION  Part 8 Report Presentation </vt:lpstr>
      <vt:lpstr>PowerPoint Presentation</vt:lpstr>
      <vt:lpstr>Proposed Landscape Masterplan/Layout  </vt:lpstr>
      <vt:lpstr>PowerPoint Presentation</vt:lpstr>
      <vt:lpstr>PowerPoint Presentation</vt:lpstr>
      <vt:lpstr>Recommendations for Part 8 Adoption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Whitestown Stream Local Park PUBLIC REALM SECTION  Part 8 Report Presentation</dc:title>
  <dc:creator>Brendan Redmond</dc:creator>
  <cp:lastModifiedBy>Brendan Redmond</cp:lastModifiedBy>
  <cp:revision>20</cp:revision>
  <dcterms:created xsi:type="dcterms:W3CDTF">2022-08-31T11:51:26Z</dcterms:created>
  <dcterms:modified xsi:type="dcterms:W3CDTF">2023-05-29T15:07:39Z</dcterms:modified>
</cp:coreProperties>
</file>