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325" r:id="rId3"/>
    <p:sldId id="313" r:id="rId4"/>
    <p:sldId id="318" r:id="rId5"/>
    <p:sldId id="323" r:id="rId6"/>
    <p:sldId id="315" r:id="rId7"/>
    <p:sldId id="316" r:id="rId8"/>
    <p:sldId id="317" r:id="rId9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4F81BD"/>
    <a:srgbClr val="D95E00"/>
    <a:srgbClr val="D0D8E8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21" autoAdjust="0"/>
  </p:normalViewPr>
  <p:slideViewPr>
    <p:cSldViewPr>
      <p:cViewPr varScale="1">
        <p:scale>
          <a:sx n="127" d="100"/>
          <a:sy n="127" d="100"/>
        </p:scale>
        <p:origin x="120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2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Housing\refusals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Housing\refusals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Housing\refusals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Property Owner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Category of Stock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Refusal Reason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9" y="2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36121A73-F264-4B11-BC65-82F3B60BF728}" type="datetimeFigureOut">
              <a:rPr lang="en-IE" smtClean="0"/>
              <a:t>30/05/2023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5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9" y="9442155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6D2F664-2B28-4E95-B850-8C1285D625C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7519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9" y="2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940202D5-F79F-48B0-89C1-F9237F675FD1}" type="datetimeFigureOut">
              <a:rPr lang="en-IE" smtClean="0"/>
              <a:t>30/05/2023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9" y="9442155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77B4A99-232C-45C9-97BD-2CC7D5CC8AC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219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AA54-DCE2-45ED-AFCA-EED14EA80985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3EF4-BA8C-48CD-8ACE-A1859A29A9D0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4E87-87C4-4EDA-AE0F-AC156E6BBAB4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96DE-7953-42DE-86B7-907C9EEB35F3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5A9C-DBC4-4008-8DDD-853DDEAE3ACC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D430-FA4C-478C-9978-AD026E29A509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3CF5-CE1F-4D27-A21B-A8D5D269773B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2D98-D8A3-47B1-865E-B9DB341164B3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6854-5569-4E7B-AD92-107A11125D69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EBAD-794E-4A3B-B181-E8A5E04A68AD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35C0-94B2-4809-87BD-FCF641210681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B95FA-CCE5-42FB-B86E-75F7E28D96D3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31116"/>
            <a:ext cx="3810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09800"/>
            <a:ext cx="8915400" cy="3810000"/>
          </a:xfrm>
          <a:noFill/>
          <a:ln/>
        </p:spPr>
        <p:txBody>
          <a:bodyPr>
            <a:normAutofit/>
          </a:bodyPr>
          <a:lstStyle/>
          <a:p>
            <a:r>
              <a:rPr lang="en-IE" sz="4300" b="1" dirty="0">
                <a:solidFill>
                  <a:schemeClr val="bg1"/>
                </a:solidFill>
              </a:rPr>
              <a:t>Homeless/Allocations Update </a:t>
            </a:r>
          </a:p>
          <a:p>
            <a:r>
              <a:rPr lang="en-IE" sz="4300" b="1" dirty="0">
                <a:solidFill>
                  <a:schemeClr val="bg1"/>
                </a:solidFill>
              </a:rPr>
              <a:t>May 2023</a:t>
            </a:r>
          </a:p>
          <a:p>
            <a:r>
              <a:rPr lang="en-IE" sz="3600" b="1" dirty="0">
                <a:solidFill>
                  <a:schemeClr val="bg1"/>
                </a:solidFill>
              </a:rPr>
              <a:t>(including Homeless Presentations &amp; Exits)</a:t>
            </a:r>
          </a:p>
          <a:p>
            <a:r>
              <a:rPr lang="en-IE" sz="3600" b="1" dirty="0">
                <a:solidFill>
                  <a:schemeClr val="bg1"/>
                </a:solidFill>
              </a:rPr>
              <a:t>Housing Strategic Policy Committee</a:t>
            </a:r>
          </a:p>
          <a:p>
            <a:r>
              <a:rPr lang="en-IE" sz="3600" b="1" dirty="0">
                <a:solidFill>
                  <a:schemeClr val="bg1"/>
                </a:solidFill>
              </a:rPr>
              <a:t>30</a:t>
            </a:r>
            <a:r>
              <a:rPr lang="en-IE" sz="3600" b="1" baseline="30000" dirty="0">
                <a:solidFill>
                  <a:schemeClr val="bg1"/>
                </a:solidFill>
              </a:rPr>
              <a:t>th</a:t>
            </a:r>
            <a:r>
              <a:rPr lang="en-IE" sz="3600" b="1" dirty="0">
                <a:solidFill>
                  <a:schemeClr val="bg1"/>
                </a:solidFill>
              </a:rPr>
              <a:t> May 2023</a:t>
            </a: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IE" sz="2800" dirty="0">
              <a:solidFill>
                <a:schemeClr val="bg1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93B111-4E78-7987-C5DD-7A4D2D9B47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2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6"/>
    </mc:Choice>
    <mc:Fallback xmlns="">
      <p:transition spd="slow" advTm="10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4763" y="-119836"/>
            <a:ext cx="9148763" cy="674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34155" y="388291"/>
            <a:ext cx="8619867" cy="586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D95E00"/>
                </a:solidFill>
              </a:rPr>
              <a:t>Social Housing List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D95E00"/>
                </a:solidFill>
              </a:rPr>
              <a:t>1</a:t>
            </a:r>
            <a:r>
              <a:rPr lang="en-US" altLang="en-US" b="1" baseline="30000" dirty="0">
                <a:solidFill>
                  <a:srgbClr val="D95E00"/>
                </a:solidFill>
              </a:rPr>
              <a:t>st</a:t>
            </a:r>
            <a:r>
              <a:rPr lang="en-US" altLang="en-US" b="1" dirty="0">
                <a:solidFill>
                  <a:srgbClr val="D95E00"/>
                </a:solidFill>
              </a:rPr>
              <a:t> May 2023</a:t>
            </a:r>
            <a:endParaRPr lang="en-IE" sz="2000" dirty="0">
              <a:solidFill>
                <a:srgbClr val="51626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6F5E89-62E8-4622-A0B9-74D26590E276}"/>
              </a:ext>
            </a:extLst>
          </p:cNvPr>
          <p:cNvSpPr/>
          <p:nvPr/>
        </p:nvSpPr>
        <p:spPr>
          <a:xfrm>
            <a:off x="152400" y="4686968"/>
            <a:ext cx="4608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D95E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New Applications 2023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A958626-ACF4-4FCC-80B2-640C38B22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73833"/>
              </p:ext>
            </p:extLst>
          </p:nvPr>
        </p:nvGraphicFramePr>
        <p:xfrm>
          <a:off x="256634" y="5270867"/>
          <a:ext cx="8593180" cy="1198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3445007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25153008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3031022670"/>
                    </a:ext>
                  </a:extLst>
                </a:gridCol>
                <a:gridCol w="508221">
                  <a:extLst>
                    <a:ext uri="{9D8B030D-6E8A-4147-A177-3AD203B41FA5}">
                      <a16:colId xmlns:a16="http://schemas.microsoft.com/office/drawing/2014/main" val="4066452627"/>
                    </a:ext>
                  </a:extLst>
                </a:gridCol>
                <a:gridCol w="508221">
                  <a:extLst>
                    <a:ext uri="{9D8B030D-6E8A-4147-A177-3AD203B41FA5}">
                      <a16:colId xmlns:a16="http://schemas.microsoft.com/office/drawing/2014/main" val="320616576"/>
                    </a:ext>
                  </a:extLst>
                </a:gridCol>
                <a:gridCol w="548780">
                  <a:extLst>
                    <a:ext uri="{9D8B030D-6E8A-4147-A177-3AD203B41FA5}">
                      <a16:colId xmlns:a16="http://schemas.microsoft.com/office/drawing/2014/main" val="3857123339"/>
                    </a:ext>
                  </a:extLst>
                </a:gridCol>
                <a:gridCol w="512458">
                  <a:extLst>
                    <a:ext uri="{9D8B030D-6E8A-4147-A177-3AD203B41FA5}">
                      <a16:colId xmlns:a16="http://schemas.microsoft.com/office/drawing/2014/main" val="3834912776"/>
                    </a:ext>
                  </a:extLst>
                </a:gridCol>
                <a:gridCol w="512458">
                  <a:extLst>
                    <a:ext uri="{9D8B030D-6E8A-4147-A177-3AD203B41FA5}">
                      <a16:colId xmlns:a16="http://schemas.microsoft.com/office/drawing/2014/main" val="1753450214"/>
                    </a:ext>
                  </a:extLst>
                </a:gridCol>
                <a:gridCol w="597867">
                  <a:extLst>
                    <a:ext uri="{9D8B030D-6E8A-4147-A177-3AD203B41FA5}">
                      <a16:colId xmlns:a16="http://schemas.microsoft.com/office/drawing/2014/main" val="1591223907"/>
                    </a:ext>
                  </a:extLst>
                </a:gridCol>
                <a:gridCol w="512458">
                  <a:extLst>
                    <a:ext uri="{9D8B030D-6E8A-4147-A177-3AD203B41FA5}">
                      <a16:colId xmlns:a16="http://schemas.microsoft.com/office/drawing/2014/main" val="3242437071"/>
                    </a:ext>
                  </a:extLst>
                </a:gridCol>
                <a:gridCol w="512458">
                  <a:extLst>
                    <a:ext uri="{9D8B030D-6E8A-4147-A177-3AD203B41FA5}">
                      <a16:colId xmlns:a16="http://schemas.microsoft.com/office/drawing/2014/main" val="4216880810"/>
                    </a:ext>
                  </a:extLst>
                </a:gridCol>
                <a:gridCol w="514181">
                  <a:extLst>
                    <a:ext uri="{9D8B030D-6E8A-4147-A177-3AD203B41FA5}">
                      <a16:colId xmlns:a16="http://schemas.microsoft.com/office/drawing/2014/main" val="1858699444"/>
                    </a:ext>
                  </a:extLst>
                </a:gridCol>
                <a:gridCol w="673834">
                  <a:extLst>
                    <a:ext uri="{9D8B030D-6E8A-4147-A177-3AD203B41FA5}">
                      <a16:colId xmlns:a16="http://schemas.microsoft.com/office/drawing/2014/main" val="409082637"/>
                    </a:ext>
                  </a:extLst>
                </a:gridCol>
                <a:gridCol w="673834">
                  <a:extLst>
                    <a:ext uri="{9D8B030D-6E8A-4147-A177-3AD203B41FA5}">
                      <a16:colId xmlns:a16="http://schemas.microsoft.com/office/drawing/2014/main" val="3045843634"/>
                    </a:ext>
                  </a:extLst>
                </a:gridCol>
              </a:tblGrid>
              <a:tr h="399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E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IE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IE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IE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IE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IE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IE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July</a:t>
                      </a:r>
                      <a:endParaRPr lang="en-IE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IE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IE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IE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IE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IE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E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3192075"/>
                  </a:ext>
                </a:extLst>
              </a:tr>
              <a:tr h="399614">
                <a:tc>
                  <a:txBody>
                    <a:bodyPr/>
                    <a:lstStyle/>
                    <a:p>
                      <a:pPr algn="ctr"/>
                      <a:r>
                        <a:rPr lang="en-IE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Social Housing</a:t>
                      </a: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252</a:t>
                      </a: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184</a:t>
                      </a: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174</a:t>
                      </a: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754</a:t>
                      </a:r>
                      <a:endParaRPr lang="en-IE" sz="1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972139"/>
                  </a:ext>
                </a:extLst>
              </a:tr>
              <a:tr h="399614">
                <a:tc>
                  <a:txBody>
                    <a:bodyPr/>
                    <a:lstStyle/>
                    <a:p>
                      <a:pPr algn="ctr"/>
                      <a:r>
                        <a:rPr lang="en-IE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HAP Approvals</a:t>
                      </a: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6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4640570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3927292-F5B2-2A85-0BEC-E58EEFE85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356836"/>
              </p:ext>
            </p:extLst>
          </p:nvPr>
        </p:nvGraphicFramePr>
        <p:xfrm>
          <a:off x="195132" y="1524000"/>
          <a:ext cx="8564604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468">
                  <a:extLst>
                    <a:ext uri="{9D8B030D-6E8A-4147-A177-3AD203B41FA5}">
                      <a16:colId xmlns:a16="http://schemas.microsoft.com/office/drawing/2014/main" val="419489512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56829068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8685212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314460178"/>
                    </a:ext>
                  </a:extLst>
                </a:gridCol>
                <a:gridCol w="1341755">
                  <a:extLst>
                    <a:ext uri="{9D8B030D-6E8A-4147-A177-3AD203B41FA5}">
                      <a16:colId xmlns:a16="http://schemas.microsoft.com/office/drawing/2014/main" val="3877998562"/>
                    </a:ext>
                  </a:extLst>
                </a:gridCol>
                <a:gridCol w="1474381">
                  <a:extLst>
                    <a:ext uri="{9D8B030D-6E8A-4147-A177-3AD203B41FA5}">
                      <a16:colId xmlns:a16="http://schemas.microsoft.com/office/drawing/2014/main" val="366517834"/>
                    </a:ext>
                  </a:extLst>
                </a:gridCol>
              </a:tblGrid>
              <a:tr h="304800">
                <a:tc gridSpan="4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</a:rPr>
                        <a:t>Total Current Number of Applications</a:t>
                      </a:r>
                      <a:endParaRPr lang="en-IE" sz="18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E" sz="18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E" sz="18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80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</a:rPr>
                        <a:t>5,941</a:t>
                      </a:r>
                      <a:endParaRPr lang="en-IE" sz="18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E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6639376"/>
                  </a:ext>
                </a:extLst>
              </a:tr>
              <a:tr h="137866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E9EDF4"/>
                          </a:solidFill>
                          <a:latin typeface="+mn-lt"/>
                        </a:rPr>
                        <a:t>Housing Need by Bedroom Size</a:t>
                      </a:r>
                      <a:endParaRPr lang="en-IE" sz="1800" b="1" dirty="0">
                        <a:solidFill>
                          <a:srgbClr val="E9EDF4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E9EDF4"/>
                          </a:solidFill>
                          <a:latin typeface="+mn-lt"/>
                        </a:rPr>
                        <a:t>North of Naas Road Only</a:t>
                      </a:r>
                      <a:endParaRPr lang="en-IE" sz="1800" b="1" dirty="0">
                        <a:solidFill>
                          <a:srgbClr val="E9EDF4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E9EDF4"/>
                          </a:solidFill>
                          <a:latin typeface="+mn-lt"/>
                        </a:rPr>
                        <a:t>South of Naas Road Only</a:t>
                      </a:r>
                      <a:endParaRPr lang="en-IE" sz="1800" b="1" dirty="0">
                        <a:solidFill>
                          <a:srgbClr val="E9EDF4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>
                          <a:solidFill>
                            <a:srgbClr val="E9EDF4"/>
                          </a:solidFill>
                          <a:latin typeface="+mn-lt"/>
                        </a:rPr>
                        <a:t>Both North &amp; South of Naas Road</a:t>
                      </a:r>
                      <a:endParaRPr lang="en-IE" sz="1800" b="1" dirty="0">
                        <a:solidFill>
                          <a:srgbClr val="E9EDF4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E9EDF4"/>
                          </a:solidFill>
                          <a:latin typeface="+mn-lt"/>
                        </a:rPr>
                        <a:t>Total</a:t>
                      </a:r>
                    </a:p>
                    <a:p>
                      <a:pPr algn="ctr"/>
                      <a:r>
                        <a:rPr lang="en-GB" sz="1800" b="1">
                          <a:solidFill>
                            <a:srgbClr val="E9EDF4"/>
                          </a:solidFill>
                          <a:latin typeface="+mn-lt"/>
                        </a:rPr>
                        <a:t>Households</a:t>
                      </a:r>
                      <a:endParaRPr lang="en-IE" sz="1800" b="1" dirty="0">
                        <a:solidFill>
                          <a:srgbClr val="E9EDF4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E9EDF4"/>
                          </a:solidFill>
                          <a:latin typeface="+mn-lt"/>
                        </a:rPr>
                        <a:t>Ad/Ch</a:t>
                      </a:r>
                      <a:endParaRPr lang="en-IE" sz="1800" b="1" dirty="0">
                        <a:solidFill>
                          <a:srgbClr val="E9EDF4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24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1-bed</a:t>
                      </a:r>
                      <a:endParaRPr lang="en-IE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1228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983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2,961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3439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3165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2-bed</a:t>
                      </a:r>
                      <a:endParaRPr lang="en-IE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594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673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712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1,979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2557/ 2609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1574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latin typeface="+mn-lt"/>
                        </a:rPr>
                        <a:t>3-bed</a:t>
                      </a:r>
                      <a:endParaRPr lang="en-IE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314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298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277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889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1426/ 2509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42264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latin typeface="+mn-lt"/>
                        </a:rPr>
                        <a:t>4-bed</a:t>
                      </a:r>
                      <a:endParaRPr lang="en-IE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112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216/ 518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94959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latin typeface="+mn-lt"/>
                        </a:rPr>
                        <a:t>Totals</a:t>
                      </a:r>
                      <a:endParaRPr lang="en-IE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1,686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2,232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2,023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5,941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7,639/5,636 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9422988"/>
                  </a:ext>
                </a:extLst>
              </a:tr>
            </a:tbl>
          </a:graphicData>
        </a:graphic>
      </p:graphicFrame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2C0C02-B6E6-14B4-7C5C-57EE4CD252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98"/>
    </mc:Choice>
    <mc:Fallback xmlns="">
      <p:transition spd="slow" advTm="22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91513" y="115524"/>
            <a:ext cx="9148763" cy="62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28600" y="914400"/>
            <a:ext cx="8382000" cy="609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D95E00"/>
                </a:solidFill>
              </a:rPr>
              <a:t>Allocations Report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ABD058-7611-FDBD-3B0B-67A509C97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062103"/>
              </p:ext>
            </p:extLst>
          </p:nvPr>
        </p:nvGraphicFramePr>
        <p:xfrm>
          <a:off x="365684" y="1600200"/>
          <a:ext cx="8381998" cy="4648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368">
                  <a:extLst>
                    <a:ext uri="{9D8B030D-6E8A-4147-A177-3AD203B41FA5}">
                      <a16:colId xmlns:a16="http://schemas.microsoft.com/office/drawing/2014/main" val="1243016889"/>
                    </a:ext>
                  </a:extLst>
                </a:gridCol>
                <a:gridCol w="962526">
                  <a:extLst>
                    <a:ext uri="{9D8B030D-6E8A-4147-A177-3AD203B41FA5}">
                      <a16:colId xmlns:a16="http://schemas.microsoft.com/office/drawing/2014/main" val="2943528791"/>
                    </a:ext>
                  </a:extLst>
                </a:gridCol>
                <a:gridCol w="962526">
                  <a:extLst>
                    <a:ext uri="{9D8B030D-6E8A-4147-A177-3AD203B41FA5}">
                      <a16:colId xmlns:a16="http://schemas.microsoft.com/office/drawing/2014/main" val="168458004"/>
                    </a:ext>
                  </a:extLst>
                </a:gridCol>
                <a:gridCol w="962526">
                  <a:extLst>
                    <a:ext uri="{9D8B030D-6E8A-4147-A177-3AD203B41FA5}">
                      <a16:colId xmlns:a16="http://schemas.microsoft.com/office/drawing/2014/main" val="3154617036"/>
                    </a:ext>
                  </a:extLst>
                </a:gridCol>
                <a:gridCol w="962526">
                  <a:extLst>
                    <a:ext uri="{9D8B030D-6E8A-4147-A177-3AD203B41FA5}">
                      <a16:colId xmlns:a16="http://schemas.microsoft.com/office/drawing/2014/main" val="3724289275"/>
                    </a:ext>
                  </a:extLst>
                </a:gridCol>
                <a:gridCol w="962526">
                  <a:extLst>
                    <a:ext uri="{9D8B030D-6E8A-4147-A177-3AD203B41FA5}">
                      <a16:colId xmlns:a16="http://schemas.microsoft.com/office/drawing/2014/main" val="840207403"/>
                    </a:ext>
                  </a:extLst>
                </a:gridCol>
              </a:tblGrid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>
                          <a:effectLst/>
                        </a:rPr>
                        <a:t>Category</a:t>
                      </a:r>
                      <a:endParaRPr lang="en-IE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2019</a:t>
                      </a:r>
                      <a:endParaRPr lang="en-IE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2020</a:t>
                      </a:r>
                      <a:endParaRPr lang="en-IE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2021</a:t>
                      </a:r>
                      <a:endParaRPr lang="en-IE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2022</a:t>
                      </a:r>
                      <a:endParaRPr lang="en-IE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2023</a:t>
                      </a:r>
                      <a:endParaRPr lang="en-IE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33595779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>
                          <a:effectLst/>
                        </a:rPr>
                        <a:t>CBL-General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>
                          <a:effectLst/>
                        </a:rPr>
                        <a:t>189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125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195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188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30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31283459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>
                          <a:effectLst/>
                        </a:rPr>
                        <a:t>CBL-HAP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65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110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159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80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39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91419285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>
                          <a:effectLst/>
                        </a:rPr>
                        <a:t>CBL-RAS Fixed T/F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38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17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10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3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1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12571147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 dirty="0">
                          <a:effectLst/>
                        </a:rPr>
                        <a:t>CBL-Homeless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8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10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5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0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2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7632069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>
                          <a:effectLst/>
                        </a:rPr>
                        <a:t>CBL-Medical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3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3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0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0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0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6857429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>
                          <a:effectLst/>
                        </a:rPr>
                        <a:t>Homeless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195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167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131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71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45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58323278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>
                          <a:effectLst/>
                        </a:rPr>
                        <a:t>Standard Medical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68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41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50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80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13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04467570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>
                          <a:effectLst/>
                        </a:rPr>
                        <a:t>Priority/Age Friendly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50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23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77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55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7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3275527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>
                          <a:effectLst/>
                        </a:rPr>
                        <a:t>Tenant in Situ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0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0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0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0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1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52647909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>
                          <a:effectLst/>
                        </a:rPr>
                        <a:t>Total</a:t>
                      </a:r>
                      <a:endParaRPr lang="en-I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616</a:t>
                      </a:r>
                      <a:endParaRPr lang="en-I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496</a:t>
                      </a:r>
                      <a:endParaRPr lang="en-I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627</a:t>
                      </a:r>
                      <a:endParaRPr lang="en-I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477</a:t>
                      </a:r>
                      <a:endParaRPr lang="en-I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138</a:t>
                      </a:r>
                      <a:endParaRPr lang="en-I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92458437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 dirty="0">
                          <a:effectLst/>
                        </a:rPr>
                        <a:t>Transfers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>
                          <a:effectLst/>
                        </a:rPr>
                        <a:t> 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74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88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81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>
                          <a:effectLst/>
                        </a:rPr>
                        <a:t>22*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1031916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u="none" strike="noStrike" dirty="0">
                          <a:effectLst/>
                        </a:rPr>
                        <a:t>RAS NTQ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 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 19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34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>
                          <a:effectLst/>
                        </a:rPr>
                        <a:t>49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>
                          <a:effectLst/>
                        </a:rPr>
                        <a:t>17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995048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C0E483-82CB-9F23-7087-1DE5EE36D608}"/>
              </a:ext>
            </a:extLst>
          </p:cNvPr>
          <p:cNvSpPr txBox="1"/>
          <p:nvPr/>
        </p:nvSpPr>
        <p:spPr>
          <a:xfrm>
            <a:off x="365684" y="6557810"/>
            <a:ext cx="260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6 Medical transfers</a:t>
            </a:r>
            <a:endParaRPr lang="en-IE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9D3FC3-3A0A-FA4C-7DA8-EC22CF7BC7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5"/>
    </mc:Choice>
    <mc:Fallback xmlns="">
      <p:transition spd="slow" advTm="14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0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838200"/>
            <a:ext cx="8382000" cy="609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D95E00"/>
                </a:solidFill>
              </a:rPr>
              <a:t>Allocations Report 2023</a:t>
            </a: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D95E00"/>
                </a:solidFill>
              </a:rPr>
              <a:t>By Bedroom Size/Electoral Area and Avg Time on List</a:t>
            </a: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rgbClr val="D95E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8D76351-DB55-9457-85F4-5703CDAC2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097646"/>
              </p:ext>
            </p:extLst>
          </p:nvPr>
        </p:nvGraphicFramePr>
        <p:xfrm>
          <a:off x="304800" y="2057399"/>
          <a:ext cx="8172449" cy="3989991"/>
        </p:xfrm>
        <a:graphic>
          <a:graphicData uri="http://schemas.openxmlformats.org/drawingml/2006/table">
            <a:tbl>
              <a:tblPr/>
              <a:tblGrid>
                <a:gridCol w="3415154">
                  <a:extLst>
                    <a:ext uri="{9D8B030D-6E8A-4147-A177-3AD203B41FA5}">
                      <a16:colId xmlns:a16="http://schemas.microsoft.com/office/drawing/2014/main" val="3520632358"/>
                    </a:ext>
                  </a:extLst>
                </a:gridCol>
                <a:gridCol w="744158">
                  <a:extLst>
                    <a:ext uri="{9D8B030D-6E8A-4147-A177-3AD203B41FA5}">
                      <a16:colId xmlns:a16="http://schemas.microsoft.com/office/drawing/2014/main" val="2888482520"/>
                    </a:ext>
                  </a:extLst>
                </a:gridCol>
                <a:gridCol w="744158">
                  <a:extLst>
                    <a:ext uri="{9D8B030D-6E8A-4147-A177-3AD203B41FA5}">
                      <a16:colId xmlns:a16="http://schemas.microsoft.com/office/drawing/2014/main" val="2667169608"/>
                    </a:ext>
                  </a:extLst>
                </a:gridCol>
                <a:gridCol w="1023217">
                  <a:extLst>
                    <a:ext uri="{9D8B030D-6E8A-4147-A177-3AD203B41FA5}">
                      <a16:colId xmlns:a16="http://schemas.microsoft.com/office/drawing/2014/main" val="18615773"/>
                    </a:ext>
                  </a:extLst>
                </a:gridCol>
                <a:gridCol w="1222545">
                  <a:extLst>
                    <a:ext uri="{9D8B030D-6E8A-4147-A177-3AD203B41FA5}">
                      <a16:colId xmlns:a16="http://schemas.microsoft.com/office/drawing/2014/main" val="3478082959"/>
                    </a:ext>
                  </a:extLst>
                </a:gridCol>
                <a:gridCol w="1023217">
                  <a:extLst>
                    <a:ext uri="{9D8B030D-6E8A-4147-A177-3AD203B41FA5}">
                      <a16:colId xmlns:a16="http://schemas.microsoft.com/office/drawing/2014/main" val="2587474793"/>
                    </a:ext>
                  </a:extLst>
                </a:gridCol>
              </a:tblGrid>
              <a:tr h="308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Electoral Area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1-Bed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2-Bed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3-Bed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4-Bed+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589733"/>
                  </a:ext>
                </a:extLst>
              </a:tr>
              <a:tr h="3152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Tallaght Central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496337"/>
                  </a:ext>
                </a:extLst>
              </a:tr>
              <a:tr h="3152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Tallaght South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57814"/>
                  </a:ext>
                </a:extLst>
              </a:tr>
              <a:tr h="3152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Clondalkin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98808"/>
                  </a:ext>
                </a:extLst>
              </a:tr>
              <a:tr h="3152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168713"/>
                  </a:ext>
                </a:extLst>
              </a:tr>
              <a:tr h="3152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Palmerstown/Fonthill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154284"/>
                  </a:ext>
                </a:extLst>
              </a:tr>
              <a:tr h="3152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Firhouse/Bohernabreena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808701"/>
                  </a:ext>
                </a:extLst>
              </a:tr>
              <a:tr h="3152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Rathfarnham/Templeogue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349608"/>
                  </a:ext>
                </a:extLst>
              </a:tr>
              <a:tr h="3082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201069"/>
                  </a:ext>
                </a:extLst>
              </a:tr>
              <a:tr h="3082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of Adults/Children Housed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80/75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104/192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5/16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231/283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525911"/>
                  </a:ext>
                </a:extLst>
              </a:tr>
              <a:tr h="3082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Time on List for Allocations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1-Bed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2-Bed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3-Bed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4-Bed+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Overall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463017"/>
                  </a:ext>
                </a:extLst>
              </a:tr>
              <a:tr h="3012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Time On List (years)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713790"/>
                  </a:ext>
                </a:extLst>
              </a:tr>
              <a:tr h="2171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(excluding Transfers)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511187"/>
                  </a:ext>
                </a:extLst>
              </a:tr>
            </a:tbl>
          </a:graphicData>
        </a:graphic>
      </p:graphicFrame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8835B1-0D57-0DDE-05CB-2F91F40C49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80"/>
    </mc:Choice>
    <mc:Fallback xmlns="">
      <p:transition spd="slow" advTm="15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76200" y="76200"/>
            <a:ext cx="9148763" cy="50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81000" y="838200"/>
            <a:ext cx="8382000" cy="609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b="1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D95E00"/>
                </a:solidFill>
              </a:rPr>
              <a:t>Refusals of Properties</a:t>
            </a:r>
          </a:p>
          <a:p>
            <a:pPr eaLnBrk="1" hangingPunct="1">
              <a:buFontTx/>
              <a:buNone/>
            </a:pPr>
            <a:r>
              <a:rPr lang="en-US" altLang="en-US" b="1" dirty="0"/>
              <a:t>193 refusals in 2022</a:t>
            </a:r>
          </a:p>
          <a:p>
            <a:pPr eaLnBrk="1" hangingPunct="1">
              <a:buFontTx/>
              <a:buNone/>
            </a:pPr>
            <a:r>
              <a:rPr lang="en-US" altLang="en-US" b="1" dirty="0"/>
              <a:t>42 refusals in 2023 to date</a:t>
            </a:r>
          </a:p>
          <a:p>
            <a:pPr eaLnBrk="1" hangingPunct="1">
              <a:buFontTx/>
              <a:buNone/>
            </a:pPr>
            <a:r>
              <a:rPr lang="en-US" altLang="en-US" b="1" dirty="0"/>
              <a:t>7 refusals from families in EA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D749B6A-E745-7055-CD18-61020EE40B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580633"/>
              </p:ext>
            </p:extLst>
          </p:nvPr>
        </p:nvGraphicFramePr>
        <p:xfrm>
          <a:off x="228600" y="3048000"/>
          <a:ext cx="2819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15A2871-186C-0350-D47A-46BECB6A50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926636"/>
              </p:ext>
            </p:extLst>
          </p:nvPr>
        </p:nvGraphicFramePr>
        <p:xfrm>
          <a:off x="1948306" y="3048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A02173D-1129-6F24-672B-1F2671458A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297753"/>
              </p:ext>
            </p:extLst>
          </p:nvPr>
        </p:nvGraphicFramePr>
        <p:xfrm>
          <a:off x="4726513" y="30380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CE17F0-101D-3B61-26F8-0A6C4F1D5B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08"/>
    </mc:Choice>
    <mc:Fallback xmlns="">
      <p:transition spd="slow" advTm="25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8873" y="627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483428D-CD09-41F5-BF01-47B00780E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031512"/>
              </p:ext>
            </p:extLst>
          </p:nvPr>
        </p:nvGraphicFramePr>
        <p:xfrm>
          <a:off x="53709" y="1266679"/>
          <a:ext cx="8905772" cy="2415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7328">
                  <a:extLst>
                    <a:ext uri="{9D8B030D-6E8A-4147-A177-3AD203B41FA5}">
                      <a16:colId xmlns:a16="http://schemas.microsoft.com/office/drawing/2014/main" val="1661031084"/>
                    </a:ext>
                  </a:extLst>
                </a:gridCol>
                <a:gridCol w="560723">
                  <a:extLst>
                    <a:ext uri="{9D8B030D-6E8A-4147-A177-3AD203B41FA5}">
                      <a16:colId xmlns:a16="http://schemas.microsoft.com/office/drawing/2014/main" val="3188549448"/>
                    </a:ext>
                  </a:extLst>
                </a:gridCol>
                <a:gridCol w="523869">
                  <a:extLst>
                    <a:ext uri="{9D8B030D-6E8A-4147-A177-3AD203B41FA5}">
                      <a16:colId xmlns:a16="http://schemas.microsoft.com/office/drawing/2014/main" val="3906943898"/>
                    </a:ext>
                  </a:extLst>
                </a:gridCol>
                <a:gridCol w="523869">
                  <a:extLst>
                    <a:ext uri="{9D8B030D-6E8A-4147-A177-3AD203B41FA5}">
                      <a16:colId xmlns:a16="http://schemas.microsoft.com/office/drawing/2014/main" val="207014619"/>
                    </a:ext>
                  </a:extLst>
                </a:gridCol>
                <a:gridCol w="523869">
                  <a:extLst>
                    <a:ext uri="{9D8B030D-6E8A-4147-A177-3AD203B41FA5}">
                      <a16:colId xmlns:a16="http://schemas.microsoft.com/office/drawing/2014/main" val="3318799638"/>
                    </a:ext>
                  </a:extLst>
                </a:gridCol>
                <a:gridCol w="523869">
                  <a:extLst>
                    <a:ext uri="{9D8B030D-6E8A-4147-A177-3AD203B41FA5}">
                      <a16:colId xmlns:a16="http://schemas.microsoft.com/office/drawing/2014/main" val="1032589594"/>
                    </a:ext>
                  </a:extLst>
                </a:gridCol>
                <a:gridCol w="449031">
                  <a:extLst>
                    <a:ext uri="{9D8B030D-6E8A-4147-A177-3AD203B41FA5}">
                      <a16:colId xmlns:a16="http://schemas.microsoft.com/office/drawing/2014/main" val="4217551041"/>
                    </a:ext>
                  </a:extLst>
                </a:gridCol>
                <a:gridCol w="523869">
                  <a:extLst>
                    <a:ext uri="{9D8B030D-6E8A-4147-A177-3AD203B41FA5}">
                      <a16:colId xmlns:a16="http://schemas.microsoft.com/office/drawing/2014/main" val="1758368084"/>
                    </a:ext>
                  </a:extLst>
                </a:gridCol>
                <a:gridCol w="523869">
                  <a:extLst>
                    <a:ext uri="{9D8B030D-6E8A-4147-A177-3AD203B41FA5}">
                      <a16:colId xmlns:a16="http://schemas.microsoft.com/office/drawing/2014/main" val="684422215"/>
                    </a:ext>
                  </a:extLst>
                </a:gridCol>
                <a:gridCol w="523869">
                  <a:extLst>
                    <a:ext uri="{9D8B030D-6E8A-4147-A177-3AD203B41FA5}">
                      <a16:colId xmlns:a16="http://schemas.microsoft.com/office/drawing/2014/main" val="1324725245"/>
                    </a:ext>
                  </a:extLst>
                </a:gridCol>
                <a:gridCol w="523869">
                  <a:extLst>
                    <a:ext uri="{9D8B030D-6E8A-4147-A177-3AD203B41FA5}">
                      <a16:colId xmlns:a16="http://schemas.microsoft.com/office/drawing/2014/main" val="825404550"/>
                    </a:ext>
                  </a:extLst>
                </a:gridCol>
                <a:gridCol w="523869">
                  <a:extLst>
                    <a:ext uri="{9D8B030D-6E8A-4147-A177-3AD203B41FA5}">
                      <a16:colId xmlns:a16="http://schemas.microsoft.com/office/drawing/2014/main" val="1224884374"/>
                    </a:ext>
                  </a:extLst>
                </a:gridCol>
                <a:gridCol w="523869">
                  <a:extLst>
                    <a:ext uri="{9D8B030D-6E8A-4147-A177-3AD203B41FA5}">
                      <a16:colId xmlns:a16="http://schemas.microsoft.com/office/drawing/2014/main" val="2749811159"/>
                    </a:ext>
                  </a:extLst>
                </a:gridCol>
              </a:tblGrid>
              <a:tr h="592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+mn-lt"/>
                        </a:rPr>
                        <a:t>Homeless Register 2022</a:t>
                      </a:r>
                      <a:endParaRPr lang="en-IE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7864217"/>
                  </a:ext>
                </a:extLst>
              </a:tr>
              <a:tr h="398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No. of Homeless Households</a:t>
                      </a:r>
                      <a:endParaRPr lang="en-I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513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511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512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506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I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I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4401757"/>
                  </a:ext>
                </a:extLst>
              </a:tr>
              <a:tr h="315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Single Male</a:t>
                      </a:r>
                      <a:endParaRPr lang="en-I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243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244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229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I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I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I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0832631"/>
                  </a:ext>
                </a:extLst>
              </a:tr>
              <a:tr h="370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Single Female</a:t>
                      </a:r>
                      <a:endParaRPr lang="en-I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IE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IE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246443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New Presentations to Clinic</a:t>
                      </a:r>
                      <a:endParaRPr lang="en-I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IE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IE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7160106"/>
                  </a:ext>
                </a:extLst>
              </a:tr>
              <a:tr h="358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Homeless Allocations</a:t>
                      </a:r>
                      <a:endParaRPr lang="en-I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I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IE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IE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IE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IE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IE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87663189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0E19098-9B2E-4B1B-88C8-213C3A624F62}"/>
              </a:ext>
            </a:extLst>
          </p:cNvPr>
          <p:cNvSpPr/>
          <p:nvPr/>
        </p:nvSpPr>
        <p:spPr>
          <a:xfrm>
            <a:off x="203515" y="685800"/>
            <a:ext cx="3874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95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Homeless Register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A4DC66-7E48-4645-879B-E1FCB3B3E6D4}"/>
              </a:ext>
            </a:extLst>
          </p:cNvPr>
          <p:cNvSpPr/>
          <p:nvPr/>
        </p:nvSpPr>
        <p:spPr>
          <a:xfrm>
            <a:off x="203514" y="3666092"/>
            <a:ext cx="4883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95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Self Accommodate 2023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32D8969-7E93-4BFE-AB43-19DCB7EAB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457530"/>
              </p:ext>
            </p:extLst>
          </p:nvPr>
        </p:nvGraphicFramePr>
        <p:xfrm>
          <a:off x="80177" y="4223212"/>
          <a:ext cx="8879304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906">
                  <a:extLst>
                    <a:ext uri="{9D8B030D-6E8A-4147-A177-3AD203B41FA5}">
                      <a16:colId xmlns:a16="http://schemas.microsoft.com/office/drawing/2014/main" val="321251091"/>
                    </a:ext>
                  </a:extLst>
                </a:gridCol>
                <a:gridCol w="476006">
                  <a:extLst>
                    <a:ext uri="{9D8B030D-6E8A-4147-A177-3AD203B41FA5}">
                      <a16:colId xmlns:a16="http://schemas.microsoft.com/office/drawing/2014/main" val="1118452372"/>
                    </a:ext>
                  </a:extLst>
                </a:gridCol>
                <a:gridCol w="514594">
                  <a:extLst>
                    <a:ext uri="{9D8B030D-6E8A-4147-A177-3AD203B41FA5}">
                      <a16:colId xmlns:a16="http://schemas.microsoft.com/office/drawing/2014/main" val="3685870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307464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450706195"/>
                    </a:ext>
                  </a:extLst>
                </a:gridCol>
                <a:gridCol w="577958">
                  <a:extLst>
                    <a:ext uri="{9D8B030D-6E8A-4147-A177-3AD203B41FA5}">
                      <a16:colId xmlns:a16="http://schemas.microsoft.com/office/drawing/2014/main" val="304449181"/>
                    </a:ext>
                  </a:extLst>
                </a:gridCol>
                <a:gridCol w="509532">
                  <a:extLst>
                    <a:ext uri="{9D8B030D-6E8A-4147-A177-3AD203B41FA5}">
                      <a16:colId xmlns:a16="http://schemas.microsoft.com/office/drawing/2014/main" val="3350213674"/>
                    </a:ext>
                  </a:extLst>
                </a:gridCol>
                <a:gridCol w="512710">
                  <a:extLst>
                    <a:ext uri="{9D8B030D-6E8A-4147-A177-3AD203B41FA5}">
                      <a16:colId xmlns:a16="http://schemas.microsoft.com/office/drawing/2014/main" val="2423429459"/>
                    </a:ext>
                  </a:extLst>
                </a:gridCol>
                <a:gridCol w="513617">
                  <a:extLst>
                    <a:ext uri="{9D8B030D-6E8A-4147-A177-3AD203B41FA5}">
                      <a16:colId xmlns:a16="http://schemas.microsoft.com/office/drawing/2014/main" val="1597252179"/>
                    </a:ext>
                  </a:extLst>
                </a:gridCol>
                <a:gridCol w="551383">
                  <a:extLst>
                    <a:ext uri="{9D8B030D-6E8A-4147-A177-3AD203B41FA5}">
                      <a16:colId xmlns:a16="http://schemas.microsoft.com/office/drawing/2014/main" val="183888604"/>
                    </a:ext>
                  </a:extLst>
                </a:gridCol>
                <a:gridCol w="456984">
                  <a:extLst>
                    <a:ext uri="{9D8B030D-6E8A-4147-A177-3AD203B41FA5}">
                      <a16:colId xmlns:a16="http://schemas.microsoft.com/office/drawing/2014/main" val="1011421396"/>
                    </a:ext>
                  </a:extLst>
                </a:gridCol>
                <a:gridCol w="496307">
                  <a:extLst>
                    <a:ext uri="{9D8B030D-6E8A-4147-A177-3AD203B41FA5}">
                      <a16:colId xmlns:a16="http://schemas.microsoft.com/office/drawing/2014/main" val="3172257853"/>
                    </a:ext>
                  </a:extLst>
                </a:gridCol>
                <a:gridCol w="496307">
                  <a:extLst>
                    <a:ext uri="{9D8B030D-6E8A-4147-A177-3AD203B41FA5}">
                      <a16:colId xmlns:a16="http://schemas.microsoft.com/office/drawing/2014/main" val="3654763968"/>
                    </a:ext>
                  </a:extLst>
                </a:gridCol>
              </a:tblGrid>
              <a:tr h="5184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Households in Self-Accommodate by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I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Oct</a:t>
                      </a:r>
                      <a:endParaRPr lang="en-IE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Nov</a:t>
                      </a:r>
                      <a:endParaRPr lang="en-IE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Dec</a:t>
                      </a:r>
                      <a:endParaRPr lang="en-IE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4093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dirty="0">
                          <a:latin typeface="+mn-lt"/>
                        </a:rPr>
                        <a:t>No. of Households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100</a:t>
                      </a:r>
                      <a:endParaRPr lang="en-IE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111</a:t>
                      </a:r>
                      <a:endParaRPr lang="en-IE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latin typeface="+mn-lt"/>
                        </a:rPr>
                        <a:t>124</a:t>
                      </a:r>
                      <a:endParaRPr lang="en-IE" sz="1100" baseline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latin typeface="+mn-lt"/>
                        </a:rPr>
                        <a:t>129</a:t>
                      </a:r>
                      <a:endParaRPr lang="en-IE" sz="1100" baseline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1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IE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E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E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E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E" sz="2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499567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0978002-01D8-0C5B-7037-5A11ABCB4FA8}"/>
              </a:ext>
            </a:extLst>
          </p:cNvPr>
          <p:cNvSpPr/>
          <p:nvPr/>
        </p:nvSpPr>
        <p:spPr>
          <a:xfrm>
            <a:off x="203514" y="5298933"/>
            <a:ext cx="6718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95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Rough Sleeper Count March 2023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11ABC7-67CE-6369-A7CA-17781EB99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935155"/>
              </p:ext>
            </p:extLst>
          </p:nvPr>
        </p:nvGraphicFramePr>
        <p:xfrm>
          <a:off x="3124200" y="5800356"/>
          <a:ext cx="1599855" cy="955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463">
                  <a:extLst>
                    <a:ext uri="{9D8B030D-6E8A-4147-A177-3AD203B41FA5}">
                      <a16:colId xmlns:a16="http://schemas.microsoft.com/office/drawing/2014/main" val="4104316621"/>
                    </a:ext>
                  </a:extLst>
                </a:gridCol>
                <a:gridCol w="875392">
                  <a:extLst>
                    <a:ext uri="{9D8B030D-6E8A-4147-A177-3AD203B41FA5}">
                      <a16:colId xmlns:a16="http://schemas.microsoft.com/office/drawing/2014/main" val="3743293373"/>
                    </a:ext>
                  </a:extLst>
                </a:gridCol>
              </a:tblGrid>
              <a:tr h="300535">
                <a:tc>
                  <a:txBody>
                    <a:bodyPr/>
                    <a:lstStyle/>
                    <a:p>
                      <a:pPr algn="l" fontAlgn="t"/>
                      <a:r>
                        <a:rPr lang="en-IE" sz="1400" u="none" strike="noStrike">
                          <a:effectLst/>
                        </a:rPr>
                        <a:t> 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400" u="none" strike="noStrike">
                          <a:effectLst/>
                        </a:rPr>
                        <a:t>Mar-23</a:t>
                      </a:r>
                      <a:endParaRPr lang="en-IE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8157986"/>
                  </a:ext>
                </a:extLst>
              </a:tr>
              <a:tr h="3980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400" u="none" strike="noStrike" dirty="0">
                          <a:effectLst/>
                        </a:rPr>
                        <a:t>Total Found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400" u="none" strike="noStrike">
                          <a:effectLst/>
                        </a:rPr>
                        <a:t>83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8806170"/>
                  </a:ext>
                </a:extLst>
              </a:tr>
              <a:tr h="2030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400" u="none" strike="noStrike">
                          <a:effectLst/>
                        </a:rPr>
                        <a:t>Pass ID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400" u="none" strike="noStrike" dirty="0">
                          <a:effectLst/>
                        </a:rPr>
                        <a:t>73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95694078"/>
                  </a:ext>
                </a:extLst>
              </a:tr>
            </a:tbl>
          </a:graphicData>
        </a:graphic>
      </p:graphicFrame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6593C6-6356-71C8-1F51-F5BE96B147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1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69"/>
    </mc:Choice>
    <mc:Fallback xmlns="">
      <p:transition spd="slow" advTm="29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20146" y="-9712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348114" y="553294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95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Homeless Need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D95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95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of Housing List)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34F3592-B40A-46FA-8021-C303DFEC0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024427"/>
              </p:ext>
            </p:extLst>
          </p:nvPr>
        </p:nvGraphicFramePr>
        <p:xfrm>
          <a:off x="348114" y="1600199"/>
          <a:ext cx="8440526" cy="2207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798">
                  <a:extLst>
                    <a:ext uri="{9D8B030D-6E8A-4147-A177-3AD203B41FA5}">
                      <a16:colId xmlns:a16="http://schemas.microsoft.com/office/drawing/2014/main" val="580238948"/>
                    </a:ext>
                  </a:extLst>
                </a:gridCol>
                <a:gridCol w="986899">
                  <a:extLst>
                    <a:ext uri="{9D8B030D-6E8A-4147-A177-3AD203B41FA5}">
                      <a16:colId xmlns:a16="http://schemas.microsoft.com/office/drawing/2014/main" val="3242437071"/>
                    </a:ext>
                  </a:extLst>
                </a:gridCol>
                <a:gridCol w="910984">
                  <a:extLst>
                    <a:ext uri="{9D8B030D-6E8A-4147-A177-3AD203B41FA5}">
                      <a16:colId xmlns:a16="http://schemas.microsoft.com/office/drawing/2014/main" val="4216880810"/>
                    </a:ext>
                  </a:extLst>
                </a:gridCol>
                <a:gridCol w="910984">
                  <a:extLst>
                    <a:ext uri="{9D8B030D-6E8A-4147-A177-3AD203B41FA5}">
                      <a16:colId xmlns:a16="http://schemas.microsoft.com/office/drawing/2014/main" val="1858699444"/>
                    </a:ext>
                  </a:extLst>
                </a:gridCol>
                <a:gridCol w="835069">
                  <a:extLst>
                    <a:ext uri="{9D8B030D-6E8A-4147-A177-3AD203B41FA5}">
                      <a16:colId xmlns:a16="http://schemas.microsoft.com/office/drawing/2014/main" val="628396852"/>
                    </a:ext>
                  </a:extLst>
                </a:gridCol>
                <a:gridCol w="849792">
                  <a:extLst>
                    <a:ext uri="{9D8B030D-6E8A-4147-A177-3AD203B41FA5}">
                      <a16:colId xmlns:a16="http://schemas.microsoft.com/office/drawing/2014/main" val="3210520521"/>
                    </a:ext>
                  </a:extLst>
                </a:gridCol>
              </a:tblGrid>
              <a:tr h="562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+mn-lt"/>
                        </a:rPr>
                        <a:t> Housing List</a:t>
                      </a:r>
                      <a:endParaRPr lang="en-IE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+mn-lt"/>
                        </a:rPr>
                        <a:t>1-bed</a:t>
                      </a:r>
                      <a:endParaRPr lang="en-IE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2-bed</a:t>
                      </a:r>
                      <a:endParaRPr lang="en-IE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3-bed</a:t>
                      </a:r>
                      <a:endParaRPr lang="en-IE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4-bed</a:t>
                      </a:r>
                      <a:endParaRPr lang="en-IE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IE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3192075"/>
                  </a:ext>
                </a:extLst>
              </a:tr>
              <a:tr h="3111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Housing N</a:t>
                      </a:r>
                      <a:r>
                        <a:rPr lang="en-IE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eed</a:t>
                      </a:r>
                      <a:r>
                        <a:rPr lang="en-I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(incl. Homeless)</a:t>
                      </a: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5,941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1972139"/>
                  </a:ext>
                </a:extLst>
              </a:tr>
              <a:tr h="306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Housing Need % Breakdown</a:t>
                      </a: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84257116"/>
                  </a:ext>
                </a:extLst>
              </a:tr>
              <a:tr h="3369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Homeless Housing Need</a:t>
                      </a:r>
                      <a:endParaRPr lang="en-I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38510090"/>
                  </a:ext>
                </a:extLst>
              </a:tr>
              <a:tr h="3710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Homeless % Breakdown</a:t>
                      </a:r>
                      <a:endParaRPr lang="en-I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75478653"/>
                  </a:ext>
                </a:extLst>
              </a:tr>
              <a:tr h="306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% Homeless of Overall Housing Need</a:t>
                      </a:r>
                      <a:endParaRPr lang="en-I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35754253"/>
                  </a:ext>
                </a:extLst>
              </a:tr>
            </a:tbl>
          </a:graphicData>
        </a:graphic>
      </p:graphicFrame>
      <p:sp>
        <p:nvSpPr>
          <p:cNvPr id="13" name="Rectangle 18">
            <a:extLst>
              <a:ext uri="{FF2B5EF4-FFF2-40B4-BE49-F238E27FC236}">
                <a16:creationId xmlns:a16="http://schemas.microsoft.com/office/drawing/2014/main" id="{344D4473-A25D-43BC-A8DE-B60436869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14" y="3979280"/>
            <a:ext cx="84579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95E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Exits from Emergency Accommodation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D95E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51626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B3D530E3-198C-481A-BB4A-0FC4147DA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906195"/>
              </p:ext>
            </p:extLst>
          </p:nvPr>
        </p:nvGraphicFramePr>
        <p:xfrm>
          <a:off x="354645" y="4491567"/>
          <a:ext cx="777239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955">
                  <a:extLst>
                    <a:ext uri="{9D8B030D-6E8A-4147-A177-3AD203B41FA5}">
                      <a16:colId xmlns:a16="http://schemas.microsoft.com/office/drawing/2014/main" val="7042672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7993489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8850013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09574184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53301875"/>
                    </a:ext>
                  </a:extLst>
                </a:gridCol>
                <a:gridCol w="1269044">
                  <a:extLst>
                    <a:ext uri="{9D8B030D-6E8A-4147-A177-3AD203B41FA5}">
                      <a16:colId xmlns:a16="http://schemas.microsoft.com/office/drawing/2014/main" val="112342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20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2022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2023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652003"/>
                  </a:ext>
                </a:extLst>
              </a:tr>
              <a:tr h="162533">
                <a:tc>
                  <a:txBody>
                    <a:bodyPr/>
                    <a:lstStyle/>
                    <a:p>
                      <a:r>
                        <a:rPr lang="en-IE" sz="2000" dirty="0"/>
                        <a:t>Allocations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203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71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47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716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dirty="0"/>
                        <a:t>Homeless HAP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146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64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29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408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b="1" dirty="0"/>
                        <a:t>Total Exits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349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398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135</a:t>
                      </a:r>
                      <a:endParaRPr lang="en-I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76</a:t>
                      </a:r>
                      <a:endParaRPr lang="en-I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004210"/>
                  </a:ext>
                </a:extLst>
              </a:tr>
              <a:tr h="192218">
                <a:tc>
                  <a:txBody>
                    <a:bodyPr/>
                    <a:lstStyle/>
                    <a:p>
                      <a:r>
                        <a:rPr lang="en-IE" sz="2000" b="1" dirty="0"/>
                        <a:t>Preventative HAP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/>
                        <a:t>372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230</a:t>
                      </a:r>
                      <a:endParaRPr lang="en-I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63</a:t>
                      </a:r>
                      <a:endParaRPr lang="en-I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327149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F287D7-82FB-91AD-98AB-49185DFBA9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00"/>
    </mc:Choice>
    <mc:Fallback xmlns="">
      <p:transition spd="slow" advTm="20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11089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43188" y="506685"/>
            <a:ext cx="571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D95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Friendly Housing Demand &amp; Rightsizing Opportunities 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344D4473-A25D-43BC-A8DE-B60436869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23" y="3552777"/>
            <a:ext cx="84579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95E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Medical Priority List (including Transfers)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51626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672AD67C-014A-40FB-A760-3307BDC4F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291992"/>
              </p:ext>
            </p:extLst>
          </p:nvPr>
        </p:nvGraphicFramePr>
        <p:xfrm>
          <a:off x="319167" y="1419177"/>
          <a:ext cx="8532609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0247">
                  <a:extLst>
                    <a:ext uri="{9D8B030D-6E8A-4147-A177-3AD203B41FA5}">
                      <a16:colId xmlns:a16="http://schemas.microsoft.com/office/drawing/2014/main" val="2686359481"/>
                    </a:ext>
                  </a:extLst>
                </a:gridCol>
                <a:gridCol w="1852362">
                  <a:extLst>
                    <a:ext uri="{9D8B030D-6E8A-4147-A177-3AD203B41FA5}">
                      <a16:colId xmlns:a16="http://schemas.microsoft.com/office/drawing/2014/main" val="765204129"/>
                    </a:ext>
                  </a:extLst>
                </a:gridCol>
              </a:tblGrid>
              <a:tr h="122280">
                <a:tc>
                  <a:txBody>
                    <a:bodyPr/>
                    <a:lstStyle/>
                    <a:p>
                      <a:pPr algn="ctr"/>
                      <a:r>
                        <a:rPr lang="en-IE" sz="22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6537479"/>
                  </a:ext>
                </a:extLst>
              </a:tr>
              <a:tr h="357622">
                <a:tc>
                  <a:txBody>
                    <a:bodyPr/>
                    <a:lstStyle/>
                    <a:p>
                      <a:r>
                        <a:rPr lang="en-IE" sz="2200" dirty="0"/>
                        <a:t>Current Rightsizing Applications (age 55+)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97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7357815"/>
                  </a:ext>
                </a:extLst>
              </a:tr>
              <a:tr h="159502">
                <a:tc>
                  <a:txBody>
                    <a:bodyPr/>
                    <a:lstStyle/>
                    <a:p>
                      <a:r>
                        <a:rPr lang="en-GB" sz="2200"/>
                        <a:t>EOI’s </a:t>
                      </a:r>
                      <a:r>
                        <a:rPr lang="en-GB" sz="2200" dirty="0"/>
                        <a:t>from Private Homeowners (Community List)</a:t>
                      </a:r>
                      <a:endParaRPr lang="en-I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5226850"/>
                  </a:ext>
                </a:extLst>
              </a:tr>
              <a:tr h="420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200" dirty="0"/>
                        <a:t>Housing List (1ad/2ad (age 55+))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873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6128294"/>
                  </a:ext>
                </a:extLst>
              </a:tr>
              <a:tr h="420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200" dirty="0"/>
                        <a:t>Underoccupied 3-bed &amp; 4-bed Tenancies (age 55+)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1,183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91489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CF7FA8E-FBF9-5EB0-C12D-BFB58C199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901025"/>
              </p:ext>
            </p:extLst>
          </p:nvPr>
        </p:nvGraphicFramePr>
        <p:xfrm>
          <a:off x="243188" y="4137552"/>
          <a:ext cx="8506977" cy="248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329">
                  <a:extLst>
                    <a:ext uri="{9D8B030D-6E8A-4147-A177-3AD203B41FA5}">
                      <a16:colId xmlns:a16="http://schemas.microsoft.com/office/drawing/2014/main" val="3448178828"/>
                    </a:ext>
                  </a:extLst>
                </a:gridCol>
                <a:gridCol w="1268996">
                  <a:extLst>
                    <a:ext uri="{9D8B030D-6E8A-4147-A177-3AD203B41FA5}">
                      <a16:colId xmlns:a16="http://schemas.microsoft.com/office/drawing/2014/main" val="2102170271"/>
                    </a:ext>
                  </a:extLst>
                </a:gridCol>
                <a:gridCol w="908664">
                  <a:extLst>
                    <a:ext uri="{9D8B030D-6E8A-4147-A177-3AD203B41FA5}">
                      <a16:colId xmlns:a16="http://schemas.microsoft.com/office/drawing/2014/main" val="1424211944"/>
                    </a:ext>
                  </a:extLst>
                </a:gridCol>
                <a:gridCol w="1018331">
                  <a:extLst>
                    <a:ext uri="{9D8B030D-6E8A-4147-A177-3AD203B41FA5}">
                      <a16:colId xmlns:a16="http://schemas.microsoft.com/office/drawing/2014/main" val="618331838"/>
                    </a:ext>
                  </a:extLst>
                </a:gridCol>
                <a:gridCol w="1394329">
                  <a:extLst>
                    <a:ext uri="{9D8B030D-6E8A-4147-A177-3AD203B41FA5}">
                      <a16:colId xmlns:a16="http://schemas.microsoft.com/office/drawing/2014/main" val="1287682163"/>
                    </a:ext>
                  </a:extLst>
                </a:gridCol>
                <a:gridCol w="751999">
                  <a:extLst>
                    <a:ext uri="{9D8B030D-6E8A-4147-A177-3AD203B41FA5}">
                      <a16:colId xmlns:a16="http://schemas.microsoft.com/office/drawing/2014/main" val="890506440"/>
                    </a:ext>
                  </a:extLst>
                </a:gridCol>
                <a:gridCol w="1394329">
                  <a:extLst>
                    <a:ext uri="{9D8B030D-6E8A-4147-A177-3AD203B41FA5}">
                      <a16:colId xmlns:a16="http://schemas.microsoft.com/office/drawing/2014/main" val="229712431"/>
                    </a:ext>
                  </a:extLst>
                </a:gridCol>
              </a:tblGrid>
              <a:tr h="4388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E" sz="1600" u="none" strike="noStrike">
                          <a:effectLst/>
                        </a:rPr>
                        <a:t>Medical Priority Need</a:t>
                      </a:r>
                      <a:endParaRPr lang="en-IE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E" sz="1600" u="none" strike="noStrike">
                          <a:effectLst/>
                        </a:rPr>
                        <a:t>North of Naas Road</a:t>
                      </a:r>
                      <a:endParaRPr lang="en-IE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u="none" strike="noStrike">
                          <a:effectLst/>
                        </a:rPr>
                        <a:t>NNR</a:t>
                      </a:r>
                      <a:endParaRPr lang="en-IE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E" sz="1600" u="none" strike="noStrike">
                          <a:effectLst/>
                        </a:rPr>
                        <a:t>South of Naas Road</a:t>
                      </a:r>
                      <a:endParaRPr lang="en-IE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u="none" strike="noStrike">
                          <a:effectLst/>
                        </a:rPr>
                        <a:t>SNR</a:t>
                      </a:r>
                      <a:endParaRPr lang="en-IE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E" sz="1600" u="none" strike="noStrike">
                          <a:effectLst/>
                        </a:rPr>
                        <a:t>Total</a:t>
                      </a:r>
                      <a:endParaRPr lang="en-IE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600" u="none" strike="noStrike" dirty="0">
                          <a:effectLst/>
                        </a:rPr>
                        <a:t>Total</a:t>
                      </a:r>
                      <a:endParaRPr lang="en-IE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6523457"/>
                  </a:ext>
                </a:extLst>
              </a:tr>
              <a:tr h="75610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(Wheelchair Need only)</a:t>
                      </a:r>
                      <a:endParaRPr lang="en-IE" sz="1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 dirty="0">
                          <a:effectLst/>
                        </a:rPr>
                        <a:t>(Wheelchair Need only)</a:t>
                      </a:r>
                      <a:endParaRPr lang="en-IE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(Wheelchair Need only)</a:t>
                      </a:r>
                      <a:endParaRPr lang="en-IE" sz="1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0714821"/>
                  </a:ext>
                </a:extLst>
              </a:tr>
              <a:tr h="257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1-bed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69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9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110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16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179</a:t>
                      </a:r>
                      <a:endParaRPr lang="en-IE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25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7257778"/>
                  </a:ext>
                </a:extLst>
              </a:tr>
              <a:tr h="257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2-bed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43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9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58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13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101</a:t>
                      </a:r>
                      <a:endParaRPr lang="en-IE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22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46474147"/>
                  </a:ext>
                </a:extLst>
              </a:tr>
              <a:tr h="257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3-bed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73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19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73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20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146</a:t>
                      </a:r>
                      <a:endParaRPr lang="en-IE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39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87146113"/>
                  </a:ext>
                </a:extLst>
              </a:tr>
              <a:tr h="257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4-bed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44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14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43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12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87</a:t>
                      </a:r>
                      <a:endParaRPr lang="en-IE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26</a:t>
                      </a:r>
                      <a:endParaRPr lang="en-IE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0226862"/>
                  </a:ext>
                </a:extLst>
              </a:tr>
              <a:tr h="257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Totals</a:t>
                      </a:r>
                      <a:endParaRPr lang="en-IE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229</a:t>
                      </a:r>
                      <a:endParaRPr lang="en-IE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51</a:t>
                      </a:r>
                      <a:endParaRPr lang="en-IE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284</a:t>
                      </a:r>
                      <a:endParaRPr lang="en-IE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61</a:t>
                      </a:r>
                      <a:endParaRPr lang="en-IE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>
                          <a:effectLst/>
                        </a:rPr>
                        <a:t>513</a:t>
                      </a:r>
                      <a:endParaRPr lang="en-IE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u="none" strike="noStrike" dirty="0">
                          <a:effectLst/>
                        </a:rPr>
                        <a:t>112</a:t>
                      </a:r>
                      <a:endParaRPr lang="en-IE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15970596"/>
                  </a:ext>
                </a:extLst>
              </a:tr>
            </a:tbl>
          </a:graphicData>
        </a:graphic>
      </p:graphicFrame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49F20C-6C56-30F0-6DC5-571032399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9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98"/>
    </mc:Choice>
    <mc:Fallback xmlns="">
      <p:transition spd="slow" advTm="26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18299</TotalTime>
  <Words>691</Words>
  <Application>Microsoft Office PowerPoint</Application>
  <PresentationFormat>On-screen Show (4:3)</PresentationFormat>
  <Paragraphs>425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Adult</dc:creator>
  <cp:lastModifiedBy>Fionnuala Keane</cp:lastModifiedBy>
  <cp:revision>512</cp:revision>
  <cp:lastPrinted>2023-05-05T14:13:25Z</cp:lastPrinted>
  <dcterms:created xsi:type="dcterms:W3CDTF">2006-08-16T00:00:00Z</dcterms:created>
  <dcterms:modified xsi:type="dcterms:W3CDTF">2023-05-30T15:44:31Z</dcterms:modified>
</cp:coreProperties>
</file>