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sldIdLst>
    <p:sldId id="261" r:id="rId2"/>
    <p:sldId id="256" r:id="rId3"/>
    <p:sldId id="257" r:id="rId4"/>
    <p:sldId id="258" r:id="rId5"/>
    <p:sldId id="259" r:id="rId6"/>
    <p:sldId id="260"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CFB429-8BCE-CBB1-D940-FDA0EEF9D1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D595C0AE-9CF6-D188-CB25-DCAD03860FE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5AF166BD-B4B2-B10B-531A-564F389F3B62}"/>
              </a:ext>
            </a:extLst>
          </p:cNvPr>
          <p:cNvSpPr>
            <a:spLocks noGrp="1"/>
          </p:cNvSpPr>
          <p:nvPr>
            <p:ph type="dt" sz="half" idx="10"/>
          </p:nvPr>
        </p:nvSpPr>
        <p:spPr/>
        <p:txBody>
          <a:bodyPr/>
          <a:lstStyle/>
          <a:p>
            <a:fld id="{B7D40744-B928-46EE-B8C4-CB5694E0DC31}" type="datetimeFigureOut">
              <a:rPr lang="en-IE" smtClean="0"/>
              <a:t>29/05/2023</a:t>
            </a:fld>
            <a:endParaRPr lang="en-IE"/>
          </a:p>
        </p:txBody>
      </p:sp>
      <p:sp>
        <p:nvSpPr>
          <p:cNvPr id="5" name="Footer Placeholder 4">
            <a:extLst>
              <a:ext uri="{FF2B5EF4-FFF2-40B4-BE49-F238E27FC236}">
                <a16:creationId xmlns:a16="http://schemas.microsoft.com/office/drawing/2014/main" id="{64CBA8CE-0D78-9F1A-B76A-C49244A03148}"/>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51357C63-2311-10BB-C110-177A244881D0}"/>
              </a:ext>
            </a:extLst>
          </p:cNvPr>
          <p:cNvSpPr>
            <a:spLocks noGrp="1"/>
          </p:cNvSpPr>
          <p:nvPr>
            <p:ph type="sldNum" sz="quarter" idx="12"/>
          </p:nvPr>
        </p:nvSpPr>
        <p:spPr/>
        <p:txBody>
          <a:bodyPr/>
          <a:lstStyle/>
          <a:p>
            <a:fld id="{95083B83-29B3-4D42-AA23-B75677743414}" type="slidenum">
              <a:rPr lang="en-IE" smtClean="0"/>
              <a:t>‹#›</a:t>
            </a:fld>
            <a:endParaRPr lang="en-IE"/>
          </a:p>
        </p:txBody>
      </p:sp>
    </p:spTree>
    <p:extLst>
      <p:ext uri="{BB962C8B-B14F-4D97-AF65-F5344CB8AC3E}">
        <p14:creationId xmlns:p14="http://schemas.microsoft.com/office/powerpoint/2010/main" val="1773655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C23A1-3810-5F4F-F3A7-6627B7BC2638}"/>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17BE773E-9717-CFD9-399E-6BAB3E2EE2D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4D26C5BA-8510-B5E6-B175-DE3606930596}"/>
              </a:ext>
            </a:extLst>
          </p:cNvPr>
          <p:cNvSpPr>
            <a:spLocks noGrp="1"/>
          </p:cNvSpPr>
          <p:nvPr>
            <p:ph type="dt" sz="half" idx="10"/>
          </p:nvPr>
        </p:nvSpPr>
        <p:spPr/>
        <p:txBody>
          <a:bodyPr/>
          <a:lstStyle/>
          <a:p>
            <a:fld id="{B7D40744-B928-46EE-B8C4-CB5694E0DC31}" type="datetimeFigureOut">
              <a:rPr lang="en-IE" smtClean="0"/>
              <a:t>29/05/2023</a:t>
            </a:fld>
            <a:endParaRPr lang="en-IE"/>
          </a:p>
        </p:txBody>
      </p:sp>
      <p:sp>
        <p:nvSpPr>
          <p:cNvPr id="5" name="Footer Placeholder 4">
            <a:extLst>
              <a:ext uri="{FF2B5EF4-FFF2-40B4-BE49-F238E27FC236}">
                <a16:creationId xmlns:a16="http://schemas.microsoft.com/office/drawing/2014/main" id="{AE5F9B56-3BB8-BCA1-9DBE-C183645F0CB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6843F793-E8D8-DA1A-1947-672972F93932}"/>
              </a:ext>
            </a:extLst>
          </p:cNvPr>
          <p:cNvSpPr>
            <a:spLocks noGrp="1"/>
          </p:cNvSpPr>
          <p:nvPr>
            <p:ph type="sldNum" sz="quarter" idx="12"/>
          </p:nvPr>
        </p:nvSpPr>
        <p:spPr/>
        <p:txBody>
          <a:bodyPr/>
          <a:lstStyle/>
          <a:p>
            <a:fld id="{95083B83-29B3-4D42-AA23-B75677743414}" type="slidenum">
              <a:rPr lang="en-IE" smtClean="0"/>
              <a:t>‹#›</a:t>
            </a:fld>
            <a:endParaRPr lang="en-IE"/>
          </a:p>
        </p:txBody>
      </p:sp>
    </p:spTree>
    <p:extLst>
      <p:ext uri="{BB962C8B-B14F-4D97-AF65-F5344CB8AC3E}">
        <p14:creationId xmlns:p14="http://schemas.microsoft.com/office/powerpoint/2010/main" val="590183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6F9F23-10A5-9A23-1A39-4B83340FF26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5A1F5791-1FC8-5448-88E7-D07C6822F7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14502CA7-B0A0-7C10-840B-EE1FBD3248D1}"/>
              </a:ext>
            </a:extLst>
          </p:cNvPr>
          <p:cNvSpPr>
            <a:spLocks noGrp="1"/>
          </p:cNvSpPr>
          <p:nvPr>
            <p:ph type="dt" sz="half" idx="10"/>
          </p:nvPr>
        </p:nvSpPr>
        <p:spPr/>
        <p:txBody>
          <a:bodyPr/>
          <a:lstStyle/>
          <a:p>
            <a:fld id="{B7D40744-B928-46EE-B8C4-CB5694E0DC31}" type="datetimeFigureOut">
              <a:rPr lang="en-IE" smtClean="0"/>
              <a:t>29/05/2023</a:t>
            </a:fld>
            <a:endParaRPr lang="en-IE"/>
          </a:p>
        </p:txBody>
      </p:sp>
      <p:sp>
        <p:nvSpPr>
          <p:cNvPr id="5" name="Footer Placeholder 4">
            <a:extLst>
              <a:ext uri="{FF2B5EF4-FFF2-40B4-BE49-F238E27FC236}">
                <a16:creationId xmlns:a16="http://schemas.microsoft.com/office/drawing/2014/main" id="{3DB9340D-4A5A-931A-0269-20F8AF79A39A}"/>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C9E56BA-6254-3A4A-DA74-31C5547B813A}"/>
              </a:ext>
            </a:extLst>
          </p:cNvPr>
          <p:cNvSpPr>
            <a:spLocks noGrp="1"/>
          </p:cNvSpPr>
          <p:nvPr>
            <p:ph type="sldNum" sz="quarter" idx="12"/>
          </p:nvPr>
        </p:nvSpPr>
        <p:spPr/>
        <p:txBody>
          <a:bodyPr/>
          <a:lstStyle/>
          <a:p>
            <a:fld id="{95083B83-29B3-4D42-AA23-B75677743414}" type="slidenum">
              <a:rPr lang="en-IE" smtClean="0"/>
              <a:t>‹#›</a:t>
            </a:fld>
            <a:endParaRPr lang="en-IE"/>
          </a:p>
        </p:txBody>
      </p:sp>
    </p:spTree>
    <p:extLst>
      <p:ext uri="{BB962C8B-B14F-4D97-AF65-F5344CB8AC3E}">
        <p14:creationId xmlns:p14="http://schemas.microsoft.com/office/powerpoint/2010/main" val="1081524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DF02A-3FEF-DFD6-BDE7-F62FE56F6FEA}"/>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70E0AF76-AE10-4C0E-51F4-C29C6659EC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0A731596-931A-9B93-9F4D-530CCF1CB543}"/>
              </a:ext>
            </a:extLst>
          </p:cNvPr>
          <p:cNvSpPr>
            <a:spLocks noGrp="1"/>
          </p:cNvSpPr>
          <p:nvPr>
            <p:ph type="dt" sz="half" idx="10"/>
          </p:nvPr>
        </p:nvSpPr>
        <p:spPr/>
        <p:txBody>
          <a:bodyPr/>
          <a:lstStyle/>
          <a:p>
            <a:fld id="{B7D40744-B928-46EE-B8C4-CB5694E0DC31}" type="datetimeFigureOut">
              <a:rPr lang="en-IE" smtClean="0"/>
              <a:t>29/05/2023</a:t>
            </a:fld>
            <a:endParaRPr lang="en-IE"/>
          </a:p>
        </p:txBody>
      </p:sp>
      <p:sp>
        <p:nvSpPr>
          <p:cNvPr id="5" name="Footer Placeholder 4">
            <a:extLst>
              <a:ext uri="{FF2B5EF4-FFF2-40B4-BE49-F238E27FC236}">
                <a16:creationId xmlns:a16="http://schemas.microsoft.com/office/drawing/2014/main" id="{A1EDF2C5-2BFB-B58D-9B8B-4633D90045B0}"/>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C724A622-E635-29D9-6214-2FE15FC9CAE3}"/>
              </a:ext>
            </a:extLst>
          </p:cNvPr>
          <p:cNvSpPr>
            <a:spLocks noGrp="1"/>
          </p:cNvSpPr>
          <p:nvPr>
            <p:ph type="sldNum" sz="quarter" idx="12"/>
          </p:nvPr>
        </p:nvSpPr>
        <p:spPr/>
        <p:txBody>
          <a:bodyPr/>
          <a:lstStyle/>
          <a:p>
            <a:fld id="{95083B83-29B3-4D42-AA23-B75677743414}" type="slidenum">
              <a:rPr lang="en-IE" smtClean="0"/>
              <a:t>‹#›</a:t>
            </a:fld>
            <a:endParaRPr lang="en-IE"/>
          </a:p>
        </p:txBody>
      </p:sp>
    </p:spTree>
    <p:extLst>
      <p:ext uri="{BB962C8B-B14F-4D97-AF65-F5344CB8AC3E}">
        <p14:creationId xmlns:p14="http://schemas.microsoft.com/office/powerpoint/2010/main" val="26759018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67DC3C-4BC7-B4CB-98BF-3B7BD6A2AEC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E8DBFB34-36DF-43BB-22D3-209507416E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E06750-A027-6754-B94C-CD9A6A9438DE}"/>
              </a:ext>
            </a:extLst>
          </p:cNvPr>
          <p:cNvSpPr>
            <a:spLocks noGrp="1"/>
          </p:cNvSpPr>
          <p:nvPr>
            <p:ph type="dt" sz="half" idx="10"/>
          </p:nvPr>
        </p:nvSpPr>
        <p:spPr/>
        <p:txBody>
          <a:bodyPr/>
          <a:lstStyle/>
          <a:p>
            <a:fld id="{B7D40744-B928-46EE-B8C4-CB5694E0DC31}" type="datetimeFigureOut">
              <a:rPr lang="en-IE" smtClean="0"/>
              <a:t>29/05/2023</a:t>
            </a:fld>
            <a:endParaRPr lang="en-IE"/>
          </a:p>
        </p:txBody>
      </p:sp>
      <p:sp>
        <p:nvSpPr>
          <p:cNvPr id="5" name="Footer Placeholder 4">
            <a:extLst>
              <a:ext uri="{FF2B5EF4-FFF2-40B4-BE49-F238E27FC236}">
                <a16:creationId xmlns:a16="http://schemas.microsoft.com/office/drawing/2014/main" id="{0E686290-2D92-5A9C-AEAD-13F0197299ED}"/>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8B2A9D91-7320-6EE1-C72C-A168858A5F79}"/>
              </a:ext>
            </a:extLst>
          </p:cNvPr>
          <p:cNvSpPr>
            <a:spLocks noGrp="1"/>
          </p:cNvSpPr>
          <p:nvPr>
            <p:ph type="sldNum" sz="quarter" idx="12"/>
          </p:nvPr>
        </p:nvSpPr>
        <p:spPr/>
        <p:txBody>
          <a:bodyPr/>
          <a:lstStyle/>
          <a:p>
            <a:fld id="{95083B83-29B3-4D42-AA23-B75677743414}" type="slidenum">
              <a:rPr lang="en-IE" smtClean="0"/>
              <a:t>‹#›</a:t>
            </a:fld>
            <a:endParaRPr lang="en-IE"/>
          </a:p>
        </p:txBody>
      </p:sp>
    </p:spTree>
    <p:extLst>
      <p:ext uri="{BB962C8B-B14F-4D97-AF65-F5344CB8AC3E}">
        <p14:creationId xmlns:p14="http://schemas.microsoft.com/office/powerpoint/2010/main" val="2785660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0B63A-328F-C3A4-48EA-36BF42B8A3A4}"/>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E2309614-A9DE-64B3-56CD-28FF545EB88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F376E8B7-D5C3-572E-AC30-4A105053A0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8B13CA95-5A40-ACC0-08A8-922CBE658C35}"/>
              </a:ext>
            </a:extLst>
          </p:cNvPr>
          <p:cNvSpPr>
            <a:spLocks noGrp="1"/>
          </p:cNvSpPr>
          <p:nvPr>
            <p:ph type="dt" sz="half" idx="10"/>
          </p:nvPr>
        </p:nvSpPr>
        <p:spPr/>
        <p:txBody>
          <a:bodyPr/>
          <a:lstStyle/>
          <a:p>
            <a:fld id="{B7D40744-B928-46EE-B8C4-CB5694E0DC31}" type="datetimeFigureOut">
              <a:rPr lang="en-IE" smtClean="0"/>
              <a:t>29/05/2023</a:t>
            </a:fld>
            <a:endParaRPr lang="en-IE"/>
          </a:p>
        </p:txBody>
      </p:sp>
      <p:sp>
        <p:nvSpPr>
          <p:cNvPr id="6" name="Footer Placeholder 5">
            <a:extLst>
              <a:ext uri="{FF2B5EF4-FFF2-40B4-BE49-F238E27FC236}">
                <a16:creationId xmlns:a16="http://schemas.microsoft.com/office/drawing/2014/main" id="{7DAA0496-BFAC-282C-6484-2786646D39E5}"/>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35E94A5A-8C20-8F2A-02C3-0CC19004DB8D}"/>
              </a:ext>
            </a:extLst>
          </p:cNvPr>
          <p:cNvSpPr>
            <a:spLocks noGrp="1"/>
          </p:cNvSpPr>
          <p:nvPr>
            <p:ph type="sldNum" sz="quarter" idx="12"/>
          </p:nvPr>
        </p:nvSpPr>
        <p:spPr/>
        <p:txBody>
          <a:bodyPr/>
          <a:lstStyle/>
          <a:p>
            <a:fld id="{95083B83-29B3-4D42-AA23-B75677743414}" type="slidenum">
              <a:rPr lang="en-IE" smtClean="0"/>
              <a:t>‹#›</a:t>
            </a:fld>
            <a:endParaRPr lang="en-IE"/>
          </a:p>
        </p:txBody>
      </p:sp>
    </p:spTree>
    <p:extLst>
      <p:ext uri="{BB962C8B-B14F-4D97-AF65-F5344CB8AC3E}">
        <p14:creationId xmlns:p14="http://schemas.microsoft.com/office/powerpoint/2010/main" val="704525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CDA1B-91AE-9E2F-CD05-EE74CFB81AE7}"/>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C37333FA-065B-9A41-9C0B-AB2539BFB27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B3FDB1D-8F1F-30D4-0944-1C1CFB93CEB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4252AB63-EFFF-D16E-B156-EC70B3BCF7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26F3E1-ED91-B30A-2F51-4A1A7799D3D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D1923F17-08F0-165C-EC98-C44FDB436961}"/>
              </a:ext>
            </a:extLst>
          </p:cNvPr>
          <p:cNvSpPr>
            <a:spLocks noGrp="1"/>
          </p:cNvSpPr>
          <p:nvPr>
            <p:ph type="dt" sz="half" idx="10"/>
          </p:nvPr>
        </p:nvSpPr>
        <p:spPr/>
        <p:txBody>
          <a:bodyPr/>
          <a:lstStyle/>
          <a:p>
            <a:fld id="{B7D40744-B928-46EE-B8C4-CB5694E0DC31}" type="datetimeFigureOut">
              <a:rPr lang="en-IE" smtClean="0"/>
              <a:t>29/05/2023</a:t>
            </a:fld>
            <a:endParaRPr lang="en-IE"/>
          </a:p>
        </p:txBody>
      </p:sp>
      <p:sp>
        <p:nvSpPr>
          <p:cNvPr id="8" name="Footer Placeholder 7">
            <a:extLst>
              <a:ext uri="{FF2B5EF4-FFF2-40B4-BE49-F238E27FC236}">
                <a16:creationId xmlns:a16="http://schemas.microsoft.com/office/drawing/2014/main" id="{D9CEF360-9D04-903E-11F2-DAD326AF3932}"/>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F1B98B83-E257-E813-6F49-C785BFF197BA}"/>
              </a:ext>
            </a:extLst>
          </p:cNvPr>
          <p:cNvSpPr>
            <a:spLocks noGrp="1"/>
          </p:cNvSpPr>
          <p:nvPr>
            <p:ph type="sldNum" sz="quarter" idx="12"/>
          </p:nvPr>
        </p:nvSpPr>
        <p:spPr/>
        <p:txBody>
          <a:bodyPr/>
          <a:lstStyle/>
          <a:p>
            <a:fld id="{95083B83-29B3-4D42-AA23-B75677743414}" type="slidenum">
              <a:rPr lang="en-IE" smtClean="0"/>
              <a:t>‹#›</a:t>
            </a:fld>
            <a:endParaRPr lang="en-IE"/>
          </a:p>
        </p:txBody>
      </p:sp>
    </p:spTree>
    <p:extLst>
      <p:ext uri="{BB962C8B-B14F-4D97-AF65-F5344CB8AC3E}">
        <p14:creationId xmlns:p14="http://schemas.microsoft.com/office/powerpoint/2010/main" val="4127560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AC3DBE-90AA-9CF0-92D8-4479A48B53E9}"/>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E94DF9E5-EC93-6249-836C-2FC9415E1853}"/>
              </a:ext>
            </a:extLst>
          </p:cNvPr>
          <p:cNvSpPr>
            <a:spLocks noGrp="1"/>
          </p:cNvSpPr>
          <p:nvPr>
            <p:ph type="dt" sz="half" idx="10"/>
          </p:nvPr>
        </p:nvSpPr>
        <p:spPr/>
        <p:txBody>
          <a:bodyPr/>
          <a:lstStyle/>
          <a:p>
            <a:fld id="{B7D40744-B928-46EE-B8C4-CB5694E0DC31}" type="datetimeFigureOut">
              <a:rPr lang="en-IE" smtClean="0"/>
              <a:t>29/05/2023</a:t>
            </a:fld>
            <a:endParaRPr lang="en-IE"/>
          </a:p>
        </p:txBody>
      </p:sp>
      <p:sp>
        <p:nvSpPr>
          <p:cNvPr id="4" name="Footer Placeholder 3">
            <a:extLst>
              <a:ext uri="{FF2B5EF4-FFF2-40B4-BE49-F238E27FC236}">
                <a16:creationId xmlns:a16="http://schemas.microsoft.com/office/drawing/2014/main" id="{1A0D2A77-95EA-E173-DD2A-D68FC5E17A07}"/>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7BDA9E06-DFD4-5245-7E68-7D50B1E8B1E6}"/>
              </a:ext>
            </a:extLst>
          </p:cNvPr>
          <p:cNvSpPr>
            <a:spLocks noGrp="1"/>
          </p:cNvSpPr>
          <p:nvPr>
            <p:ph type="sldNum" sz="quarter" idx="12"/>
          </p:nvPr>
        </p:nvSpPr>
        <p:spPr/>
        <p:txBody>
          <a:bodyPr/>
          <a:lstStyle/>
          <a:p>
            <a:fld id="{95083B83-29B3-4D42-AA23-B75677743414}" type="slidenum">
              <a:rPr lang="en-IE" smtClean="0"/>
              <a:t>‹#›</a:t>
            </a:fld>
            <a:endParaRPr lang="en-IE"/>
          </a:p>
        </p:txBody>
      </p:sp>
    </p:spTree>
    <p:extLst>
      <p:ext uri="{BB962C8B-B14F-4D97-AF65-F5344CB8AC3E}">
        <p14:creationId xmlns:p14="http://schemas.microsoft.com/office/powerpoint/2010/main" val="33696302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8D695E1-EFC6-0F03-C13A-DAA428036473}"/>
              </a:ext>
            </a:extLst>
          </p:cNvPr>
          <p:cNvSpPr>
            <a:spLocks noGrp="1"/>
          </p:cNvSpPr>
          <p:nvPr>
            <p:ph type="dt" sz="half" idx="10"/>
          </p:nvPr>
        </p:nvSpPr>
        <p:spPr/>
        <p:txBody>
          <a:bodyPr/>
          <a:lstStyle/>
          <a:p>
            <a:fld id="{B7D40744-B928-46EE-B8C4-CB5694E0DC31}" type="datetimeFigureOut">
              <a:rPr lang="en-IE" smtClean="0"/>
              <a:t>29/05/2023</a:t>
            </a:fld>
            <a:endParaRPr lang="en-IE"/>
          </a:p>
        </p:txBody>
      </p:sp>
      <p:sp>
        <p:nvSpPr>
          <p:cNvPr id="3" name="Footer Placeholder 2">
            <a:extLst>
              <a:ext uri="{FF2B5EF4-FFF2-40B4-BE49-F238E27FC236}">
                <a16:creationId xmlns:a16="http://schemas.microsoft.com/office/drawing/2014/main" id="{D3AE1DC3-771B-EFA6-6FC6-8E5105D8A0A7}"/>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ECE110F8-9009-A1E5-42CF-4DE0C28A8B62}"/>
              </a:ext>
            </a:extLst>
          </p:cNvPr>
          <p:cNvSpPr>
            <a:spLocks noGrp="1"/>
          </p:cNvSpPr>
          <p:nvPr>
            <p:ph type="sldNum" sz="quarter" idx="12"/>
          </p:nvPr>
        </p:nvSpPr>
        <p:spPr/>
        <p:txBody>
          <a:bodyPr/>
          <a:lstStyle/>
          <a:p>
            <a:fld id="{95083B83-29B3-4D42-AA23-B75677743414}" type="slidenum">
              <a:rPr lang="en-IE" smtClean="0"/>
              <a:t>‹#›</a:t>
            </a:fld>
            <a:endParaRPr lang="en-IE"/>
          </a:p>
        </p:txBody>
      </p:sp>
    </p:spTree>
    <p:extLst>
      <p:ext uri="{BB962C8B-B14F-4D97-AF65-F5344CB8AC3E}">
        <p14:creationId xmlns:p14="http://schemas.microsoft.com/office/powerpoint/2010/main" val="7823440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9B7177-2CF9-DC03-C8AF-C386BA8D56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B3CD4217-9A0C-F7D0-B131-6E71826A6A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C9D60043-1EBB-D277-60DE-805DDDF3C5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74F453-A5C0-FAA9-A875-946279DED56D}"/>
              </a:ext>
            </a:extLst>
          </p:cNvPr>
          <p:cNvSpPr>
            <a:spLocks noGrp="1"/>
          </p:cNvSpPr>
          <p:nvPr>
            <p:ph type="dt" sz="half" idx="10"/>
          </p:nvPr>
        </p:nvSpPr>
        <p:spPr/>
        <p:txBody>
          <a:bodyPr/>
          <a:lstStyle/>
          <a:p>
            <a:fld id="{B7D40744-B928-46EE-B8C4-CB5694E0DC31}" type="datetimeFigureOut">
              <a:rPr lang="en-IE" smtClean="0"/>
              <a:t>29/05/2023</a:t>
            </a:fld>
            <a:endParaRPr lang="en-IE"/>
          </a:p>
        </p:txBody>
      </p:sp>
      <p:sp>
        <p:nvSpPr>
          <p:cNvPr id="6" name="Footer Placeholder 5">
            <a:extLst>
              <a:ext uri="{FF2B5EF4-FFF2-40B4-BE49-F238E27FC236}">
                <a16:creationId xmlns:a16="http://schemas.microsoft.com/office/drawing/2014/main" id="{A60F7FB9-ED84-56BA-2547-A10561DA25C0}"/>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2A99E5BD-B2EF-0E42-A0F9-E79AC1F5B041}"/>
              </a:ext>
            </a:extLst>
          </p:cNvPr>
          <p:cNvSpPr>
            <a:spLocks noGrp="1"/>
          </p:cNvSpPr>
          <p:nvPr>
            <p:ph type="sldNum" sz="quarter" idx="12"/>
          </p:nvPr>
        </p:nvSpPr>
        <p:spPr/>
        <p:txBody>
          <a:bodyPr/>
          <a:lstStyle/>
          <a:p>
            <a:fld id="{95083B83-29B3-4D42-AA23-B75677743414}" type="slidenum">
              <a:rPr lang="en-IE" smtClean="0"/>
              <a:t>‹#›</a:t>
            </a:fld>
            <a:endParaRPr lang="en-IE"/>
          </a:p>
        </p:txBody>
      </p:sp>
    </p:spTree>
    <p:extLst>
      <p:ext uri="{BB962C8B-B14F-4D97-AF65-F5344CB8AC3E}">
        <p14:creationId xmlns:p14="http://schemas.microsoft.com/office/powerpoint/2010/main" val="3478244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980EEA-2ED5-3355-CB68-7B24F13987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FBE63BB6-5363-7D6B-6E41-AAABA090CF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EFEB108B-D581-1FD4-6735-B5D2D1C9DB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5589D3-45F8-490E-A365-F68C36B27FF8}"/>
              </a:ext>
            </a:extLst>
          </p:cNvPr>
          <p:cNvSpPr>
            <a:spLocks noGrp="1"/>
          </p:cNvSpPr>
          <p:nvPr>
            <p:ph type="dt" sz="half" idx="10"/>
          </p:nvPr>
        </p:nvSpPr>
        <p:spPr/>
        <p:txBody>
          <a:bodyPr/>
          <a:lstStyle/>
          <a:p>
            <a:fld id="{B7D40744-B928-46EE-B8C4-CB5694E0DC31}" type="datetimeFigureOut">
              <a:rPr lang="en-IE" smtClean="0"/>
              <a:t>29/05/2023</a:t>
            </a:fld>
            <a:endParaRPr lang="en-IE"/>
          </a:p>
        </p:txBody>
      </p:sp>
      <p:sp>
        <p:nvSpPr>
          <p:cNvPr id="6" name="Footer Placeholder 5">
            <a:extLst>
              <a:ext uri="{FF2B5EF4-FFF2-40B4-BE49-F238E27FC236}">
                <a16:creationId xmlns:a16="http://schemas.microsoft.com/office/drawing/2014/main" id="{7C70352C-F5C2-8B3F-98AE-C619DF4C2969}"/>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48B0289F-AE0C-0FD5-9835-31ACEB06E8D6}"/>
              </a:ext>
            </a:extLst>
          </p:cNvPr>
          <p:cNvSpPr>
            <a:spLocks noGrp="1"/>
          </p:cNvSpPr>
          <p:nvPr>
            <p:ph type="sldNum" sz="quarter" idx="12"/>
          </p:nvPr>
        </p:nvSpPr>
        <p:spPr/>
        <p:txBody>
          <a:bodyPr/>
          <a:lstStyle/>
          <a:p>
            <a:fld id="{95083B83-29B3-4D42-AA23-B75677743414}" type="slidenum">
              <a:rPr lang="en-IE" smtClean="0"/>
              <a:t>‹#›</a:t>
            </a:fld>
            <a:endParaRPr lang="en-IE"/>
          </a:p>
        </p:txBody>
      </p:sp>
    </p:spTree>
    <p:extLst>
      <p:ext uri="{BB962C8B-B14F-4D97-AF65-F5344CB8AC3E}">
        <p14:creationId xmlns:p14="http://schemas.microsoft.com/office/powerpoint/2010/main" val="19336240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2C63DA-2D57-E94F-0BC4-CB82E0A1D3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3B001F46-258D-5F3F-1A97-3B7AA74850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A4596F39-2E8D-6099-2BA7-9105F050FA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D40744-B928-46EE-B8C4-CB5694E0DC31}" type="datetimeFigureOut">
              <a:rPr lang="en-IE" smtClean="0"/>
              <a:t>29/05/2023</a:t>
            </a:fld>
            <a:endParaRPr lang="en-IE"/>
          </a:p>
        </p:txBody>
      </p:sp>
      <p:sp>
        <p:nvSpPr>
          <p:cNvPr id="5" name="Footer Placeholder 4">
            <a:extLst>
              <a:ext uri="{FF2B5EF4-FFF2-40B4-BE49-F238E27FC236}">
                <a16:creationId xmlns:a16="http://schemas.microsoft.com/office/drawing/2014/main" id="{619124B0-1AA0-18E8-2015-E8FEB04A73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DC424DD2-AFEE-DEAA-EB35-3D8A612861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83B83-29B3-4D42-AA23-B75677743414}" type="slidenum">
              <a:rPr lang="en-IE" smtClean="0"/>
              <a:t>‹#›</a:t>
            </a:fld>
            <a:endParaRPr lang="en-IE"/>
          </a:p>
        </p:txBody>
      </p:sp>
    </p:spTree>
    <p:extLst>
      <p:ext uri="{BB962C8B-B14F-4D97-AF65-F5344CB8AC3E}">
        <p14:creationId xmlns:p14="http://schemas.microsoft.com/office/powerpoint/2010/main" val="2199616906"/>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Map&#10;&#10;Description automatically generated">
            <a:extLst>
              <a:ext uri="{FF2B5EF4-FFF2-40B4-BE49-F238E27FC236}">
                <a16:creationId xmlns:a16="http://schemas.microsoft.com/office/drawing/2014/main" id="{DD8DF2C6-65C2-F607-D599-311F3EA7F051}"/>
              </a:ext>
            </a:extLst>
          </p:cNvPr>
          <p:cNvPicPr/>
          <p:nvPr/>
        </p:nvPicPr>
        <p:blipFill rotWithShape="1">
          <a:blip r:embed="rId2"/>
          <a:srcRect t="5820" r="-2" b="13761"/>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p:spPr>
      </p:pic>
      <p:pic>
        <p:nvPicPr>
          <p:cNvPr id="3" name="Picture 2" descr="A picture containing grass, tree, sky, outdoor&#10;&#10;Description automatically generated">
            <a:extLst>
              <a:ext uri="{FF2B5EF4-FFF2-40B4-BE49-F238E27FC236}">
                <a16:creationId xmlns:a16="http://schemas.microsoft.com/office/drawing/2014/main" id="{B73A2434-5009-1394-8495-5F1EABD19931}"/>
              </a:ext>
            </a:extLst>
          </p:cNvPr>
          <p:cNvPicPr/>
          <p:nvPr/>
        </p:nvPicPr>
        <p:blipFill rotWithShape="1">
          <a:blip r:embed="rId3"/>
          <a:srcRect t="9854" r="-2" b="3685"/>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p:spPr>
      </p:pic>
      <p:sp useBgFill="1">
        <p:nvSpPr>
          <p:cNvPr id="15" name="Freeform: Shape 1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a:extLst>
              <a:ext uri="{FF2B5EF4-FFF2-40B4-BE49-F238E27FC236}">
                <a16:creationId xmlns:a16="http://schemas.microsoft.com/office/drawing/2014/main" id="{C03CCA32-FB30-079E-63D5-9D77647858CE}"/>
              </a:ext>
            </a:extLst>
          </p:cNvPr>
          <p:cNvSpPr>
            <a:spLocks noGrp="1"/>
          </p:cNvSpPr>
          <p:nvPr>
            <p:ph type="title"/>
          </p:nvPr>
        </p:nvSpPr>
        <p:spPr>
          <a:xfrm>
            <a:off x="449544" y="397869"/>
            <a:ext cx="4832802" cy="1243584"/>
          </a:xfrm>
        </p:spPr>
        <p:txBody>
          <a:bodyPr vert="horz" lIns="91440" tIns="45720" rIns="91440" bIns="45720" rtlCol="0" anchor="ctr">
            <a:normAutofit/>
          </a:bodyPr>
          <a:lstStyle/>
          <a:p>
            <a:r>
              <a:rPr lang="en-US" sz="2400" b="1" u="sng" kern="1200" dirty="0" err="1">
                <a:solidFill>
                  <a:schemeClr val="tx1"/>
                </a:solidFill>
                <a:latin typeface="+mn-lt"/>
                <a:ea typeface="+mj-ea"/>
                <a:cs typeface="+mj-cs"/>
              </a:rPr>
              <a:t>Quarryvale</a:t>
            </a:r>
            <a:r>
              <a:rPr lang="en-US" sz="2400" b="1" u="sng" kern="1200" dirty="0">
                <a:solidFill>
                  <a:schemeClr val="tx1"/>
                </a:solidFill>
                <a:latin typeface="+mn-lt"/>
                <a:ea typeface="+mj-ea"/>
                <a:cs typeface="+mj-cs"/>
              </a:rPr>
              <a:t> Park Upgrade</a:t>
            </a:r>
            <a:br>
              <a:rPr lang="en-US" sz="2400" kern="1200" dirty="0">
                <a:solidFill>
                  <a:schemeClr val="tx1"/>
                </a:solidFill>
                <a:latin typeface="+mn-lt"/>
                <a:ea typeface="+mj-ea"/>
                <a:cs typeface="+mj-cs"/>
              </a:rPr>
            </a:br>
            <a:r>
              <a:rPr lang="en-US" sz="2400" kern="1200" dirty="0">
                <a:solidFill>
                  <a:schemeClr val="tx1"/>
                </a:solidFill>
                <a:latin typeface="+mn-lt"/>
                <a:ea typeface="+mj-ea"/>
                <a:cs typeface="+mj-cs"/>
              </a:rPr>
              <a:t>Public Realm Section</a:t>
            </a:r>
            <a:br>
              <a:rPr lang="en-US" sz="2400" kern="1200" dirty="0">
                <a:solidFill>
                  <a:schemeClr val="tx1"/>
                </a:solidFill>
                <a:latin typeface="+mn-lt"/>
                <a:ea typeface="+mj-ea"/>
                <a:cs typeface="+mj-cs"/>
              </a:rPr>
            </a:br>
            <a:r>
              <a:rPr lang="en-US" sz="2400" kern="1200" dirty="0">
                <a:solidFill>
                  <a:schemeClr val="tx1"/>
                </a:solidFill>
                <a:latin typeface="+mn-lt"/>
                <a:ea typeface="+mj-ea"/>
                <a:cs typeface="+mj-cs"/>
              </a:rPr>
              <a:t>Part 8 Report Presentation</a:t>
            </a:r>
          </a:p>
        </p:txBody>
      </p:sp>
      <p:sp>
        <p:nvSpPr>
          <p:cNvPr id="25" name="Rectangle 1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6" name="Rectangle 2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8" name="TextBox 7">
            <a:extLst>
              <a:ext uri="{FF2B5EF4-FFF2-40B4-BE49-F238E27FC236}">
                <a16:creationId xmlns:a16="http://schemas.microsoft.com/office/drawing/2014/main" id="{C384D98C-0DBB-5533-BA72-73D007E67DBF}"/>
              </a:ext>
            </a:extLst>
          </p:cNvPr>
          <p:cNvSpPr txBox="1"/>
          <p:nvPr/>
        </p:nvSpPr>
        <p:spPr>
          <a:xfrm>
            <a:off x="368329" y="1682501"/>
            <a:ext cx="4832803" cy="5649520"/>
          </a:xfrm>
          <a:prstGeom prst="rect">
            <a:avLst/>
          </a:prstGeom>
        </p:spPr>
        <p:txBody>
          <a:bodyPr vert="horz" lIns="91440" tIns="45720" rIns="91440" bIns="45720" rtlCol="0">
            <a:normAutofit/>
          </a:bodyPr>
          <a:lstStyle/>
          <a:p>
            <a:pPr>
              <a:lnSpc>
                <a:spcPct val="90000"/>
              </a:lnSpc>
              <a:spcBef>
                <a:spcPts val="1000"/>
              </a:spcBef>
              <a:buClr>
                <a:schemeClr val="accent1"/>
              </a:buClr>
              <a:buSzPct val="80000"/>
            </a:pPr>
            <a:r>
              <a:rPr lang="en-US" sz="1600" b="1" dirty="0"/>
              <a:t>Context of project &amp; location </a:t>
            </a:r>
          </a:p>
          <a:p>
            <a:pPr indent="-228600">
              <a:lnSpc>
                <a:spcPct val="90000"/>
              </a:lnSpc>
              <a:spcBef>
                <a:spcPts val="1000"/>
              </a:spcBef>
              <a:buClr>
                <a:schemeClr val="accent1"/>
              </a:buClr>
              <a:buSzPct val="80000"/>
              <a:buFont typeface="Arial" panose="020B0604020202020204" pitchFamily="34" charset="0"/>
              <a:buChar char="•"/>
            </a:pPr>
            <a:endParaRPr lang="en-US" sz="1100" dirty="0"/>
          </a:p>
          <a:p>
            <a:pPr indent="-228600">
              <a:lnSpc>
                <a:spcPct val="90000"/>
              </a:lnSpc>
              <a:spcBef>
                <a:spcPts val="1000"/>
              </a:spcBef>
              <a:buClr>
                <a:schemeClr val="accent1"/>
              </a:buClr>
              <a:buSzPct val="80000"/>
              <a:buFont typeface="Arial" panose="020B0604020202020204" pitchFamily="34" charset="0"/>
              <a:buChar char="•"/>
            </a:pPr>
            <a:r>
              <a:rPr lang="en-US" sz="1400" dirty="0" err="1">
                <a:effectLst/>
              </a:rPr>
              <a:t>Quarryvale</a:t>
            </a:r>
            <a:r>
              <a:rPr lang="en-US" sz="1400" dirty="0">
                <a:effectLst/>
              </a:rPr>
              <a:t> is a neighborhood park measuring approximately 6.5 hectares in size. Bound on </a:t>
            </a:r>
            <a:r>
              <a:rPr lang="en-US" sz="1400" dirty="0"/>
              <a:t>three sides by the</a:t>
            </a:r>
            <a:r>
              <a:rPr lang="en-US" sz="1400" dirty="0">
                <a:effectLst/>
              </a:rPr>
              <a:t> residential areas of </a:t>
            </a:r>
            <a:r>
              <a:rPr lang="en-US" sz="1400" dirty="0" err="1">
                <a:effectLst/>
              </a:rPr>
              <a:t>Greenfort</a:t>
            </a:r>
            <a:r>
              <a:rPr lang="en-US" sz="1400" dirty="0">
                <a:effectLst/>
              </a:rPr>
              <a:t> Gardens, </a:t>
            </a:r>
            <a:r>
              <a:rPr lang="en-US" sz="1400" dirty="0" err="1">
                <a:effectLst/>
              </a:rPr>
              <a:t>Greenfort</a:t>
            </a:r>
            <a:r>
              <a:rPr lang="en-US" sz="1400" dirty="0">
                <a:effectLst/>
              </a:rPr>
              <a:t> Lawns, </a:t>
            </a:r>
            <a:r>
              <a:rPr lang="en-US" sz="1400" dirty="0" err="1">
                <a:effectLst/>
              </a:rPr>
              <a:t>Shancastle</a:t>
            </a:r>
            <a:r>
              <a:rPr lang="en-US" sz="1400" dirty="0">
                <a:effectLst/>
              </a:rPr>
              <a:t> Lawns and </a:t>
            </a:r>
            <a:r>
              <a:rPr lang="en-US" sz="1400" dirty="0" err="1">
                <a:effectLst/>
              </a:rPr>
              <a:t>Shancastle</a:t>
            </a:r>
            <a:r>
              <a:rPr lang="en-US" sz="1400" dirty="0">
                <a:effectLst/>
              </a:rPr>
              <a:t> Avenue</a:t>
            </a:r>
            <a:r>
              <a:rPr lang="en-US" sz="1400" dirty="0"/>
              <a:t>,</a:t>
            </a:r>
            <a:r>
              <a:rPr lang="en-US" sz="1400" dirty="0">
                <a:effectLst/>
              </a:rPr>
              <a:t> the northern edge of the park runs parallel to the busy Fonthill Road. </a:t>
            </a:r>
            <a:endParaRPr lang="en-US" sz="1400" dirty="0"/>
          </a:p>
          <a:p>
            <a:pPr indent="-228600">
              <a:lnSpc>
                <a:spcPct val="90000"/>
              </a:lnSpc>
              <a:spcBef>
                <a:spcPts val="1000"/>
              </a:spcBef>
              <a:buClr>
                <a:schemeClr val="accent1"/>
              </a:buClr>
              <a:buSzPct val="80000"/>
              <a:buFont typeface="Arial" panose="020B0604020202020204" pitchFamily="34" charset="0"/>
              <a:buChar char="•"/>
            </a:pPr>
            <a:r>
              <a:rPr lang="en-US" sz="1400" dirty="0">
                <a:effectLst/>
              </a:rPr>
              <a:t>The park itself is surrounded by, not only houses and homes but, commercial hubs such as Liffey Valley Shopping Centre, car dealerships and industrial estates. With such a high density of people living and working right next to this park coupled with its proximity to the N4, M50, </a:t>
            </a:r>
            <a:r>
              <a:rPr lang="en-US" sz="1400" dirty="0" err="1">
                <a:effectLst/>
              </a:rPr>
              <a:t>Coldcut</a:t>
            </a:r>
            <a:r>
              <a:rPr lang="en-US" sz="1400" dirty="0">
                <a:effectLst/>
              </a:rPr>
              <a:t> Road, Fonthill Road and routes serviced by Dublin bus there is huge potential for the park to be used as a recreational, amenity and transitional space.</a:t>
            </a:r>
            <a:endParaRPr lang="en-US" sz="1400" dirty="0"/>
          </a:p>
          <a:p>
            <a:pPr indent="-228600">
              <a:lnSpc>
                <a:spcPct val="90000"/>
              </a:lnSpc>
              <a:spcBef>
                <a:spcPts val="1000"/>
              </a:spcBef>
              <a:buClr>
                <a:schemeClr val="accent1"/>
              </a:buClr>
              <a:buSzPct val="80000"/>
              <a:buFont typeface="Arial" panose="020B0604020202020204" pitchFamily="34" charset="0"/>
              <a:buChar char="•"/>
            </a:pPr>
            <a:r>
              <a:rPr lang="en-US" sz="1400" spc="-60" dirty="0" err="1">
                <a:effectLst/>
              </a:rPr>
              <a:t>Quarryvale</a:t>
            </a:r>
            <a:r>
              <a:rPr lang="en-US" sz="1400" spc="-60" dirty="0">
                <a:effectLst/>
              </a:rPr>
              <a:t> Park </a:t>
            </a:r>
            <a:r>
              <a:rPr lang="en-US" sz="1400" dirty="0">
                <a:effectLst/>
              </a:rPr>
              <a:t>is</a:t>
            </a:r>
            <a:r>
              <a:rPr lang="en-US" sz="1400" spc="-60" dirty="0">
                <a:effectLst/>
              </a:rPr>
              <a:t> </a:t>
            </a:r>
            <a:r>
              <a:rPr lang="en-US" sz="1400" dirty="0">
                <a:effectLst/>
              </a:rPr>
              <a:t>zoned</a:t>
            </a:r>
            <a:r>
              <a:rPr lang="en-US" sz="1400" spc="-60" dirty="0">
                <a:effectLst/>
              </a:rPr>
              <a:t> </a:t>
            </a:r>
            <a:r>
              <a:rPr lang="en-US" sz="1400" dirty="0">
                <a:effectLst/>
              </a:rPr>
              <a:t>in</a:t>
            </a:r>
            <a:r>
              <a:rPr lang="en-US" sz="1400" spc="-60" dirty="0">
                <a:effectLst/>
              </a:rPr>
              <a:t> </a:t>
            </a:r>
            <a:r>
              <a:rPr lang="en-US" sz="1400" dirty="0">
                <a:effectLst/>
              </a:rPr>
              <a:t>the</a:t>
            </a:r>
            <a:r>
              <a:rPr lang="en-US" sz="1400" spc="-55" dirty="0">
                <a:effectLst/>
              </a:rPr>
              <a:t> </a:t>
            </a:r>
            <a:r>
              <a:rPr lang="en-US" sz="1400" dirty="0">
                <a:effectLst/>
              </a:rPr>
              <a:t>South</a:t>
            </a:r>
            <a:r>
              <a:rPr lang="en-US" sz="1400" spc="-60" dirty="0">
                <a:effectLst/>
              </a:rPr>
              <a:t> </a:t>
            </a:r>
            <a:r>
              <a:rPr lang="en-US" sz="1400" dirty="0">
                <a:effectLst/>
              </a:rPr>
              <a:t>Dublin</a:t>
            </a:r>
            <a:r>
              <a:rPr lang="en-US" sz="1400" spc="-60" dirty="0">
                <a:effectLst/>
              </a:rPr>
              <a:t> </a:t>
            </a:r>
            <a:r>
              <a:rPr lang="en-US" sz="1400" dirty="0">
                <a:effectLst/>
              </a:rPr>
              <a:t>County</a:t>
            </a:r>
            <a:r>
              <a:rPr lang="en-US" sz="1400" spc="-60" dirty="0">
                <a:effectLst/>
              </a:rPr>
              <a:t> </a:t>
            </a:r>
            <a:r>
              <a:rPr lang="en-US" sz="1400" dirty="0">
                <a:effectLst/>
              </a:rPr>
              <a:t>Development</a:t>
            </a:r>
            <a:r>
              <a:rPr lang="en-US" sz="1400" spc="-60" dirty="0">
                <a:effectLst/>
              </a:rPr>
              <a:t> </a:t>
            </a:r>
            <a:r>
              <a:rPr lang="en-US" sz="1400" dirty="0">
                <a:effectLst/>
              </a:rPr>
              <a:t>Plan</a:t>
            </a:r>
            <a:r>
              <a:rPr lang="en-US" sz="1400" spc="-60" dirty="0">
                <a:effectLst/>
              </a:rPr>
              <a:t> </a:t>
            </a:r>
            <a:r>
              <a:rPr lang="en-US" sz="1400" dirty="0">
                <a:effectLst/>
              </a:rPr>
              <a:t>2022- 2028</a:t>
            </a:r>
            <a:r>
              <a:rPr lang="en-US" sz="1400" spc="-5" dirty="0">
                <a:effectLst/>
              </a:rPr>
              <a:t> </a:t>
            </a:r>
            <a:r>
              <a:rPr lang="en-US" sz="1400" dirty="0">
                <a:effectLst/>
              </a:rPr>
              <a:t>as</a:t>
            </a:r>
            <a:r>
              <a:rPr lang="en-US" sz="1400" spc="-10" dirty="0">
                <a:effectLst/>
              </a:rPr>
              <a:t> </a:t>
            </a:r>
            <a:r>
              <a:rPr lang="en-US" sz="1400" dirty="0">
                <a:effectLst/>
              </a:rPr>
              <a:t>Objective</a:t>
            </a:r>
            <a:r>
              <a:rPr lang="en-US" sz="1400" spc="-10" dirty="0">
                <a:effectLst/>
              </a:rPr>
              <a:t> </a:t>
            </a:r>
            <a:r>
              <a:rPr lang="en-US" sz="1400" dirty="0">
                <a:effectLst/>
              </a:rPr>
              <a:t>OS, ‘</a:t>
            </a:r>
            <a:r>
              <a:rPr lang="en-US" sz="1400" b="1" dirty="0">
                <a:effectLst/>
              </a:rPr>
              <a:t>To preserve</a:t>
            </a:r>
            <a:r>
              <a:rPr lang="en-US" sz="1400" b="1" spc="-5" dirty="0">
                <a:effectLst/>
              </a:rPr>
              <a:t> </a:t>
            </a:r>
            <a:r>
              <a:rPr lang="en-US" sz="1400" b="1" dirty="0">
                <a:effectLst/>
              </a:rPr>
              <a:t>and</a:t>
            </a:r>
            <a:r>
              <a:rPr lang="en-US" sz="1400" b="1" spc="-5" dirty="0">
                <a:effectLst/>
              </a:rPr>
              <a:t> </a:t>
            </a:r>
            <a:r>
              <a:rPr lang="en-US" sz="1400" b="1" dirty="0">
                <a:effectLst/>
              </a:rPr>
              <a:t>provide</a:t>
            </a:r>
            <a:r>
              <a:rPr lang="en-US" sz="1400" b="1" spc="-5" dirty="0">
                <a:effectLst/>
              </a:rPr>
              <a:t> </a:t>
            </a:r>
            <a:r>
              <a:rPr lang="en-US" sz="1400" b="1" dirty="0">
                <a:effectLst/>
              </a:rPr>
              <a:t>for</a:t>
            </a:r>
            <a:r>
              <a:rPr lang="en-US" sz="1400" b="1" spc="-10" dirty="0">
                <a:effectLst/>
              </a:rPr>
              <a:t> </a:t>
            </a:r>
            <a:r>
              <a:rPr lang="en-US" sz="1400" b="1" dirty="0">
                <a:effectLst/>
              </a:rPr>
              <a:t>open</a:t>
            </a:r>
            <a:r>
              <a:rPr lang="en-US" sz="1400" b="1" spc="-10" dirty="0">
                <a:effectLst/>
              </a:rPr>
              <a:t> </a:t>
            </a:r>
            <a:r>
              <a:rPr lang="en-US" sz="1400" b="1" dirty="0">
                <a:effectLst/>
              </a:rPr>
              <a:t>space</a:t>
            </a:r>
            <a:r>
              <a:rPr lang="en-US" sz="1400" b="1" spc="-5" dirty="0">
                <a:effectLst/>
              </a:rPr>
              <a:t> </a:t>
            </a:r>
            <a:r>
              <a:rPr lang="en-US" sz="1400" b="1" dirty="0">
                <a:effectLst/>
              </a:rPr>
              <a:t>and</a:t>
            </a:r>
            <a:r>
              <a:rPr lang="en-US" sz="1400" b="1" spc="-10" dirty="0">
                <a:effectLst/>
              </a:rPr>
              <a:t> </a:t>
            </a:r>
            <a:r>
              <a:rPr lang="en-US" sz="1400" b="1" dirty="0">
                <a:effectLst/>
              </a:rPr>
              <a:t>recreational</a:t>
            </a:r>
            <a:r>
              <a:rPr lang="en-US" sz="1400" b="1" spc="-20" dirty="0">
                <a:effectLst/>
              </a:rPr>
              <a:t> </a:t>
            </a:r>
            <a:r>
              <a:rPr lang="en-US" sz="1400" b="1" dirty="0">
                <a:effectLst/>
              </a:rPr>
              <a:t>amenities’</a:t>
            </a:r>
            <a:endParaRPr lang="en-US" sz="1400" dirty="0"/>
          </a:p>
        </p:txBody>
      </p:sp>
      <p:pic>
        <p:nvPicPr>
          <p:cNvPr id="5" name="Picture 4" descr="Image result for sdcc logo">
            <a:extLst>
              <a:ext uri="{FF2B5EF4-FFF2-40B4-BE49-F238E27FC236}">
                <a16:creationId xmlns:a16="http://schemas.microsoft.com/office/drawing/2014/main" id="{67D7383F-398E-FAA0-C641-734ECD8B6C2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872779"/>
            <a:ext cx="2226310" cy="872490"/>
          </a:xfrm>
          <a:prstGeom prst="rect">
            <a:avLst/>
          </a:prstGeom>
          <a:noFill/>
          <a:ln>
            <a:noFill/>
          </a:ln>
        </p:spPr>
      </p:pic>
    </p:spTree>
    <p:extLst>
      <p:ext uri="{BB962C8B-B14F-4D97-AF65-F5344CB8AC3E}">
        <p14:creationId xmlns:p14="http://schemas.microsoft.com/office/powerpoint/2010/main" val="2250252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FF2F9C6-CFDD-81D6-572D-CB07966FEE7E}"/>
              </a:ext>
            </a:extLst>
          </p:cNvPr>
          <p:cNvSpPr txBox="1"/>
          <p:nvPr/>
        </p:nvSpPr>
        <p:spPr>
          <a:xfrm>
            <a:off x="195987" y="855779"/>
            <a:ext cx="5900013" cy="461665"/>
          </a:xfrm>
          <a:prstGeom prst="rect">
            <a:avLst/>
          </a:prstGeom>
          <a:noFill/>
        </p:spPr>
        <p:txBody>
          <a:bodyPr wrap="none" rtlCol="0">
            <a:spAutoFit/>
          </a:bodyPr>
          <a:lstStyle/>
          <a:p>
            <a:r>
              <a:rPr lang="en-IE" sz="2400" b="1" u="sng" dirty="0">
                <a:effectLst/>
                <a:ea typeface="Times New Roman" panose="02020603050405020304" pitchFamily="18" charset="0"/>
              </a:rPr>
              <a:t>The </a:t>
            </a:r>
            <a:r>
              <a:rPr lang="en-IE" sz="2400" b="1" u="sng" dirty="0" err="1">
                <a:effectLst/>
                <a:ea typeface="Times New Roman" panose="02020603050405020304" pitchFamily="18" charset="0"/>
              </a:rPr>
              <a:t>Quarryvale</a:t>
            </a:r>
            <a:r>
              <a:rPr lang="en-IE" sz="2400" b="1" u="sng" dirty="0">
                <a:effectLst/>
                <a:ea typeface="Times New Roman" panose="02020603050405020304" pitchFamily="18" charset="0"/>
              </a:rPr>
              <a:t> Park Upgrade will consist of: </a:t>
            </a:r>
          </a:p>
        </p:txBody>
      </p:sp>
      <p:sp>
        <p:nvSpPr>
          <p:cNvPr id="5" name="TextBox 4">
            <a:extLst>
              <a:ext uri="{FF2B5EF4-FFF2-40B4-BE49-F238E27FC236}">
                <a16:creationId xmlns:a16="http://schemas.microsoft.com/office/drawing/2014/main" id="{CC7B5041-F0AA-D801-4182-C73BDA38632A}"/>
              </a:ext>
            </a:extLst>
          </p:cNvPr>
          <p:cNvSpPr txBox="1"/>
          <p:nvPr/>
        </p:nvSpPr>
        <p:spPr>
          <a:xfrm>
            <a:off x="4119073" y="2062132"/>
            <a:ext cx="7818461" cy="3250185"/>
          </a:xfrm>
          <a:prstGeom prst="rect">
            <a:avLst/>
          </a:prstGeom>
          <a:noFill/>
        </p:spPr>
        <p:txBody>
          <a:bodyPr wrap="square" rtlCol="0">
            <a:spAutoFit/>
          </a:bodyPr>
          <a:lstStyle/>
          <a:p>
            <a:pPr marL="285750" lvl="0" indent="-285750">
              <a:lnSpc>
                <a:spcPct val="105000"/>
              </a:lnSpc>
              <a:buFont typeface="Arial" panose="020B0604020202020204" pitchFamily="34" charset="0"/>
              <a:buChar char="•"/>
            </a:pPr>
            <a:r>
              <a:rPr lang="en-IE" sz="1400" dirty="0">
                <a:effectLst/>
                <a:ea typeface="Calibri" panose="020F0502020204030204" pitchFamily="34" charset="0"/>
                <a:cs typeface="Times New Roman" panose="02020603050405020304" pitchFamily="18" charset="0"/>
              </a:rPr>
              <a:t>New Park layout including new and upgraded pathways.</a:t>
            </a:r>
          </a:p>
          <a:p>
            <a:pPr marL="285750" lvl="0" indent="-285750">
              <a:lnSpc>
                <a:spcPct val="105000"/>
              </a:lnSpc>
              <a:buFont typeface="Arial" panose="020B0604020202020204" pitchFamily="34" charset="0"/>
              <a:buChar char="•"/>
            </a:pPr>
            <a:r>
              <a:rPr lang="en-IE" sz="1400" dirty="0">
                <a:effectLst/>
                <a:ea typeface="Calibri" panose="020F0502020204030204" pitchFamily="34" charset="0"/>
                <a:cs typeface="Times New Roman" panose="02020603050405020304" pitchFamily="18" charset="0"/>
              </a:rPr>
              <a:t>Shared footpath/cycle routes linking the main entrance at the Fonthill Road to </a:t>
            </a:r>
            <a:r>
              <a:rPr lang="en-IE" sz="1400" dirty="0" err="1">
                <a:effectLst/>
                <a:ea typeface="Calibri" panose="020F0502020204030204" pitchFamily="34" charset="0"/>
                <a:cs typeface="Times New Roman" panose="02020603050405020304" pitchFamily="18" charset="0"/>
              </a:rPr>
              <a:t>Shancastle</a:t>
            </a:r>
            <a:r>
              <a:rPr lang="en-IE" sz="1400" dirty="0">
                <a:effectLst/>
                <a:ea typeface="Calibri" panose="020F0502020204030204" pitchFamily="34" charset="0"/>
                <a:cs typeface="Times New Roman" panose="02020603050405020304" pitchFamily="18" charset="0"/>
              </a:rPr>
              <a:t> Lawns and </a:t>
            </a:r>
            <a:r>
              <a:rPr lang="en-IE" sz="1400" dirty="0" err="1">
                <a:effectLst/>
                <a:ea typeface="Calibri" panose="020F0502020204030204" pitchFamily="34" charset="0"/>
                <a:cs typeface="Times New Roman" panose="02020603050405020304" pitchFamily="18" charset="0"/>
              </a:rPr>
              <a:t>Greenfort</a:t>
            </a:r>
            <a:r>
              <a:rPr lang="en-IE" sz="1400" dirty="0">
                <a:effectLst/>
                <a:ea typeface="Calibri" panose="020F0502020204030204" pitchFamily="34" charset="0"/>
                <a:cs typeface="Times New Roman" panose="02020603050405020304" pitchFamily="18" charset="0"/>
              </a:rPr>
              <a:t> Gardens including street lighting and formal trees.</a:t>
            </a:r>
          </a:p>
          <a:p>
            <a:pPr marL="285750" lvl="0" indent="-285750">
              <a:lnSpc>
                <a:spcPct val="105000"/>
              </a:lnSpc>
              <a:buFont typeface="Arial" panose="020B0604020202020204" pitchFamily="34" charset="0"/>
              <a:buChar char="•"/>
            </a:pPr>
            <a:r>
              <a:rPr lang="en-IE" sz="1400" dirty="0">
                <a:effectLst/>
                <a:ea typeface="Calibri" panose="020F0502020204030204" pitchFamily="34" charset="0"/>
                <a:cs typeface="Times New Roman" panose="02020603050405020304" pitchFamily="18" charset="0"/>
              </a:rPr>
              <a:t>Pedestrian areas with seating.</a:t>
            </a:r>
          </a:p>
          <a:p>
            <a:pPr marL="285750" lvl="0" indent="-285750">
              <a:lnSpc>
                <a:spcPct val="105000"/>
              </a:lnSpc>
              <a:buFont typeface="Arial" panose="020B0604020202020204" pitchFamily="34" charset="0"/>
              <a:buChar char="•"/>
            </a:pPr>
            <a:r>
              <a:rPr lang="en-IE" sz="1400" dirty="0">
                <a:effectLst/>
                <a:ea typeface="Calibri" panose="020F0502020204030204" pitchFamily="34" charset="0"/>
                <a:cs typeface="Times New Roman" panose="02020603050405020304" pitchFamily="18" charset="0"/>
              </a:rPr>
              <a:t>Playground and Teen Space.</a:t>
            </a:r>
          </a:p>
          <a:p>
            <a:pPr marL="285750" lvl="0" indent="-285750">
              <a:lnSpc>
                <a:spcPct val="105000"/>
              </a:lnSpc>
              <a:buFont typeface="Arial" panose="020B0604020202020204" pitchFamily="34" charset="0"/>
              <a:buChar char="•"/>
            </a:pPr>
            <a:r>
              <a:rPr lang="en-IE" sz="1400" dirty="0">
                <a:effectLst/>
                <a:ea typeface="Calibri" panose="020F0502020204030204" pitchFamily="34" charset="0"/>
                <a:cs typeface="Times New Roman" panose="02020603050405020304" pitchFamily="18" charset="0"/>
              </a:rPr>
              <a:t>Repair to broken sections of periphery wall and the installation of a new boundary fence.</a:t>
            </a:r>
          </a:p>
          <a:p>
            <a:pPr marL="285750" lvl="0" indent="-285750">
              <a:lnSpc>
                <a:spcPct val="105000"/>
              </a:lnSpc>
              <a:buFont typeface="Arial" panose="020B0604020202020204" pitchFamily="34" charset="0"/>
              <a:buChar char="•"/>
            </a:pPr>
            <a:r>
              <a:rPr lang="en-IE" sz="1400" dirty="0">
                <a:effectLst/>
                <a:ea typeface="Calibri" panose="020F0502020204030204" pitchFamily="34" charset="0"/>
                <a:cs typeface="Times New Roman" panose="02020603050405020304" pitchFamily="18" charset="0"/>
              </a:rPr>
              <a:t>Existing Oak trees retained.</a:t>
            </a:r>
          </a:p>
          <a:p>
            <a:pPr marL="285750" lvl="0" indent="-285750">
              <a:lnSpc>
                <a:spcPct val="105000"/>
              </a:lnSpc>
              <a:buFont typeface="Arial" panose="020B0604020202020204" pitchFamily="34" charset="0"/>
              <a:buChar char="•"/>
            </a:pPr>
            <a:r>
              <a:rPr lang="en-IE" sz="1400" dirty="0">
                <a:effectLst/>
                <a:ea typeface="Calibri" panose="020F0502020204030204" pitchFamily="34" charset="0"/>
                <a:cs typeface="Times New Roman" panose="02020603050405020304" pitchFamily="18" charset="0"/>
              </a:rPr>
              <a:t>Provision for active recreation.</a:t>
            </a:r>
          </a:p>
          <a:p>
            <a:pPr marL="285750" lvl="0" indent="-285750">
              <a:lnSpc>
                <a:spcPct val="105000"/>
              </a:lnSpc>
              <a:buFont typeface="Arial" panose="020B0604020202020204" pitchFamily="34" charset="0"/>
              <a:buChar char="•"/>
            </a:pPr>
            <a:r>
              <a:rPr lang="en-IE" sz="1400" dirty="0">
                <a:effectLst/>
                <a:ea typeface="Calibri" panose="020F0502020204030204" pitchFamily="34" charset="0"/>
                <a:cs typeface="Times New Roman" panose="02020603050405020304" pitchFamily="18" charset="0"/>
              </a:rPr>
              <a:t>800m Activity Circuit around the periphery of the park.</a:t>
            </a:r>
          </a:p>
          <a:p>
            <a:pPr marL="285750" lvl="0" indent="-285750">
              <a:lnSpc>
                <a:spcPct val="105000"/>
              </a:lnSpc>
              <a:buFont typeface="Arial" panose="020B0604020202020204" pitchFamily="34" charset="0"/>
              <a:buChar char="•"/>
            </a:pPr>
            <a:r>
              <a:rPr lang="en-IE" sz="1400" dirty="0">
                <a:effectLst/>
                <a:ea typeface="Calibri" panose="020F0502020204030204" pitchFamily="34" charset="0"/>
                <a:cs typeface="Times New Roman" panose="02020603050405020304" pitchFamily="18" charset="0"/>
              </a:rPr>
              <a:t>Relocation and upgrade of Grass Sports Pitch.</a:t>
            </a:r>
          </a:p>
          <a:p>
            <a:pPr marL="285750" lvl="0" indent="-285750">
              <a:lnSpc>
                <a:spcPct val="105000"/>
              </a:lnSpc>
              <a:buFont typeface="Arial" panose="020B0604020202020204" pitchFamily="34" charset="0"/>
              <a:buChar char="•"/>
            </a:pPr>
            <a:r>
              <a:rPr lang="en-IE" sz="1400" dirty="0">
                <a:effectLst/>
                <a:ea typeface="Calibri" panose="020F0502020204030204" pitchFamily="34" charset="0"/>
                <a:cs typeface="Times New Roman" panose="02020603050405020304" pitchFamily="18" charset="0"/>
              </a:rPr>
              <a:t>Biodiversity improvements - existing boundary hedge retained, grass meadowland, management bands, bulbs in linear strips, informal native tree groups. </a:t>
            </a:r>
          </a:p>
          <a:p>
            <a:pPr marL="285750" lvl="0" indent="-285750">
              <a:lnSpc>
                <a:spcPct val="105000"/>
              </a:lnSpc>
              <a:buFont typeface="Arial" panose="020B0604020202020204" pitchFamily="34" charset="0"/>
              <a:buChar char="•"/>
            </a:pPr>
            <a:r>
              <a:rPr lang="en-IE" sz="1400" dirty="0">
                <a:effectLst/>
                <a:ea typeface="Calibri" panose="020F0502020204030204" pitchFamily="34" charset="0"/>
                <a:cs typeface="Times New Roman" panose="02020603050405020304" pitchFamily="18" charset="0"/>
              </a:rPr>
              <a:t>All associated landscape design including street furniture, surfacing and signage.</a:t>
            </a:r>
          </a:p>
          <a:p>
            <a:pPr marL="285750" lvl="0" indent="-285750">
              <a:lnSpc>
                <a:spcPct val="105000"/>
              </a:lnSpc>
              <a:spcAft>
                <a:spcPts val="800"/>
              </a:spcAft>
              <a:buFont typeface="Arial" panose="020B0604020202020204" pitchFamily="34" charset="0"/>
              <a:buChar char="•"/>
            </a:pPr>
            <a:r>
              <a:rPr lang="en-IE" sz="1400" dirty="0">
                <a:effectLst/>
                <a:ea typeface="Calibri" panose="020F0502020204030204" pitchFamily="34" charset="0"/>
                <a:cs typeface="Times New Roman" panose="02020603050405020304" pitchFamily="18" charset="0"/>
              </a:rPr>
              <a:t>All ancillary works.</a:t>
            </a:r>
          </a:p>
        </p:txBody>
      </p:sp>
      <p:pic>
        <p:nvPicPr>
          <p:cNvPr id="3" name="Picture 2" descr="Image result for sdcc logo">
            <a:extLst>
              <a:ext uri="{FF2B5EF4-FFF2-40B4-BE49-F238E27FC236}">
                <a16:creationId xmlns:a16="http://schemas.microsoft.com/office/drawing/2014/main" id="{9A183E64-6630-5374-DD3D-4886E78AAB1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72779"/>
            <a:ext cx="2226310" cy="872490"/>
          </a:xfrm>
          <a:prstGeom prst="rect">
            <a:avLst/>
          </a:prstGeom>
          <a:noFill/>
          <a:ln>
            <a:noFill/>
          </a:ln>
        </p:spPr>
      </p:pic>
      <p:pic>
        <p:nvPicPr>
          <p:cNvPr id="7" name="Picture 6">
            <a:extLst>
              <a:ext uri="{FF2B5EF4-FFF2-40B4-BE49-F238E27FC236}">
                <a16:creationId xmlns:a16="http://schemas.microsoft.com/office/drawing/2014/main" id="{226E805E-9A1E-80F4-9659-B81C4BD66D81}"/>
              </a:ext>
            </a:extLst>
          </p:cNvPr>
          <p:cNvPicPr>
            <a:picLocks noChangeAspect="1"/>
          </p:cNvPicPr>
          <p:nvPr/>
        </p:nvPicPr>
        <p:blipFill>
          <a:blip r:embed="rId3"/>
          <a:stretch>
            <a:fillRect/>
          </a:stretch>
        </p:blipFill>
        <p:spPr>
          <a:xfrm>
            <a:off x="0" y="2348282"/>
            <a:ext cx="3980933" cy="2677886"/>
          </a:xfrm>
          <a:prstGeom prst="rect">
            <a:avLst/>
          </a:prstGeom>
        </p:spPr>
      </p:pic>
    </p:spTree>
    <p:extLst>
      <p:ext uri="{BB962C8B-B14F-4D97-AF65-F5344CB8AC3E}">
        <p14:creationId xmlns:p14="http://schemas.microsoft.com/office/powerpoint/2010/main" val="4248163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007CD9E3-C2E6-BCD7-67F0-2D543F952C84}"/>
              </a:ext>
            </a:extLst>
          </p:cNvPr>
          <p:cNvSpPr>
            <a:spLocks noGrp="1"/>
          </p:cNvSpPr>
          <p:nvPr>
            <p:ph type="title"/>
          </p:nvPr>
        </p:nvSpPr>
        <p:spPr>
          <a:xfrm>
            <a:off x="173549" y="326571"/>
            <a:ext cx="5396827" cy="445764"/>
          </a:xfrm>
        </p:spPr>
        <p:txBody>
          <a:bodyPr vert="horz" lIns="91440" tIns="45720" rIns="91440" bIns="45720" rtlCol="0" anchor="b">
            <a:normAutofit/>
          </a:bodyPr>
          <a:lstStyle/>
          <a:p>
            <a:r>
              <a:rPr lang="en-US" sz="2400" b="1" u="sng" dirty="0">
                <a:solidFill>
                  <a:schemeClr val="tx1">
                    <a:lumMod val="85000"/>
                    <a:lumOff val="15000"/>
                  </a:schemeClr>
                </a:solidFill>
                <a:latin typeface="+mn-lt"/>
              </a:rPr>
              <a:t>Proposed Landscape Masterplan  </a:t>
            </a:r>
          </a:p>
        </p:txBody>
      </p:sp>
      <p:pic>
        <p:nvPicPr>
          <p:cNvPr id="5" name="Picture 4">
            <a:extLst>
              <a:ext uri="{FF2B5EF4-FFF2-40B4-BE49-F238E27FC236}">
                <a16:creationId xmlns:a16="http://schemas.microsoft.com/office/drawing/2014/main" id="{619AC7E5-C8C1-0886-31FF-02AB7B2F65A1}"/>
              </a:ext>
            </a:extLst>
          </p:cNvPr>
          <p:cNvPicPr>
            <a:picLocks noChangeAspect="1"/>
          </p:cNvPicPr>
          <p:nvPr/>
        </p:nvPicPr>
        <p:blipFill>
          <a:blip r:embed="rId2"/>
          <a:stretch>
            <a:fillRect/>
          </a:stretch>
        </p:blipFill>
        <p:spPr>
          <a:xfrm>
            <a:off x="1183222" y="772335"/>
            <a:ext cx="7700514" cy="5128588"/>
          </a:xfrm>
          <a:prstGeom prst="rect">
            <a:avLst/>
          </a:prstGeom>
        </p:spPr>
      </p:pic>
      <p:pic>
        <p:nvPicPr>
          <p:cNvPr id="11" name="Picture 10">
            <a:extLst>
              <a:ext uri="{FF2B5EF4-FFF2-40B4-BE49-F238E27FC236}">
                <a16:creationId xmlns:a16="http://schemas.microsoft.com/office/drawing/2014/main" id="{857F9F96-DD0B-A288-1BCB-AF3821EEEA6A}"/>
              </a:ext>
            </a:extLst>
          </p:cNvPr>
          <p:cNvPicPr>
            <a:picLocks noChangeAspect="1"/>
          </p:cNvPicPr>
          <p:nvPr/>
        </p:nvPicPr>
        <p:blipFill>
          <a:blip r:embed="rId3"/>
          <a:stretch>
            <a:fillRect/>
          </a:stretch>
        </p:blipFill>
        <p:spPr>
          <a:xfrm>
            <a:off x="9222214" y="772335"/>
            <a:ext cx="1620255" cy="2721249"/>
          </a:xfrm>
          <a:prstGeom prst="rect">
            <a:avLst/>
          </a:prstGeom>
        </p:spPr>
      </p:pic>
      <p:pic>
        <p:nvPicPr>
          <p:cNvPr id="15" name="Picture 14">
            <a:extLst>
              <a:ext uri="{FF2B5EF4-FFF2-40B4-BE49-F238E27FC236}">
                <a16:creationId xmlns:a16="http://schemas.microsoft.com/office/drawing/2014/main" id="{D72EE77B-9B01-71B0-F023-1ED6576472F1}"/>
              </a:ext>
            </a:extLst>
          </p:cNvPr>
          <p:cNvPicPr>
            <a:picLocks noChangeAspect="1"/>
          </p:cNvPicPr>
          <p:nvPr/>
        </p:nvPicPr>
        <p:blipFill>
          <a:blip r:embed="rId4"/>
          <a:stretch>
            <a:fillRect/>
          </a:stretch>
        </p:blipFill>
        <p:spPr>
          <a:xfrm>
            <a:off x="9222214" y="3493584"/>
            <a:ext cx="1468796" cy="2354044"/>
          </a:xfrm>
          <a:prstGeom prst="rect">
            <a:avLst/>
          </a:prstGeom>
        </p:spPr>
      </p:pic>
      <p:pic>
        <p:nvPicPr>
          <p:cNvPr id="2" name="Picture 1" descr="Image result for sdcc logo">
            <a:extLst>
              <a:ext uri="{FF2B5EF4-FFF2-40B4-BE49-F238E27FC236}">
                <a16:creationId xmlns:a16="http://schemas.microsoft.com/office/drawing/2014/main" id="{6B326813-7B9F-8156-F0CA-DD3CF137A7E2}"/>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5872779"/>
            <a:ext cx="2226310" cy="872490"/>
          </a:xfrm>
          <a:prstGeom prst="rect">
            <a:avLst/>
          </a:prstGeom>
          <a:noFill/>
          <a:ln>
            <a:noFill/>
          </a:ln>
        </p:spPr>
      </p:pic>
    </p:spTree>
    <p:extLst>
      <p:ext uri="{BB962C8B-B14F-4D97-AF65-F5344CB8AC3E}">
        <p14:creationId xmlns:p14="http://schemas.microsoft.com/office/powerpoint/2010/main" val="2283085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724D40-EDC5-391C-E0B1-58F1BAAE5B6D}"/>
              </a:ext>
            </a:extLst>
          </p:cNvPr>
          <p:cNvSpPr txBox="1"/>
          <p:nvPr/>
        </p:nvSpPr>
        <p:spPr>
          <a:xfrm>
            <a:off x="149290" y="237991"/>
            <a:ext cx="8592038" cy="461665"/>
          </a:xfrm>
          <a:prstGeom prst="rect">
            <a:avLst/>
          </a:prstGeom>
          <a:noFill/>
        </p:spPr>
        <p:txBody>
          <a:bodyPr wrap="square" rtlCol="0">
            <a:spAutoFit/>
          </a:bodyPr>
          <a:lstStyle/>
          <a:p>
            <a:r>
              <a:rPr lang="en-IE" sz="2400" b="1" u="sng" dirty="0">
                <a:effectLst/>
                <a:ea typeface="Times New Roman" panose="02020603050405020304" pitchFamily="18" charset="0"/>
              </a:rPr>
              <a:t>Summary of </a:t>
            </a:r>
            <a:r>
              <a:rPr lang="en-IE" sz="2400" b="1" u="sng" dirty="0" err="1">
                <a:effectLst/>
                <a:ea typeface="Times New Roman" panose="02020603050405020304" pitchFamily="18" charset="0"/>
              </a:rPr>
              <a:t>Quarryvale</a:t>
            </a:r>
            <a:r>
              <a:rPr lang="en-IE" sz="2400" b="1" u="sng" dirty="0">
                <a:effectLst/>
                <a:ea typeface="Times New Roman" panose="02020603050405020304" pitchFamily="18" charset="0"/>
              </a:rPr>
              <a:t> Park Part 8 Process</a:t>
            </a:r>
          </a:p>
        </p:txBody>
      </p:sp>
      <p:pic>
        <p:nvPicPr>
          <p:cNvPr id="7" name="Picture 6" descr="Image result for sdcc logo">
            <a:extLst>
              <a:ext uri="{FF2B5EF4-FFF2-40B4-BE49-F238E27FC236}">
                <a16:creationId xmlns:a16="http://schemas.microsoft.com/office/drawing/2014/main" id="{A67F14F3-AD95-C338-C415-D8C84ADD1A4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71904"/>
            <a:ext cx="2226310" cy="872490"/>
          </a:xfrm>
          <a:prstGeom prst="rect">
            <a:avLst/>
          </a:prstGeom>
          <a:noFill/>
          <a:ln>
            <a:noFill/>
          </a:ln>
        </p:spPr>
      </p:pic>
      <p:sp>
        <p:nvSpPr>
          <p:cNvPr id="13" name="TextBox 12">
            <a:extLst>
              <a:ext uri="{FF2B5EF4-FFF2-40B4-BE49-F238E27FC236}">
                <a16:creationId xmlns:a16="http://schemas.microsoft.com/office/drawing/2014/main" id="{E8E76450-1883-3E1C-ECF8-9DF271A30A77}"/>
              </a:ext>
            </a:extLst>
          </p:cNvPr>
          <p:cNvSpPr txBox="1"/>
          <p:nvPr/>
        </p:nvSpPr>
        <p:spPr>
          <a:xfrm>
            <a:off x="3496247" y="5018347"/>
            <a:ext cx="5199506" cy="523220"/>
          </a:xfrm>
          <a:prstGeom prst="rect">
            <a:avLst/>
          </a:prstGeom>
          <a:noFill/>
        </p:spPr>
        <p:txBody>
          <a:bodyPr wrap="square" rtlCol="0">
            <a:spAutoFit/>
          </a:bodyPr>
          <a:lstStyle/>
          <a:p>
            <a:pPr algn="ctr"/>
            <a:r>
              <a:rPr lang="en-GB" sz="1400" dirty="0">
                <a:cs typeface="Arial" panose="020B0604020202020204" pitchFamily="34" charset="0"/>
              </a:rPr>
              <a:t>2 submissions were made during the Statutory Consultation process. </a:t>
            </a:r>
          </a:p>
          <a:p>
            <a:pPr algn="ctr"/>
            <a:r>
              <a:rPr lang="en-GB" sz="1400" dirty="0">
                <a:cs typeface="Arial" panose="020B0604020202020204" pitchFamily="34" charset="0"/>
              </a:rPr>
              <a:t>They have been summarized and responded to in the CE Report.</a:t>
            </a:r>
          </a:p>
        </p:txBody>
      </p:sp>
      <p:pic>
        <p:nvPicPr>
          <p:cNvPr id="3" name="Picture 2">
            <a:extLst>
              <a:ext uri="{FF2B5EF4-FFF2-40B4-BE49-F238E27FC236}">
                <a16:creationId xmlns:a16="http://schemas.microsoft.com/office/drawing/2014/main" id="{A9886EA2-05FB-98E8-DD57-AE82C5BA2146}"/>
              </a:ext>
            </a:extLst>
          </p:cNvPr>
          <p:cNvPicPr>
            <a:picLocks noChangeAspect="1"/>
          </p:cNvPicPr>
          <p:nvPr/>
        </p:nvPicPr>
        <p:blipFill>
          <a:blip r:embed="rId3"/>
          <a:stretch>
            <a:fillRect/>
          </a:stretch>
        </p:blipFill>
        <p:spPr>
          <a:xfrm>
            <a:off x="4242333" y="1614091"/>
            <a:ext cx="7622609" cy="2938463"/>
          </a:xfrm>
          <a:prstGeom prst="rect">
            <a:avLst/>
          </a:prstGeom>
        </p:spPr>
      </p:pic>
      <p:sp>
        <p:nvSpPr>
          <p:cNvPr id="10" name="TextBox 9">
            <a:extLst>
              <a:ext uri="{FF2B5EF4-FFF2-40B4-BE49-F238E27FC236}">
                <a16:creationId xmlns:a16="http://schemas.microsoft.com/office/drawing/2014/main" id="{5A04492B-20D9-6BEF-1942-46EA2BF17961}"/>
              </a:ext>
            </a:extLst>
          </p:cNvPr>
          <p:cNvSpPr txBox="1"/>
          <p:nvPr/>
        </p:nvSpPr>
        <p:spPr>
          <a:xfrm>
            <a:off x="522635" y="1469458"/>
            <a:ext cx="4647501" cy="3040697"/>
          </a:xfrm>
          <a:prstGeom prst="rect">
            <a:avLst/>
          </a:prstGeom>
        </p:spPr>
        <p:txBody>
          <a:bodyPr vert="horz" lIns="91440" tIns="45720" rIns="91440" bIns="45720" rtlCol="0">
            <a:noAutofit/>
          </a:bodyPr>
          <a:lstStyle/>
          <a:p>
            <a:pPr>
              <a:spcAft>
                <a:spcPts val="600"/>
              </a:spcAft>
            </a:pPr>
            <a:r>
              <a:rPr lang="en-US" sz="1600" b="1" dirty="0">
                <a:cs typeface="Arial" panose="020B0604020202020204" pitchFamily="34" charset="0"/>
              </a:rPr>
              <a:t>Non-Statutory Period </a:t>
            </a:r>
          </a:p>
          <a:p>
            <a:pPr marL="457200" indent="-457200">
              <a:spcAft>
                <a:spcPts val="600"/>
              </a:spcAft>
              <a:buAutoNum type="arabicPeriod"/>
            </a:pPr>
            <a:r>
              <a:rPr lang="en-US" sz="1400" dirty="0">
                <a:cs typeface="Arial" panose="020B0604020202020204" pitchFamily="34" charset="0"/>
              </a:rPr>
              <a:t>Initial presentation to Elected Members (</a:t>
            </a:r>
            <a:r>
              <a:rPr lang="en-US" sz="1400" i="1" dirty="0">
                <a:cs typeface="Arial" panose="020B0604020202020204" pitchFamily="34" charset="0"/>
              </a:rPr>
              <a:t>16</a:t>
            </a:r>
            <a:r>
              <a:rPr lang="en-US" sz="1400" i="1" baseline="30000" dirty="0">
                <a:cs typeface="Arial" panose="020B0604020202020204" pitchFamily="34" charset="0"/>
              </a:rPr>
              <a:t>th</a:t>
            </a:r>
            <a:r>
              <a:rPr lang="en-US" sz="1400" i="1" dirty="0">
                <a:cs typeface="Arial" panose="020B0604020202020204" pitchFamily="34" charset="0"/>
              </a:rPr>
              <a:t> Feb 2023</a:t>
            </a:r>
            <a:r>
              <a:rPr lang="en-US" sz="1400" dirty="0">
                <a:cs typeface="Arial" panose="020B0604020202020204" pitchFamily="34" charset="0"/>
              </a:rPr>
              <a:t>)</a:t>
            </a:r>
          </a:p>
          <a:p>
            <a:pPr marL="457200" indent="-457200">
              <a:spcAft>
                <a:spcPts val="600"/>
              </a:spcAft>
              <a:buAutoNum type="arabicPeriod"/>
            </a:pPr>
            <a:r>
              <a:rPr lang="en-US" sz="1400" dirty="0">
                <a:cs typeface="Arial" panose="020B0604020202020204" pitchFamily="34" charset="0"/>
              </a:rPr>
              <a:t>Consultation with SDCC staff </a:t>
            </a:r>
          </a:p>
          <a:p>
            <a:pPr marL="457200" indent="-457200">
              <a:spcAft>
                <a:spcPts val="600"/>
              </a:spcAft>
              <a:buAutoNum type="arabicPeriod"/>
            </a:pPr>
            <a:r>
              <a:rPr lang="en-GB" sz="1400" dirty="0">
                <a:solidFill>
                  <a:schemeClr val="tx1"/>
                </a:solidFill>
                <a:effectLst/>
                <a:ea typeface="Times New Roman" panose="02020603050405020304" pitchFamily="18" charset="0"/>
              </a:rPr>
              <a:t>Informal Non-Statutory Consultation with key community stakeholders (residents, schools, clubs, groups, etc) (</a:t>
            </a:r>
            <a:r>
              <a:rPr lang="en-GB" sz="1400" i="1" dirty="0">
                <a:solidFill>
                  <a:schemeClr val="tx1"/>
                </a:solidFill>
                <a:effectLst/>
                <a:ea typeface="Times New Roman" panose="02020603050405020304" pitchFamily="18" charset="0"/>
              </a:rPr>
              <a:t>Jan-Feb 2023</a:t>
            </a:r>
            <a:r>
              <a:rPr lang="en-GB" sz="1400" dirty="0">
                <a:solidFill>
                  <a:schemeClr val="tx1"/>
                </a:solidFill>
                <a:effectLst/>
                <a:ea typeface="Times New Roman" panose="02020603050405020304" pitchFamily="18" charset="0"/>
              </a:rPr>
              <a:t>)</a:t>
            </a:r>
          </a:p>
          <a:p>
            <a:pPr>
              <a:spcAft>
                <a:spcPts val="600"/>
              </a:spcAft>
            </a:pPr>
            <a:r>
              <a:rPr lang="en-US" sz="1400" b="1" dirty="0">
                <a:cs typeface="Arial" panose="020B0604020202020204" pitchFamily="34" charset="0"/>
              </a:rPr>
              <a:t>Statutory Period</a:t>
            </a:r>
          </a:p>
          <a:p>
            <a:pPr marL="457200" indent="-457200">
              <a:spcAft>
                <a:spcPts val="600"/>
              </a:spcAft>
              <a:buAutoNum type="arabicPeriod"/>
            </a:pPr>
            <a:r>
              <a:rPr lang="en-US" sz="1400" dirty="0">
                <a:cs typeface="Arial" panose="020B0604020202020204" pitchFamily="34" charset="0"/>
              </a:rPr>
              <a:t>Public Consultation period </a:t>
            </a:r>
            <a:r>
              <a:rPr lang="en-GB" sz="1400" dirty="0">
                <a:cs typeface="Arial" panose="020B0604020202020204" pitchFamily="34" charset="0"/>
              </a:rPr>
              <a:t>6th</a:t>
            </a:r>
            <a:r>
              <a:rPr lang="en-GB" sz="1400" dirty="0">
                <a:effectLst/>
                <a:ea typeface="Times New Roman" panose="02020603050405020304" pitchFamily="18" charset="0"/>
              </a:rPr>
              <a:t> April 2023 to 19</a:t>
            </a:r>
            <a:r>
              <a:rPr lang="en-GB" sz="1400" baseline="30000" dirty="0">
                <a:effectLst/>
                <a:ea typeface="Times New Roman" panose="02020603050405020304" pitchFamily="18" charset="0"/>
              </a:rPr>
              <a:t>th</a:t>
            </a:r>
            <a:r>
              <a:rPr lang="en-GB" sz="1400" dirty="0">
                <a:effectLst/>
                <a:ea typeface="Times New Roman" panose="02020603050405020304" pitchFamily="18" charset="0"/>
              </a:rPr>
              <a:t> May 2023</a:t>
            </a:r>
            <a:endParaRPr lang="en-US" sz="1400" dirty="0">
              <a:effectLst/>
              <a:ea typeface="Times New Roman" panose="02020603050405020304" pitchFamily="18" charset="0"/>
              <a:cs typeface="Arial" panose="020B0604020202020204" pitchFamily="34" charset="0"/>
            </a:endParaRPr>
          </a:p>
          <a:p>
            <a:pPr marL="457200" indent="-457200">
              <a:spcAft>
                <a:spcPts val="600"/>
              </a:spcAft>
              <a:buAutoNum type="arabicPeriod"/>
            </a:pPr>
            <a:r>
              <a:rPr lang="en-US" sz="1400" dirty="0">
                <a:cs typeface="Arial" panose="020B0604020202020204" pitchFamily="34" charset="0"/>
              </a:rPr>
              <a:t>Issue of CE report and recommendation.</a:t>
            </a:r>
          </a:p>
        </p:txBody>
      </p:sp>
    </p:spTree>
    <p:extLst>
      <p:ext uri="{BB962C8B-B14F-4D97-AF65-F5344CB8AC3E}">
        <p14:creationId xmlns:p14="http://schemas.microsoft.com/office/powerpoint/2010/main" val="3657504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Rounded Corners 4">
            <a:extLst>
              <a:ext uri="{FF2B5EF4-FFF2-40B4-BE49-F238E27FC236}">
                <a16:creationId xmlns:a16="http://schemas.microsoft.com/office/drawing/2014/main" id="{E927B38D-AAF0-7F46-6174-189A614FE5A8}"/>
              </a:ext>
            </a:extLst>
          </p:cNvPr>
          <p:cNvSpPr txBox="1"/>
          <p:nvPr/>
        </p:nvSpPr>
        <p:spPr>
          <a:xfrm>
            <a:off x="182881" y="252338"/>
            <a:ext cx="3540034" cy="504342"/>
          </a:xfrm>
          <a:prstGeom prst="rect">
            <a:avLst/>
          </a:prstGeom>
        </p:spPr>
        <p:style>
          <a:lnRef idx="0">
            <a:scrgbClr r="0" g="0" b="0"/>
          </a:lnRef>
          <a:fillRef idx="0">
            <a:scrgbClr r="0" g="0" b="0"/>
          </a:fillRef>
          <a:effectRef idx="0">
            <a:scrgbClr r="0" g="0" b="0"/>
          </a:effectRef>
          <a:fontRef idx="minor">
            <a:schemeClr val="lt1"/>
          </a:fontRef>
        </p:style>
        <p:txBody>
          <a:bodyPr spcFirstLastPara="0" vert="horz" lIns="91440" tIns="45720" rIns="91440" bIns="45720" numCol="1" spcCol="1270" rtlCol="0" anchor="ctr" anchorCtr="0">
            <a:noAutofit/>
          </a:bodyPr>
          <a:lstStyle/>
          <a:p>
            <a:pPr marL="0" lvl="0" indent="0">
              <a:lnSpc>
                <a:spcPct val="90000"/>
              </a:lnSpc>
              <a:spcBef>
                <a:spcPct val="0"/>
              </a:spcBef>
              <a:spcAft>
                <a:spcPct val="35000"/>
              </a:spcAft>
            </a:pPr>
            <a:r>
              <a:rPr lang="en-US" sz="2400" b="1" u="sng" dirty="0">
                <a:solidFill>
                  <a:schemeClr val="tx1"/>
                </a:solidFill>
                <a:ea typeface="+mj-ea"/>
                <a:cs typeface="Arial" panose="020B0604020202020204" pitchFamily="34" charset="0"/>
              </a:rPr>
              <a:t>Issues/ Comments Raised</a:t>
            </a:r>
          </a:p>
        </p:txBody>
      </p:sp>
      <p:pic>
        <p:nvPicPr>
          <p:cNvPr id="16" name="Picture 15" descr="Image result for sdcc logo">
            <a:extLst>
              <a:ext uri="{FF2B5EF4-FFF2-40B4-BE49-F238E27FC236}">
                <a16:creationId xmlns:a16="http://schemas.microsoft.com/office/drawing/2014/main" id="{E45006D0-CB77-9FF7-916B-0DE41326D51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64767"/>
            <a:ext cx="2226310" cy="872490"/>
          </a:xfrm>
          <a:prstGeom prst="rect">
            <a:avLst/>
          </a:prstGeom>
          <a:noFill/>
          <a:ln>
            <a:noFill/>
          </a:ln>
        </p:spPr>
      </p:pic>
      <p:pic>
        <p:nvPicPr>
          <p:cNvPr id="4" name="Picture 3">
            <a:extLst>
              <a:ext uri="{FF2B5EF4-FFF2-40B4-BE49-F238E27FC236}">
                <a16:creationId xmlns:a16="http://schemas.microsoft.com/office/drawing/2014/main" id="{5AAABAFF-7BA8-6E5D-C5B5-5592BC9C1864}"/>
              </a:ext>
            </a:extLst>
          </p:cNvPr>
          <p:cNvPicPr>
            <a:picLocks noChangeAspect="1"/>
          </p:cNvPicPr>
          <p:nvPr/>
        </p:nvPicPr>
        <p:blipFill rotWithShape="1">
          <a:blip r:embed="rId3"/>
          <a:srcRect l="2500" r="2737"/>
          <a:stretch/>
        </p:blipFill>
        <p:spPr>
          <a:xfrm>
            <a:off x="5546712" y="1616859"/>
            <a:ext cx="6332220" cy="3552825"/>
          </a:xfrm>
          <a:prstGeom prst="rect">
            <a:avLst/>
          </a:prstGeom>
        </p:spPr>
      </p:pic>
      <p:sp>
        <p:nvSpPr>
          <p:cNvPr id="14" name="TextBox 13">
            <a:extLst>
              <a:ext uri="{FF2B5EF4-FFF2-40B4-BE49-F238E27FC236}">
                <a16:creationId xmlns:a16="http://schemas.microsoft.com/office/drawing/2014/main" id="{64D001EA-0BDA-8E53-B5BE-3C81B1D2CF09}"/>
              </a:ext>
            </a:extLst>
          </p:cNvPr>
          <p:cNvSpPr txBox="1"/>
          <p:nvPr/>
        </p:nvSpPr>
        <p:spPr>
          <a:xfrm>
            <a:off x="182881" y="759038"/>
            <a:ext cx="5499620" cy="5663089"/>
          </a:xfrm>
          <a:prstGeom prst="rect">
            <a:avLst/>
          </a:prstGeom>
          <a:noFill/>
        </p:spPr>
        <p:txBody>
          <a:bodyPr wrap="square">
            <a:spAutoFit/>
          </a:bodyPr>
          <a:lstStyle/>
          <a:p>
            <a:pPr marL="342900" indent="-342900">
              <a:lnSpc>
                <a:spcPct val="150000"/>
              </a:lnSpc>
              <a:buFont typeface="Arial" panose="020B0604020202020204" pitchFamily="34" charset="0"/>
              <a:buChar char="•"/>
            </a:pPr>
            <a:r>
              <a:rPr lang="en-GB" sz="1400" dirty="0"/>
              <a:t>Submissions received generally welcomed the development.</a:t>
            </a:r>
          </a:p>
          <a:p>
            <a:pPr marL="342900" indent="-342900">
              <a:lnSpc>
                <a:spcPct val="150000"/>
              </a:lnSpc>
              <a:buFont typeface="Arial" panose="020B0604020202020204" pitchFamily="34" charset="0"/>
              <a:buChar char="•"/>
            </a:pPr>
            <a:r>
              <a:rPr lang="en-GB" sz="1400" dirty="0"/>
              <a:t>Requests for further </a:t>
            </a:r>
            <a:r>
              <a:rPr lang="en-IE" sz="1400" dirty="0"/>
              <a:t>biodiversity &amp; pollinator planting as well as the inclusion of meadows, re-wilding and “Stepping Stone Forests”/Mini Woodlands.</a:t>
            </a:r>
          </a:p>
          <a:p>
            <a:pPr marL="342900" indent="-342900">
              <a:lnSpc>
                <a:spcPct val="150000"/>
              </a:lnSpc>
              <a:buFont typeface="Arial" panose="020B0604020202020204" pitchFamily="34" charset="0"/>
              <a:buChar char="•"/>
            </a:pPr>
            <a:r>
              <a:rPr lang="en-IE" sz="1400" dirty="0"/>
              <a:t>Requests for informal play spaces such as basketball courts or bike tracks as well as water stations and bike parking facilities.</a:t>
            </a:r>
          </a:p>
          <a:p>
            <a:pPr marL="342900" indent="-342900">
              <a:lnSpc>
                <a:spcPct val="150000"/>
              </a:lnSpc>
              <a:buFont typeface="Arial" panose="020B0604020202020204" pitchFamily="34" charset="0"/>
              <a:buChar char="•"/>
            </a:pPr>
            <a:r>
              <a:rPr lang="en-IE" sz="1400" dirty="0"/>
              <a:t>The hiring of a dedicated Park Ranger.</a:t>
            </a:r>
          </a:p>
          <a:p>
            <a:pPr marL="342900" indent="-342900">
              <a:lnSpc>
                <a:spcPct val="150000"/>
              </a:lnSpc>
              <a:buFont typeface="Arial" panose="020B0604020202020204" pitchFamily="34" charset="0"/>
              <a:buChar char="•"/>
            </a:pPr>
            <a:r>
              <a:rPr lang="en-IE" sz="1400" dirty="0"/>
              <a:t>Upgrade of the boundary treatment for improved security.</a:t>
            </a:r>
          </a:p>
          <a:p>
            <a:pPr marL="342900" indent="-342900">
              <a:lnSpc>
                <a:spcPct val="150000"/>
              </a:lnSpc>
              <a:buFont typeface="Arial" panose="020B0604020202020204" pitchFamily="34" charset="0"/>
              <a:buChar char="•"/>
            </a:pPr>
            <a:r>
              <a:rPr lang="en-IE" sz="1400" dirty="0"/>
              <a:t>Requirement for additional lighting and CCTV.</a:t>
            </a:r>
          </a:p>
          <a:p>
            <a:pPr marL="342900" indent="-342900">
              <a:lnSpc>
                <a:spcPct val="150000"/>
              </a:lnSpc>
              <a:buFont typeface="Arial" panose="020B0604020202020204" pitchFamily="34" charset="0"/>
              <a:buChar char="•"/>
            </a:pPr>
            <a:r>
              <a:rPr lang="en-IE" sz="1400" dirty="0"/>
              <a:t>Inclusion of a Dog Run as well as Dog bins and water stations.</a:t>
            </a:r>
          </a:p>
          <a:p>
            <a:pPr marL="342900" indent="-342900">
              <a:lnSpc>
                <a:spcPct val="150000"/>
              </a:lnSpc>
              <a:buFont typeface="Arial" panose="020B0604020202020204" pitchFamily="34" charset="0"/>
              <a:buChar char="•"/>
            </a:pPr>
            <a:r>
              <a:rPr lang="en-IE" sz="1400" dirty="0"/>
              <a:t>The need for universal access points, wheelchair friendly play spaces and a sensory area/areas.</a:t>
            </a:r>
          </a:p>
          <a:p>
            <a:pPr marL="342900" indent="-342900">
              <a:lnSpc>
                <a:spcPct val="150000"/>
              </a:lnSpc>
              <a:buFont typeface="Arial" panose="020B0604020202020204" pitchFamily="34" charset="0"/>
              <a:buChar char="•"/>
            </a:pPr>
            <a:r>
              <a:rPr lang="en-IE" sz="1400" dirty="0"/>
              <a:t>The need to plant semi mature/mature trees.</a:t>
            </a:r>
          </a:p>
          <a:p>
            <a:pPr marL="342900" indent="-342900">
              <a:lnSpc>
                <a:spcPct val="150000"/>
              </a:lnSpc>
              <a:buFont typeface="Arial" panose="020B0604020202020204" pitchFamily="34" charset="0"/>
              <a:buChar char="•"/>
            </a:pPr>
            <a:r>
              <a:rPr lang="en-IE" sz="1400" dirty="0"/>
              <a:t>Request for the commemoration of a local activist.</a:t>
            </a:r>
          </a:p>
          <a:p>
            <a:pPr marL="342900" indent="-342900">
              <a:lnSpc>
                <a:spcPct val="150000"/>
              </a:lnSpc>
              <a:buFont typeface="Arial" panose="020B0604020202020204" pitchFamily="34" charset="0"/>
              <a:buChar char="•"/>
            </a:pPr>
            <a:endParaRPr lang="en-IE" sz="1600" dirty="0">
              <a:highlight>
                <a:srgbClr val="FFFF00"/>
              </a:highlight>
            </a:endParaRPr>
          </a:p>
          <a:p>
            <a:pPr marL="342900" indent="-342900">
              <a:lnSpc>
                <a:spcPct val="150000"/>
              </a:lnSpc>
              <a:buFont typeface="Arial" panose="020B0604020202020204" pitchFamily="34" charset="0"/>
              <a:buChar char="•"/>
            </a:pPr>
            <a:endParaRPr lang="en-IE" sz="1600" dirty="0">
              <a:highlight>
                <a:srgbClr val="FFFF00"/>
              </a:highlight>
            </a:endParaRPr>
          </a:p>
          <a:p>
            <a:endParaRPr lang="en-IE" sz="2000" dirty="0"/>
          </a:p>
        </p:txBody>
      </p:sp>
      <p:sp>
        <p:nvSpPr>
          <p:cNvPr id="5" name="TextBox 4">
            <a:extLst>
              <a:ext uri="{FF2B5EF4-FFF2-40B4-BE49-F238E27FC236}">
                <a16:creationId xmlns:a16="http://schemas.microsoft.com/office/drawing/2014/main" id="{C8049C47-7473-6543-F3EB-119C8B53F34F}"/>
              </a:ext>
            </a:extLst>
          </p:cNvPr>
          <p:cNvSpPr txBox="1"/>
          <p:nvPr/>
        </p:nvSpPr>
        <p:spPr>
          <a:xfrm>
            <a:off x="1350466" y="5457351"/>
            <a:ext cx="9491068" cy="338554"/>
          </a:xfrm>
          <a:prstGeom prst="rect">
            <a:avLst/>
          </a:prstGeom>
          <a:noFill/>
        </p:spPr>
        <p:txBody>
          <a:bodyPr wrap="square" rtlCol="0">
            <a:spAutoFit/>
          </a:bodyPr>
          <a:lstStyle/>
          <a:p>
            <a:pPr algn="ctr"/>
            <a:r>
              <a:rPr lang="en-US" sz="1600" b="1" dirty="0">
                <a:solidFill>
                  <a:schemeClr val="tx1"/>
                </a:solidFill>
                <a:ea typeface="+mj-ea"/>
                <a:cs typeface="Arial" panose="020B0604020202020204" pitchFamily="34" charset="0"/>
              </a:rPr>
              <a:t>Please see CE report for full summary, response and recommendation in relation to the submissions received.</a:t>
            </a:r>
            <a:endParaRPr lang="en-IE" sz="1600" dirty="0"/>
          </a:p>
        </p:txBody>
      </p:sp>
    </p:spTree>
    <p:extLst>
      <p:ext uri="{BB962C8B-B14F-4D97-AF65-F5344CB8AC3E}">
        <p14:creationId xmlns:p14="http://schemas.microsoft.com/office/powerpoint/2010/main" val="959647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72F50-B410-FA01-88BD-29776F66429E}"/>
              </a:ext>
            </a:extLst>
          </p:cNvPr>
          <p:cNvSpPr>
            <a:spLocks noGrp="1"/>
          </p:cNvSpPr>
          <p:nvPr>
            <p:ph type="title"/>
          </p:nvPr>
        </p:nvSpPr>
        <p:spPr>
          <a:xfrm>
            <a:off x="294848" y="1658101"/>
            <a:ext cx="6040638" cy="573452"/>
          </a:xfrm>
        </p:spPr>
        <p:txBody>
          <a:bodyPr>
            <a:normAutofit/>
          </a:bodyPr>
          <a:lstStyle/>
          <a:p>
            <a:pPr marL="0" lvl="0" indent="0">
              <a:lnSpc>
                <a:spcPct val="90000"/>
              </a:lnSpc>
              <a:spcBef>
                <a:spcPct val="0"/>
              </a:spcBef>
              <a:spcAft>
                <a:spcPct val="35000"/>
              </a:spcAft>
            </a:pPr>
            <a:r>
              <a:rPr lang="en-US" sz="2400" b="1" u="sng" dirty="0">
                <a:solidFill>
                  <a:schemeClr val="tx1"/>
                </a:solidFill>
                <a:latin typeface="+mn-lt"/>
                <a:ea typeface="+mj-ea"/>
                <a:cs typeface="Arial" panose="020B0604020202020204" pitchFamily="34" charset="0"/>
              </a:rPr>
              <a:t>Recommendations for Part 8 Adoption</a:t>
            </a:r>
          </a:p>
        </p:txBody>
      </p:sp>
      <p:sp>
        <p:nvSpPr>
          <p:cNvPr id="3" name="Content Placeholder 2">
            <a:extLst>
              <a:ext uri="{FF2B5EF4-FFF2-40B4-BE49-F238E27FC236}">
                <a16:creationId xmlns:a16="http://schemas.microsoft.com/office/drawing/2014/main" id="{5FADEF04-88C1-96A7-6F20-10FDC0B38395}"/>
              </a:ext>
            </a:extLst>
          </p:cNvPr>
          <p:cNvSpPr>
            <a:spLocks noGrp="1"/>
          </p:cNvSpPr>
          <p:nvPr>
            <p:ph idx="1"/>
          </p:nvPr>
        </p:nvSpPr>
        <p:spPr>
          <a:xfrm>
            <a:off x="1066800" y="3016799"/>
            <a:ext cx="10058400" cy="1219299"/>
          </a:xfrm>
        </p:spPr>
        <p:txBody>
          <a:bodyPr/>
          <a:lstStyle/>
          <a:p>
            <a:r>
              <a:rPr lang="en-IE" sz="1400" dirty="0">
                <a:solidFill>
                  <a:schemeClr val="tx1"/>
                </a:solidFill>
                <a:effectLst/>
                <a:ea typeface="Times New Roman" panose="02020603050405020304" pitchFamily="18" charset="0"/>
              </a:rPr>
              <a:t>Following consideration of the submissions, the Chief Executive is of the view that the issues raised by way of the submissions can be satisfactorily addressed at the detailed design stage, operational stages and as outlined in the foregoing report. </a:t>
            </a:r>
          </a:p>
          <a:p>
            <a:r>
              <a:rPr lang="en-IE" sz="1400" dirty="0">
                <a:solidFill>
                  <a:schemeClr val="tx1"/>
                </a:solidFill>
                <a:effectLst/>
                <a:ea typeface="Times New Roman" panose="02020603050405020304" pitchFamily="18" charset="0"/>
              </a:rPr>
              <a:t>It is recommended that, as the proposal is consistent with the County Development Plan and the proper planning and sustainable development of the area, that the Council proceed with the Part 8 proposal for the upgrade of </a:t>
            </a:r>
            <a:r>
              <a:rPr lang="en-IE" sz="1400" dirty="0" err="1">
                <a:solidFill>
                  <a:schemeClr val="tx1"/>
                </a:solidFill>
                <a:effectLst/>
                <a:ea typeface="Times New Roman" panose="02020603050405020304" pitchFamily="18" charset="0"/>
              </a:rPr>
              <a:t>Quarryvale</a:t>
            </a:r>
            <a:r>
              <a:rPr lang="en-IE" sz="1400" dirty="0">
                <a:solidFill>
                  <a:schemeClr val="tx1"/>
                </a:solidFill>
                <a:effectLst/>
                <a:ea typeface="Times New Roman" panose="02020603050405020304" pitchFamily="18" charset="0"/>
              </a:rPr>
              <a:t> Park.</a:t>
            </a:r>
          </a:p>
          <a:p>
            <a:endParaRPr lang="en-IE" dirty="0"/>
          </a:p>
        </p:txBody>
      </p:sp>
      <p:pic>
        <p:nvPicPr>
          <p:cNvPr id="5" name="Picture 4" descr="Image result for sdcc logo">
            <a:extLst>
              <a:ext uri="{FF2B5EF4-FFF2-40B4-BE49-F238E27FC236}">
                <a16:creationId xmlns:a16="http://schemas.microsoft.com/office/drawing/2014/main" id="{9F2C4E35-F034-B403-2C92-86D3ECD0930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806590"/>
            <a:ext cx="2226310" cy="872490"/>
          </a:xfrm>
          <a:prstGeom prst="rect">
            <a:avLst/>
          </a:prstGeom>
          <a:noFill/>
          <a:ln>
            <a:noFill/>
          </a:ln>
        </p:spPr>
      </p:pic>
    </p:spTree>
    <p:extLst>
      <p:ext uri="{BB962C8B-B14F-4D97-AF65-F5344CB8AC3E}">
        <p14:creationId xmlns:p14="http://schemas.microsoft.com/office/powerpoint/2010/main" val="4043685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99ED5833-B85B-4103-8A3B-CAB0308E6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F6F7B1-3422-94E2-6BD7-9147316B5C20}"/>
              </a:ext>
            </a:extLst>
          </p:cNvPr>
          <p:cNvSpPr>
            <a:spLocks noGrp="1"/>
          </p:cNvSpPr>
          <p:nvPr>
            <p:ph type="title"/>
          </p:nvPr>
        </p:nvSpPr>
        <p:spPr>
          <a:xfrm>
            <a:off x="1039561" y="2829567"/>
            <a:ext cx="2944611" cy="1114380"/>
          </a:xfrm>
        </p:spPr>
        <p:txBody>
          <a:bodyPr vert="horz" lIns="91440" tIns="45720" rIns="91440" bIns="45720" rtlCol="0" anchor="b">
            <a:normAutofit fontScale="90000"/>
          </a:bodyPr>
          <a:lstStyle/>
          <a:p>
            <a:pPr algn="ctr"/>
            <a:r>
              <a:rPr lang="en-US" sz="5200" b="1" dirty="0">
                <a:latin typeface="+mn-lt"/>
              </a:rPr>
              <a:t>Thank You </a:t>
            </a:r>
          </a:p>
        </p:txBody>
      </p:sp>
      <p:pic>
        <p:nvPicPr>
          <p:cNvPr id="4" name="Picture 3">
            <a:extLst>
              <a:ext uri="{FF2B5EF4-FFF2-40B4-BE49-F238E27FC236}">
                <a16:creationId xmlns:a16="http://schemas.microsoft.com/office/drawing/2014/main" id="{8997A9CD-E555-B782-4114-A112A0B6DBF8}"/>
              </a:ext>
            </a:extLst>
          </p:cNvPr>
          <p:cNvPicPr>
            <a:picLocks noChangeAspect="1"/>
          </p:cNvPicPr>
          <p:nvPr/>
        </p:nvPicPr>
        <p:blipFill rotWithShape="1">
          <a:blip r:embed="rId2"/>
          <a:srcRect t="7755" r="2" b="8158"/>
          <a:stretch/>
        </p:blipFill>
        <p:spPr>
          <a:xfrm>
            <a:off x="6182505" y="560881"/>
            <a:ext cx="5828261" cy="2609733"/>
          </a:xfrm>
          <a:prstGeom prst="rect">
            <a:avLst/>
          </a:prstGeom>
        </p:spPr>
      </p:pic>
      <p:pic>
        <p:nvPicPr>
          <p:cNvPr id="5" name="Picture 4">
            <a:extLst>
              <a:ext uri="{FF2B5EF4-FFF2-40B4-BE49-F238E27FC236}">
                <a16:creationId xmlns:a16="http://schemas.microsoft.com/office/drawing/2014/main" id="{05B04CDD-AD9B-AC78-AF60-E54CB6AB188D}"/>
              </a:ext>
            </a:extLst>
          </p:cNvPr>
          <p:cNvPicPr>
            <a:picLocks noChangeAspect="1"/>
          </p:cNvPicPr>
          <p:nvPr/>
        </p:nvPicPr>
        <p:blipFill rotWithShape="1">
          <a:blip r:embed="rId3"/>
          <a:srcRect l="3070" r="6748" b="-1"/>
          <a:stretch/>
        </p:blipFill>
        <p:spPr>
          <a:xfrm>
            <a:off x="6182505" y="3386757"/>
            <a:ext cx="5828261" cy="2488192"/>
          </a:xfrm>
          <a:prstGeom prst="rect">
            <a:avLst/>
          </a:prstGeom>
        </p:spPr>
      </p:pic>
      <p:pic>
        <p:nvPicPr>
          <p:cNvPr id="7" name="Picture 6" descr="Image result for sdcc logo">
            <a:extLst>
              <a:ext uri="{FF2B5EF4-FFF2-40B4-BE49-F238E27FC236}">
                <a16:creationId xmlns:a16="http://schemas.microsoft.com/office/drawing/2014/main" id="{2635269D-59ED-1687-4339-46BB69532314}"/>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5869491"/>
            <a:ext cx="2226310" cy="872490"/>
          </a:xfrm>
          <a:prstGeom prst="rect">
            <a:avLst/>
          </a:prstGeom>
          <a:noFill/>
          <a:ln>
            <a:noFill/>
          </a:ln>
        </p:spPr>
      </p:pic>
    </p:spTree>
    <p:extLst>
      <p:ext uri="{BB962C8B-B14F-4D97-AF65-F5344CB8AC3E}">
        <p14:creationId xmlns:p14="http://schemas.microsoft.com/office/powerpoint/2010/main" val="25964540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6414</TotalTime>
  <Words>645</Words>
  <Application>Microsoft Office PowerPoint</Application>
  <PresentationFormat>Widescreen</PresentationFormat>
  <Paragraphs>47</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Quarryvale Park Upgrade Public Realm Section Part 8 Report Presentation</vt:lpstr>
      <vt:lpstr>PowerPoint Presentation</vt:lpstr>
      <vt:lpstr>Proposed Landscape Masterplan  </vt:lpstr>
      <vt:lpstr>PowerPoint Presentation</vt:lpstr>
      <vt:lpstr>PowerPoint Presentation</vt:lpstr>
      <vt:lpstr>Recommendations for Part 8 Adoption</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Whitestown Stream Local Park PUBLIC REALM SECTION  Part 8 Report Presentation</dc:title>
  <dc:creator>Brendan Redmond</dc:creator>
  <cp:lastModifiedBy>Damien Wildes</cp:lastModifiedBy>
  <cp:revision>22</cp:revision>
  <dcterms:created xsi:type="dcterms:W3CDTF">2022-08-31T11:51:26Z</dcterms:created>
  <dcterms:modified xsi:type="dcterms:W3CDTF">2023-05-29T10:05:13Z</dcterms:modified>
</cp:coreProperties>
</file>