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85" r:id="rId2"/>
    <p:sldId id="287" r:id="rId3"/>
    <p:sldId id="289" r:id="rId4"/>
    <p:sldId id="290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>
      <p:cViewPr varScale="1">
        <p:scale>
          <a:sx n="41" d="100"/>
          <a:sy n="41" d="100"/>
        </p:scale>
        <p:origin x="776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9D6099-7596-4883-802C-B9DFCA49237E}" type="doc">
      <dgm:prSet loTypeId="urn:microsoft.com/office/officeart/2005/8/layout/hProcess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E"/>
        </a:p>
      </dgm:t>
    </dgm:pt>
    <dgm:pt modelId="{CB4E3F79-A5AE-4489-BA6A-0A76633491A7}">
      <dgm:prSet phldrT="[Text]" custT="1"/>
      <dgm:spPr>
        <a:solidFill>
          <a:srgbClr val="00B0F0"/>
        </a:solidFill>
      </dgm:spPr>
      <dgm:t>
        <a:bodyPr/>
        <a:lstStyle/>
        <a:p>
          <a:r>
            <a:rPr lang="en-GB" sz="2000" dirty="0"/>
            <a:t>FAQ Design</a:t>
          </a:r>
          <a:endParaRPr lang="en-IE" sz="2000" dirty="0"/>
        </a:p>
      </dgm:t>
    </dgm:pt>
    <dgm:pt modelId="{BD6920A9-7229-4BF9-B147-9CF32929BFA5}" type="parTrans" cxnId="{6E30628B-8D7C-44C5-9305-A82019E8A0C2}">
      <dgm:prSet/>
      <dgm:spPr/>
      <dgm:t>
        <a:bodyPr/>
        <a:lstStyle/>
        <a:p>
          <a:endParaRPr lang="en-IE"/>
        </a:p>
      </dgm:t>
    </dgm:pt>
    <dgm:pt modelId="{571A4BCF-088F-40FF-96C8-6913E7FAC6C6}" type="sibTrans" cxnId="{6E30628B-8D7C-44C5-9305-A82019E8A0C2}">
      <dgm:prSet/>
      <dgm:spPr/>
      <dgm:t>
        <a:bodyPr/>
        <a:lstStyle/>
        <a:p>
          <a:endParaRPr lang="en-IE"/>
        </a:p>
      </dgm:t>
    </dgm:pt>
    <dgm:pt modelId="{F217978A-AFC5-4131-9E56-36D132EB739C}">
      <dgm:prSet phldrT="[Text]"/>
      <dgm:spPr>
        <a:solidFill>
          <a:srgbClr val="FFC000"/>
        </a:solidFill>
      </dgm:spPr>
      <dgm:t>
        <a:bodyPr/>
        <a:lstStyle/>
        <a:p>
          <a:r>
            <a:rPr lang="en-GB" sz="2800" dirty="0"/>
            <a:t>Housing Allocations</a:t>
          </a:r>
          <a:endParaRPr lang="en-IE" sz="2800" dirty="0"/>
        </a:p>
      </dgm:t>
    </dgm:pt>
    <dgm:pt modelId="{28FEFA31-55D3-4E96-A492-FF393AA7E983}" type="parTrans" cxnId="{53128DC5-BB42-4F5D-A45E-21C578EDF8BD}">
      <dgm:prSet/>
      <dgm:spPr/>
      <dgm:t>
        <a:bodyPr/>
        <a:lstStyle/>
        <a:p>
          <a:endParaRPr lang="en-IE"/>
        </a:p>
      </dgm:t>
    </dgm:pt>
    <dgm:pt modelId="{AA6A9934-24F8-47C9-9438-27FDFA6BF879}" type="sibTrans" cxnId="{53128DC5-BB42-4F5D-A45E-21C578EDF8BD}">
      <dgm:prSet/>
      <dgm:spPr/>
      <dgm:t>
        <a:bodyPr/>
        <a:lstStyle/>
        <a:p>
          <a:endParaRPr lang="en-IE"/>
        </a:p>
      </dgm:t>
    </dgm:pt>
    <dgm:pt modelId="{BFAB7E33-6311-4C60-91CB-D5EA18D8BB9C}">
      <dgm:prSet phldrT="[Text]" custT="1"/>
      <dgm:spPr>
        <a:solidFill>
          <a:srgbClr val="00B0F0"/>
        </a:solidFill>
      </dgm:spPr>
      <dgm:t>
        <a:bodyPr/>
        <a:lstStyle/>
        <a:p>
          <a:r>
            <a:rPr lang="en-GB" sz="2000" dirty="0"/>
            <a:t>Consultation</a:t>
          </a:r>
          <a:r>
            <a:rPr lang="en-GB" sz="2400" dirty="0"/>
            <a:t> </a:t>
          </a:r>
          <a:endParaRPr lang="en-IE" sz="2400" dirty="0"/>
        </a:p>
      </dgm:t>
    </dgm:pt>
    <dgm:pt modelId="{75C0E6BC-1AC0-4BBC-A2F2-A8F80CDC6231}" type="parTrans" cxnId="{86A3B7C9-6A40-4B6D-8D75-61FF06A72F7B}">
      <dgm:prSet/>
      <dgm:spPr/>
      <dgm:t>
        <a:bodyPr/>
        <a:lstStyle/>
        <a:p>
          <a:endParaRPr lang="en-IE"/>
        </a:p>
      </dgm:t>
    </dgm:pt>
    <dgm:pt modelId="{E2E67051-0686-46F5-B36D-23D3EFDDE376}" type="sibTrans" cxnId="{86A3B7C9-6A40-4B6D-8D75-61FF06A72F7B}">
      <dgm:prSet/>
      <dgm:spPr/>
      <dgm:t>
        <a:bodyPr/>
        <a:lstStyle/>
        <a:p>
          <a:endParaRPr lang="en-IE"/>
        </a:p>
      </dgm:t>
    </dgm:pt>
    <dgm:pt modelId="{DA685212-D974-4CD9-925C-8A4DB2705494}">
      <dgm:prSet phldrT="[Text]"/>
      <dgm:spPr>
        <a:solidFill>
          <a:srgbClr val="FFC000"/>
        </a:solidFill>
      </dgm:spPr>
      <dgm:t>
        <a:bodyPr/>
        <a:lstStyle/>
        <a:p>
          <a:r>
            <a:rPr lang="en-GB" sz="2800" dirty="0"/>
            <a:t>Age Friendly Alliance </a:t>
          </a:r>
        </a:p>
        <a:p>
          <a:r>
            <a:rPr lang="en-GB" sz="2800" dirty="0"/>
            <a:t>&amp; </a:t>
          </a:r>
        </a:p>
        <a:p>
          <a:r>
            <a:rPr lang="en-GB" sz="2800" dirty="0"/>
            <a:t>Older People’s Council </a:t>
          </a:r>
          <a:endParaRPr lang="en-IE" sz="2800" dirty="0"/>
        </a:p>
      </dgm:t>
    </dgm:pt>
    <dgm:pt modelId="{BFA0C595-B60C-426A-BE23-111EFD957C0F}" type="parTrans" cxnId="{7B84DBD1-757D-47E2-9F71-8337EC057DA9}">
      <dgm:prSet/>
      <dgm:spPr/>
      <dgm:t>
        <a:bodyPr/>
        <a:lstStyle/>
        <a:p>
          <a:endParaRPr lang="en-IE"/>
        </a:p>
      </dgm:t>
    </dgm:pt>
    <dgm:pt modelId="{986DACB3-30C5-4574-A883-193856D9B0BE}" type="sibTrans" cxnId="{7B84DBD1-757D-47E2-9F71-8337EC057DA9}">
      <dgm:prSet/>
      <dgm:spPr/>
      <dgm:t>
        <a:bodyPr/>
        <a:lstStyle/>
        <a:p>
          <a:endParaRPr lang="en-IE"/>
        </a:p>
      </dgm:t>
    </dgm:pt>
    <dgm:pt modelId="{E78C9443-0014-4EB7-91AC-EF7D55D7148D}">
      <dgm:prSet phldrT="[Text]" custT="1"/>
      <dgm:spPr>
        <a:solidFill>
          <a:srgbClr val="00B0F0"/>
        </a:solidFill>
      </dgm:spPr>
      <dgm:t>
        <a:bodyPr/>
        <a:lstStyle/>
        <a:p>
          <a:r>
            <a:rPr lang="en-GB" sz="2000" dirty="0"/>
            <a:t>Final Rightsizing FAQ</a:t>
          </a:r>
          <a:endParaRPr lang="en-IE" sz="2000" dirty="0"/>
        </a:p>
      </dgm:t>
    </dgm:pt>
    <dgm:pt modelId="{71176094-190F-4345-AF45-D53AF2CFF2F3}" type="parTrans" cxnId="{2BA930DE-0220-4CF5-8C1B-FC06CB3B2ADA}">
      <dgm:prSet/>
      <dgm:spPr/>
      <dgm:t>
        <a:bodyPr/>
        <a:lstStyle/>
        <a:p>
          <a:endParaRPr lang="en-IE"/>
        </a:p>
      </dgm:t>
    </dgm:pt>
    <dgm:pt modelId="{81E2C3E9-BCEE-4E35-B1E8-90A5CC405055}" type="sibTrans" cxnId="{2BA930DE-0220-4CF5-8C1B-FC06CB3B2ADA}">
      <dgm:prSet/>
      <dgm:spPr/>
      <dgm:t>
        <a:bodyPr/>
        <a:lstStyle/>
        <a:p>
          <a:endParaRPr lang="en-IE"/>
        </a:p>
      </dgm:t>
    </dgm:pt>
    <dgm:pt modelId="{64905CEE-2EB1-4293-96DE-516714B7ED21}">
      <dgm:prSet phldrT="[Text]" custT="1"/>
      <dgm:spPr>
        <a:solidFill>
          <a:srgbClr val="FFC000"/>
        </a:solidFill>
      </dgm:spPr>
      <dgm:t>
        <a:bodyPr/>
        <a:lstStyle/>
        <a:p>
          <a:r>
            <a:rPr lang="en-GB" sz="2000" dirty="0"/>
            <a:t>SDCC IT channels &amp;  hard copy</a:t>
          </a:r>
          <a:endParaRPr lang="en-IE" sz="2000" dirty="0"/>
        </a:p>
      </dgm:t>
    </dgm:pt>
    <dgm:pt modelId="{690949B6-6F0C-47B2-8039-1EB0833DDD6C}" type="parTrans" cxnId="{96AA7D91-56A4-4836-838F-898A4CFE87B7}">
      <dgm:prSet/>
      <dgm:spPr/>
      <dgm:t>
        <a:bodyPr/>
        <a:lstStyle/>
        <a:p>
          <a:endParaRPr lang="en-IE"/>
        </a:p>
      </dgm:t>
    </dgm:pt>
    <dgm:pt modelId="{DCC416CD-6D87-485F-81F1-EB1DC8159250}" type="sibTrans" cxnId="{96AA7D91-56A4-4836-838F-898A4CFE87B7}">
      <dgm:prSet/>
      <dgm:spPr/>
      <dgm:t>
        <a:bodyPr/>
        <a:lstStyle/>
        <a:p>
          <a:endParaRPr lang="en-IE"/>
        </a:p>
      </dgm:t>
    </dgm:pt>
    <dgm:pt modelId="{C4F29F75-7D97-4FEA-A5E8-DC13377FC4F8}" type="pres">
      <dgm:prSet presAssocID="{DD9D6099-7596-4883-802C-B9DFCA49237E}" presName="theList" presStyleCnt="0">
        <dgm:presLayoutVars>
          <dgm:dir/>
          <dgm:animLvl val="lvl"/>
          <dgm:resizeHandles val="exact"/>
        </dgm:presLayoutVars>
      </dgm:prSet>
      <dgm:spPr/>
    </dgm:pt>
    <dgm:pt modelId="{74DE54B2-937B-4027-ABB4-7D12B5D5A58E}" type="pres">
      <dgm:prSet presAssocID="{CB4E3F79-A5AE-4489-BA6A-0A76633491A7}" presName="compNode" presStyleCnt="0"/>
      <dgm:spPr/>
    </dgm:pt>
    <dgm:pt modelId="{F9771246-5BC3-46EA-A45A-82665EB4EA74}" type="pres">
      <dgm:prSet presAssocID="{CB4E3F79-A5AE-4489-BA6A-0A76633491A7}" presName="noGeometry" presStyleCnt="0"/>
      <dgm:spPr/>
    </dgm:pt>
    <dgm:pt modelId="{1AEF88C3-DE23-43AC-BF58-6B0A2701DC9A}" type="pres">
      <dgm:prSet presAssocID="{CB4E3F79-A5AE-4489-BA6A-0A76633491A7}" presName="childTextVisible" presStyleLbl="bgAccFollowNode1" presStyleIdx="0" presStyleCnt="3" custScaleX="70834" custScaleY="88137" custLinFactNeighborX="-6790" custLinFactNeighborY="-1195">
        <dgm:presLayoutVars>
          <dgm:bulletEnabled val="1"/>
        </dgm:presLayoutVars>
      </dgm:prSet>
      <dgm:spPr/>
    </dgm:pt>
    <dgm:pt modelId="{A9F2E558-1485-4857-B233-83034F00543E}" type="pres">
      <dgm:prSet presAssocID="{CB4E3F79-A5AE-4489-BA6A-0A76633491A7}" presName="childTextHidden" presStyleLbl="bgAccFollowNode1" presStyleIdx="0" presStyleCnt="3"/>
      <dgm:spPr/>
    </dgm:pt>
    <dgm:pt modelId="{96CB421E-4F34-4A0E-B951-1CD1AAB97243}" type="pres">
      <dgm:prSet presAssocID="{CB4E3F79-A5AE-4489-BA6A-0A76633491A7}" presName="parentText" presStyleLbl="node1" presStyleIdx="0" presStyleCnt="3" custScaleX="94431" custScaleY="101447" custLinFactNeighborX="-3347" custLinFactNeighborY="-3477">
        <dgm:presLayoutVars>
          <dgm:chMax val="1"/>
          <dgm:bulletEnabled val="1"/>
        </dgm:presLayoutVars>
      </dgm:prSet>
      <dgm:spPr/>
    </dgm:pt>
    <dgm:pt modelId="{4E344690-232F-4B42-AD6A-50E25FAD17AF}" type="pres">
      <dgm:prSet presAssocID="{CB4E3F79-A5AE-4489-BA6A-0A76633491A7}" presName="aSpace" presStyleCnt="0"/>
      <dgm:spPr/>
    </dgm:pt>
    <dgm:pt modelId="{5CCD646A-26BE-4869-BF97-07B41D92D97A}" type="pres">
      <dgm:prSet presAssocID="{BFAB7E33-6311-4C60-91CB-D5EA18D8BB9C}" presName="compNode" presStyleCnt="0"/>
      <dgm:spPr/>
    </dgm:pt>
    <dgm:pt modelId="{556A1EE6-9A2A-4CED-86DB-44D266EBBAF0}" type="pres">
      <dgm:prSet presAssocID="{BFAB7E33-6311-4C60-91CB-D5EA18D8BB9C}" presName="noGeometry" presStyleCnt="0"/>
      <dgm:spPr/>
    </dgm:pt>
    <dgm:pt modelId="{90B085C7-FD38-4AD4-B97C-9AA3C21381BA}" type="pres">
      <dgm:prSet presAssocID="{BFAB7E33-6311-4C60-91CB-D5EA18D8BB9C}" presName="childTextVisible" presStyleLbl="bgAccFollowNode1" presStyleIdx="1" presStyleCnt="3" custScaleX="93285" custScaleY="108861" custLinFactNeighborX="-12136" custLinFactNeighborY="-3325">
        <dgm:presLayoutVars>
          <dgm:bulletEnabled val="1"/>
        </dgm:presLayoutVars>
      </dgm:prSet>
      <dgm:spPr/>
    </dgm:pt>
    <dgm:pt modelId="{19E5CC8A-1BAD-42F1-8A96-C6BD5A51DCB8}" type="pres">
      <dgm:prSet presAssocID="{BFAB7E33-6311-4C60-91CB-D5EA18D8BB9C}" presName="childTextHidden" presStyleLbl="bgAccFollowNode1" presStyleIdx="1" presStyleCnt="3"/>
      <dgm:spPr/>
    </dgm:pt>
    <dgm:pt modelId="{1DE9F88C-2547-4EF9-9A1E-69E63D6FCD13}" type="pres">
      <dgm:prSet presAssocID="{BFAB7E33-6311-4C60-91CB-D5EA18D8BB9C}" presName="parentText" presStyleLbl="node1" presStyleIdx="1" presStyleCnt="3" custScaleX="128118" custScaleY="102089" custLinFactNeighborX="-53522" custLinFactNeighborY="-4253">
        <dgm:presLayoutVars>
          <dgm:chMax val="1"/>
          <dgm:bulletEnabled val="1"/>
        </dgm:presLayoutVars>
      </dgm:prSet>
      <dgm:spPr/>
    </dgm:pt>
    <dgm:pt modelId="{EBE6DD21-4C66-440F-9010-A7DC2E8C2589}" type="pres">
      <dgm:prSet presAssocID="{BFAB7E33-6311-4C60-91CB-D5EA18D8BB9C}" presName="aSpace" presStyleCnt="0"/>
      <dgm:spPr/>
    </dgm:pt>
    <dgm:pt modelId="{85D5CE21-AD61-4D38-8ACB-4B921C5283AD}" type="pres">
      <dgm:prSet presAssocID="{E78C9443-0014-4EB7-91AC-EF7D55D7148D}" presName="compNode" presStyleCnt="0"/>
      <dgm:spPr/>
    </dgm:pt>
    <dgm:pt modelId="{819F8AD3-57FC-4CF7-9608-0CF30CABB03D}" type="pres">
      <dgm:prSet presAssocID="{E78C9443-0014-4EB7-91AC-EF7D55D7148D}" presName="noGeometry" presStyleCnt="0"/>
      <dgm:spPr/>
    </dgm:pt>
    <dgm:pt modelId="{86154D4C-97E2-4BBD-8AAF-75BCB7A39E54}" type="pres">
      <dgm:prSet presAssocID="{E78C9443-0014-4EB7-91AC-EF7D55D7148D}" presName="childTextVisible" presStyleLbl="bgAccFollowNode1" presStyleIdx="2" presStyleCnt="3" custLinFactNeighborX="7794" custLinFactNeighborY="-1733">
        <dgm:presLayoutVars>
          <dgm:bulletEnabled val="1"/>
        </dgm:presLayoutVars>
      </dgm:prSet>
      <dgm:spPr/>
    </dgm:pt>
    <dgm:pt modelId="{50B89373-82F0-4442-ADCF-B80CDB666AC3}" type="pres">
      <dgm:prSet presAssocID="{E78C9443-0014-4EB7-91AC-EF7D55D7148D}" presName="childTextHidden" presStyleLbl="bgAccFollowNode1" presStyleIdx="2" presStyleCnt="3"/>
      <dgm:spPr/>
    </dgm:pt>
    <dgm:pt modelId="{01F2C428-E33D-4B9F-B71C-D1E3B841146D}" type="pres">
      <dgm:prSet presAssocID="{E78C9443-0014-4EB7-91AC-EF7D55D7148D}" presName="parentText" presStyleLbl="node1" presStyleIdx="2" presStyleCnt="3" custScaleX="130876" custScaleY="140815" custLinFactNeighborX="-44383" custLinFactNeighborY="-7236">
        <dgm:presLayoutVars>
          <dgm:chMax val="1"/>
          <dgm:bulletEnabled val="1"/>
        </dgm:presLayoutVars>
      </dgm:prSet>
      <dgm:spPr/>
    </dgm:pt>
  </dgm:ptLst>
  <dgm:cxnLst>
    <dgm:cxn modelId="{FD62560A-BA40-4659-9923-F7814220016F}" type="presOf" srcId="{E78C9443-0014-4EB7-91AC-EF7D55D7148D}" destId="{01F2C428-E33D-4B9F-B71C-D1E3B841146D}" srcOrd="0" destOrd="0" presId="urn:microsoft.com/office/officeart/2005/8/layout/hProcess6"/>
    <dgm:cxn modelId="{2B99F40B-5C57-46D3-BB1C-6C65CD0AB226}" type="presOf" srcId="{64905CEE-2EB1-4293-96DE-516714B7ED21}" destId="{86154D4C-97E2-4BBD-8AAF-75BCB7A39E54}" srcOrd="0" destOrd="0" presId="urn:microsoft.com/office/officeart/2005/8/layout/hProcess6"/>
    <dgm:cxn modelId="{38B18565-5D34-4309-9238-D6D8E62A4D2F}" type="presOf" srcId="{DA685212-D974-4CD9-925C-8A4DB2705494}" destId="{19E5CC8A-1BAD-42F1-8A96-C6BD5A51DCB8}" srcOrd="1" destOrd="0" presId="urn:microsoft.com/office/officeart/2005/8/layout/hProcess6"/>
    <dgm:cxn modelId="{18544747-C851-4169-8788-A8CACBEE7123}" type="presOf" srcId="{CB4E3F79-A5AE-4489-BA6A-0A76633491A7}" destId="{96CB421E-4F34-4A0E-B951-1CD1AAB97243}" srcOrd="0" destOrd="0" presId="urn:microsoft.com/office/officeart/2005/8/layout/hProcess6"/>
    <dgm:cxn modelId="{DE115C6A-990B-487D-8106-4D15FE531496}" type="presOf" srcId="{DD9D6099-7596-4883-802C-B9DFCA49237E}" destId="{C4F29F75-7D97-4FEA-A5E8-DC13377FC4F8}" srcOrd="0" destOrd="0" presId="urn:microsoft.com/office/officeart/2005/8/layout/hProcess6"/>
    <dgm:cxn modelId="{26827D4A-C342-433B-BA8D-2591A5845649}" type="presOf" srcId="{F217978A-AFC5-4131-9E56-36D132EB739C}" destId="{A9F2E558-1485-4857-B233-83034F00543E}" srcOrd="1" destOrd="0" presId="urn:microsoft.com/office/officeart/2005/8/layout/hProcess6"/>
    <dgm:cxn modelId="{9006144D-C052-4FBB-B153-8BAA80E91C0C}" type="presOf" srcId="{F217978A-AFC5-4131-9E56-36D132EB739C}" destId="{1AEF88C3-DE23-43AC-BF58-6B0A2701DC9A}" srcOrd="0" destOrd="0" presId="urn:microsoft.com/office/officeart/2005/8/layout/hProcess6"/>
    <dgm:cxn modelId="{6E30628B-8D7C-44C5-9305-A82019E8A0C2}" srcId="{DD9D6099-7596-4883-802C-B9DFCA49237E}" destId="{CB4E3F79-A5AE-4489-BA6A-0A76633491A7}" srcOrd="0" destOrd="0" parTransId="{BD6920A9-7229-4BF9-B147-9CF32929BFA5}" sibTransId="{571A4BCF-088F-40FF-96C8-6913E7FAC6C6}"/>
    <dgm:cxn modelId="{96AA7D91-56A4-4836-838F-898A4CFE87B7}" srcId="{E78C9443-0014-4EB7-91AC-EF7D55D7148D}" destId="{64905CEE-2EB1-4293-96DE-516714B7ED21}" srcOrd="0" destOrd="0" parTransId="{690949B6-6F0C-47B2-8039-1EB0833DDD6C}" sibTransId="{DCC416CD-6D87-485F-81F1-EB1DC8159250}"/>
    <dgm:cxn modelId="{5AD6CEB6-7085-4F1E-B6DC-9FDE0C494E0E}" type="presOf" srcId="{64905CEE-2EB1-4293-96DE-516714B7ED21}" destId="{50B89373-82F0-4442-ADCF-B80CDB666AC3}" srcOrd="1" destOrd="0" presId="urn:microsoft.com/office/officeart/2005/8/layout/hProcess6"/>
    <dgm:cxn modelId="{1662B8C1-388A-4019-8886-6A367DAC43A1}" type="presOf" srcId="{DA685212-D974-4CD9-925C-8A4DB2705494}" destId="{90B085C7-FD38-4AD4-B97C-9AA3C21381BA}" srcOrd="0" destOrd="0" presId="urn:microsoft.com/office/officeart/2005/8/layout/hProcess6"/>
    <dgm:cxn modelId="{53128DC5-BB42-4F5D-A45E-21C578EDF8BD}" srcId="{CB4E3F79-A5AE-4489-BA6A-0A76633491A7}" destId="{F217978A-AFC5-4131-9E56-36D132EB739C}" srcOrd="0" destOrd="0" parTransId="{28FEFA31-55D3-4E96-A492-FF393AA7E983}" sibTransId="{AA6A9934-24F8-47C9-9438-27FDFA6BF879}"/>
    <dgm:cxn modelId="{86A3B7C9-6A40-4B6D-8D75-61FF06A72F7B}" srcId="{DD9D6099-7596-4883-802C-B9DFCA49237E}" destId="{BFAB7E33-6311-4C60-91CB-D5EA18D8BB9C}" srcOrd="1" destOrd="0" parTransId="{75C0E6BC-1AC0-4BBC-A2F2-A8F80CDC6231}" sibTransId="{E2E67051-0686-46F5-B36D-23D3EFDDE376}"/>
    <dgm:cxn modelId="{7B84DBD1-757D-47E2-9F71-8337EC057DA9}" srcId="{BFAB7E33-6311-4C60-91CB-D5EA18D8BB9C}" destId="{DA685212-D974-4CD9-925C-8A4DB2705494}" srcOrd="0" destOrd="0" parTransId="{BFA0C595-B60C-426A-BE23-111EFD957C0F}" sibTransId="{986DACB3-30C5-4574-A883-193856D9B0BE}"/>
    <dgm:cxn modelId="{2BA930DE-0220-4CF5-8C1B-FC06CB3B2ADA}" srcId="{DD9D6099-7596-4883-802C-B9DFCA49237E}" destId="{E78C9443-0014-4EB7-91AC-EF7D55D7148D}" srcOrd="2" destOrd="0" parTransId="{71176094-190F-4345-AF45-D53AF2CFF2F3}" sibTransId="{81E2C3E9-BCEE-4E35-B1E8-90A5CC405055}"/>
    <dgm:cxn modelId="{73D112EB-F509-4815-846A-9529918DB513}" type="presOf" srcId="{BFAB7E33-6311-4C60-91CB-D5EA18D8BB9C}" destId="{1DE9F88C-2547-4EF9-9A1E-69E63D6FCD13}" srcOrd="0" destOrd="0" presId="urn:microsoft.com/office/officeart/2005/8/layout/hProcess6"/>
    <dgm:cxn modelId="{B4DECDAF-EF06-4CC3-ACE4-2EA7D572A60E}" type="presParOf" srcId="{C4F29F75-7D97-4FEA-A5E8-DC13377FC4F8}" destId="{74DE54B2-937B-4027-ABB4-7D12B5D5A58E}" srcOrd="0" destOrd="0" presId="urn:microsoft.com/office/officeart/2005/8/layout/hProcess6"/>
    <dgm:cxn modelId="{8AE81AAF-5CF5-4833-A0C1-7AB19D99E97D}" type="presParOf" srcId="{74DE54B2-937B-4027-ABB4-7D12B5D5A58E}" destId="{F9771246-5BC3-46EA-A45A-82665EB4EA74}" srcOrd="0" destOrd="0" presId="urn:microsoft.com/office/officeart/2005/8/layout/hProcess6"/>
    <dgm:cxn modelId="{9D11079D-38EC-47E2-B68C-77BA28A4584C}" type="presParOf" srcId="{74DE54B2-937B-4027-ABB4-7D12B5D5A58E}" destId="{1AEF88C3-DE23-43AC-BF58-6B0A2701DC9A}" srcOrd="1" destOrd="0" presId="urn:microsoft.com/office/officeart/2005/8/layout/hProcess6"/>
    <dgm:cxn modelId="{7F8434C3-CC2F-4A3C-BBE1-DFC0016BB1D0}" type="presParOf" srcId="{74DE54B2-937B-4027-ABB4-7D12B5D5A58E}" destId="{A9F2E558-1485-4857-B233-83034F00543E}" srcOrd="2" destOrd="0" presId="urn:microsoft.com/office/officeart/2005/8/layout/hProcess6"/>
    <dgm:cxn modelId="{EC268AD4-2180-49F7-82B5-12D5A3398DC0}" type="presParOf" srcId="{74DE54B2-937B-4027-ABB4-7D12B5D5A58E}" destId="{96CB421E-4F34-4A0E-B951-1CD1AAB97243}" srcOrd="3" destOrd="0" presId="urn:microsoft.com/office/officeart/2005/8/layout/hProcess6"/>
    <dgm:cxn modelId="{266779D8-A539-401B-A4FB-665732F5EE29}" type="presParOf" srcId="{C4F29F75-7D97-4FEA-A5E8-DC13377FC4F8}" destId="{4E344690-232F-4B42-AD6A-50E25FAD17AF}" srcOrd="1" destOrd="0" presId="urn:microsoft.com/office/officeart/2005/8/layout/hProcess6"/>
    <dgm:cxn modelId="{C3FB09AD-54D5-4DD8-AE12-8147F4F99FF6}" type="presParOf" srcId="{C4F29F75-7D97-4FEA-A5E8-DC13377FC4F8}" destId="{5CCD646A-26BE-4869-BF97-07B41D92D97A}" srcOrd="2" destOrd="0" presId="urn:microsoft.com/office/officeart/2005/8/layout/hProcess6"/>
    <dgm:cxn modelId="{134B2ABA-1651-4EED-B38C-F72F8E1D7519}" type="presParOf" srcId="{5CCD646A-26BE-4869-BF97-07B41D92D97A}" destId="{556A1EE6-9A2A-4CED-86DB-44D266EBBAF0}" srcOrd="0" destOrd="0" presId="urn:microsoft.com/office/officeart/2005/8/layout/hProcess6"/>
    <dgm:cxn modelId="{E5E0FD0D-9B9E-4EFB-92B5-85F1ECD6C27C}" type="presParOf" srcId="{5CCD646A-26BE-4869-BF97-07B41D92D97A}" destId="{90B085C7-FD38-4AD4-B97C-9AA3C21381BA}" srcOrd="1" destOrd="0" presId="urn:microsoft.com/office/officeart/2005/8/layout/hProcess6"/>
    <dgm:cxn modelId="{4209B6D9-88AC-4F76-B569-F643C81EFA7F}" type="presParOf" srcId="{5CCD646A-26BE-4869-BF97-07B41D92D97A}" destId="{19E5CC8A-1BAD-42F1-8A96-C6BD5A51DCB8}" srcOrd="2" destOrd="0" presId="urn:microsoft.com/office/officeart/2005/8/layout/hProcess6"/>
    <dgm:cxn modelId="{440D22A5-3E15-4183-B1E4-5A4D4A47C583}" type="presParOf" srcId="{5CCD646A-26BE-4869-BF97-07B41D92D97A}" destId="{1DE9F88C-2547-4EF9-9A1E-69E63D6FCD13}" srcOrd="3" destOrd="0" presId="urn:microsoft.com/office/officeart/2005/8/layout/hProcess6"/>
    <dgm:cxn modelId="{7F76874E-77B7-42EA-802B-427593402570}" type="presParOf" srcId="{C4F29F75-7D97-4FEA-A5E8-DC13377FC4F8}" destId="{EBE6DD21-4C66-440F-9010-A7DC2E8C2589}" srcOrd="3" destOrd="0" presId="urn:microsoft.com/office/officeart/2005/8/layout/hProcess6"/>
    <dgm:cxn modelId="{D70635A7-2B39-410B-8481-9844B82A5A38}" type="presParOf" srcId="{C4F29F75-7D97-4FEA-A5E8-DC13377FC4F8}" destId="{85D5CE21-AD61-4D38-8ACB-4B921C5283AD}" srcOrd="4" destOrd="0" presId="urn:microsoft.com/office/officeart/2005/8/layout/hProcess6"/>
    <dgm:cxn modelId="{A8A31E44-5C63-43A8-BB76-F4DBE3C4AD44}" type="presParOf" srcId="{85D5CE21-AD61-4D38-8ACB-4B921C5283AD}" destId="{819F8AD3-57FC-4CF7-9608-0CF30CABB03D}" srcOrd="0" destOrd="0" presId="urn:microsoft.com/office/officeart/2005/8/layout/hProcess6"/>
    <dgm:cxn modelId="{A64D7D02-1513-4B81-9E8B-0B659D283A76}" type="presParOf" srcId="{85D5CE21-AD61-4D38-8ACB-4B921C5283AD}" destId="{86154D4C-97E2-4BBD-8AAF-75BCB7A39E54}" srcOrd="1" destOrd="0" presId="urn:microsoft.com/office/officeart/2005/8/layout/hProcess6"/>
    <dgm:cxn modelId="{C51D6DAD-CB85-4AE1-A445-15FA172D59D4}" type="presParOf" srcId="{85D5CE21-AD61-4D38-8ACB-4B921C5283AD}" destId="{50B89373-82F0-4442-ADCF-B80CDB666AC3}" srcOrd="2" destOrd="0" presId="urn:microsoft.com/office/officeart/2005/8/layout/hProcess6"/>
    <dgm:cxn modelId="{FCCD411E-8805-447E-8994-850EBE836024}" type="presParOf" srcId="{85D5CE21-AD61-4D38-8ACB-4B921C5283AD}" destId="{01F2C428-E33D-4B9F-B71C-D1E3B841146D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EF88C3-DE23-43AC-BF58-6B0A2701DC9A}">
      <dsp:nvSpPr>
        <dsp:cNvPr id="0" name=""/>
        <dsp:cNvSpPr/>
      </dsp:nvSpPr>
      <dsp:spPr>
        <a:xfrm>
          <a:off x="997330" y="1401890"/>
          <a:ext cx="2145526" cy="2333588"/>
        </a:xfrm>
        <a:prstGeom prst="rightArrow">
          <a:avLst>
            <a:gd name="adj1" fmla="val 70000"/>
            <a:gd name="adj2" fmla="val 50000"/>
          </a:avLst>
        </a:prstGeom>
        <a:solidFill>
          <a:srgbClr val="FFC000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10795" rIns="2159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Housing Allocations</a:t>
          </a:r>
          <a:endParaRPr lang="en-IE" sz="1700" kern="1200" dirty="0"/>
        </a:p>
      </dsp:txBody>
      <dsp:txXfrm>
        <a:off x="1533712" y="1751928"/>
        <a:ext cx="1045944" cy="1633512"/>
      </dsp:txXfrm>
    </dsp:sp>
    <dsp:sp modelId="{96CB421E-4F34-4A0E-B951-1CD1AAB97243}">
      <dsp:nvSpPr>
        <dsp:cNvPr id="0" name=""/>
        <dsp:cNvSpPr/>
      </dsp:nvSpPr>
      <dsp:spPr>
        <a:xfrm>
          <a:off x="0" y="1779472"/>
          <a:ext cx="1430133" cy="1536389"/>
        </a:xfrm>
        <a:prstGeom prst="ellipse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FAQ Design</a:t>
          </a:r>
          <a:endParaRPr lang="en-IE" sz="2000" kern="1200" dirty="0"/>
        </a:p>
      </dsp:txBody>
      <dsp:txXfrm>
        <a:off x="209438" y="2004471"/>
        <a:ext cx="1011257" cy="1086391"/>
      </dsp:txXfrm>
    </dsp:sp>
    <dsp:sp modelId="{90B085C7-FD38-4AD4-B97C-9AA3C21381BA}">
      <dsp:nvSpPr>
        <dsp:cNvPr id="0" name=""/>
        <dsp:cNvSpPr/>
      </dsp:nvSpPr>
      <dsp:spPr>
        <a:xfrm>
          <a:off x="4683804" y="1071142"/>
          <a:ext cx="2825555" cy="2882294"/>
        </a:xfrm>
        <a:prstGeom prst="rightArrow">
          <a:avLst>
            <a:gd name="adj1" fmla="val 70000"/>
            <a:gd name="adj2" fmla="val 50000"/>
          </a:avLst>
        </a:prstGeom>
        <a:solidFill>
          <a:srgbClr val="FFC000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10795" rIns="2159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Age Friendly Alliance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&amp;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Older People’s Council </a:t>
          </a:r>
          <a:endParaRPr lang="en-IE" sz="1700" kern="1200" dirty="0"/>
        </a:p>
      </dsp:txBody>
      <dsp:txXfrm>
        <a:off x="5390193" y="1503486"/>
        <a:ext cx="1377458" cy="2017606"/>
      </dsp:txXfrm>
    </dsp:sp>
    <dsp:sp modelId="{1DE9F88C-2547-4EF9-9A1E-69E63D6FCD13}">
      <dsp:nvSpPr>
        <dsp:cNvPr id="0" name=""/>
        <dsp:cNvSpPr/>
      </dsp:nvSpPr>
      <dsp:spPr>
        <a:xfrm>
          <a:off x="3168966" y="1762858"/>
          <a:ext cx="1940314" cy="1546112"/>
        </a:xfrm>
        <a:prstGeom prst="ellipse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Consultation</a:t>
          </a:r>
          <a:r>
            <a:rPr lang="en-GB" sz="2400" kern="1200" dirty="0"/>
            <a:t> </a:t>
          </a:r>
          <a:endParaRPr lang="en-IE" sz="2400" kern="1200" dirty="0"/>
        </a:p>
      </dsp:txBody>
      <dsp:txXfrm>
        <a:off x="3453118" y="1989281"/>
        <a:ext cx="1372010" cy="1093266"/>
      </dsp:txXfrm>
    </dsp:sp>
    <dsp:sp modelId="{86154D4C-97E2-4BBD-8AAF-75BCB7A39E54}">
      <dsp:nvSpPr>
        <dsp:cNvPr id="0" name=""/>
        <dsp:cNvSpPr/>
      </dsp:nvSpPr>
      <dsp:spPr>
        <a:xfrm>
          <a:off x="9163049" y="1230598"/>
          <a:ext cx="3028949" cy="2647683"/>
        </a:xfrm>
        <a:prstGeom prst="rightArrow">
          <a:avLst>
            <a:gd name="adj1" fmla="val 70000"/>
            <a:gd name="adj2" fmla="val 50000"/>
          </a:avLst>
        </a:prstGeom>
        <a:solidFill>
          <a:srgbClr val="FFC000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254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SDCC IT channels &amp;  hard copy</a:t>
          </a:r>
          <a:endParaRPr lang="en-IE" sz="2000" kern="1200" dirty="0"/>
        </a:p>
      </dsp:txBody>
      <dsp:txXfrm>
        <a:off x="9920286" y="1627750"/>
        <a:ext cx="1476613" cy="1853379"/>
      </dsp:txXfrm>
    </dsp:sp>
    <dsp:sp modelId="{01F2C428-E33D-4B9F-B71C-D1E3B841146D}">
      <dsp:nvSpPr>
        <dsp:cNvPr id="0" name=""/>
        <dsp:cNvSpPr/>
      </dsp:nvSpPr>
      <dsp:spPr>
        <a:xfrm>
          <a:off x="7495790" y="1424433"/>
          <a:ext cx="1982084" cy="2132607"/>
        </a:xfrm>
        <a:prstGeom prst="ellipse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Final Rightsizing FAQ</a:t>
          </a:r>
          <a:endParaRPr lang="en-IE" sz="2000" kern="1200" dirty="0"/>
        </a:p>
      </dsp:txBody>
      <dsp:txXfrm>
        <a:off x="7786059" y="1736746"/>
        <a:ext cx="1401546" cy="15079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928CBC-0DB7-435E-B16E-2BF37FEEE2FE}" type="datetimeFigureOut">
              <a:rPr lang="en-IE" smtClean="0"/>
              <a:t>25/05/2023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868CB7-3AD2-4F5E-87BC-DEA9CACE4DB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01806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IE" altLang="en-US"/>
              <a:t>Hi, my name is Niall Noonan and I’m the still newish Communications Manager of South Dublin County Council. I joined in July of this year and it is my first post within a local authority. So I’ve received a crash course in citizen engagement at local government level and want to take you through a few of SDCC’s key campaigns and achievements.</a:t>
            </a:r>
          </a:p>
          <a:p>
            <a:endParaRPr lang="en-IE" altLang="en-US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7222A0D-6BB1-4DAE-BA87-8A2F2DEA5CCF}" type="slidenum">
              <a:rPr lang="en-IE" altLang="en-US" sz="1200" smtClean="0"/>
              <a:pPr/>
              <a:t>1</a:t>
            </a:fld>
            <a:endParaRPr lang="en-IE" altLang="en-US" sz="1200"/>
          </a:p>
        </p:txBody>
      </p:sp>
    </p:spTree>
    <p:extLst>
      <p:ext uri="{BB962C8B-B14F-4D97-AF65-F5344CB8AC3E}">
        <p14:creationId xmlns:p14="http://schemas.microsoft.com/office/powerpoint/2010/main" val="3840295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IE" altLang="en-US" dirty="0"/>
              <a:t>Give CC and </a:t>
            </a:r>
            <a:r>
              <a:rPr lang="en-IE" altLang="en-US" dirty="0" err="1"/>
              <a:t>Comms</a:t>
            </a:r>
            <a:r>
              <a:rPr lang="en-IE" altLang="en-US" dirty="0"/>
              <a:t> figures for Emma, talk of how our county is the most engaged on social media during events like this</a:t>
            </a: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D0F8EA1-E49A-4F23-966D-23DE83D1E6DB}" type="slidenum">
              <a:rPr lang="en-IE" altLang="en-US" sz="1200" smtClean="0"/>
              <a:pPr/>
              <a:t>2</a:t>
            </a:fld>
            <a:endParaRPr lang="en-IE" altLang="en-US" sz="1200"/>
          </a:p>
        </p:txBody>
      </p:sp>
    </p:spTree>
    <p:extLst>
      <p:ext uri="{BB962C8B-B14F-4D97-AF65-F5344CB8AC3E}">
        <p14:creationId xmlns:p14="http://schemas.microsoft.com/office/powerpoint/2010/main" val="541743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IE" altLang="en-US" dirty="0"/>
              <a:t>Give CC and </a:t>
            </a:r>
            <a:r>
              <a:rPr lang="en-IE" altLang="en-US" dirty="0" err="1"/>
              <a:t>Comms</a:t>
            </a:r>
            <a:r>
              <a:rPr lang="en-IE" altLang="en-US" dirty="0"/>
              <a:t> figures for Emma, talk of how our county is the most engaged on social media during events like this</a:t>
            </a: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D0F8EA1-E49A-4F23-966D-23DE83D1E6DB}" type="slidenum">
              <a:rPr lang="en-IE" altLang="en-US" sz="1200" smtClean="0"/>
              <a:pPr/>
              <a:t>4</a:t>
            </a:fld>
            <a:endParaRPr lang="en-IE" altLang="en-US" sz="1200"/>
          </a:p>
        </p:txBody>
      </p:sp>
    </p:spTree>
    <p:extLst>
      <p:ext uri="{BB962C8B-B14F-4D97-AF65-F5344CB8AC3E}">
        <p14:creationId xmlns:p14="http://schemas.microsoft.com/office/powerpoint/2010/main" val="549841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34CB8-9AD3-5017-0EFB-942B1DEE3C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9AEC20-D9A7-D40F-FA39-A56A2AFD55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BF18A0-F699-EC62-F89D-178916F00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F0359-B413-4781-8C83-474F98C42EE4}" type="datetimeFigureOut">
              <a:rPr lang="en-IE" smtClean="0"/>
              <a:t>25/05/2023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911E4-B940-E257-2703-02236C6A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72E110-3808-91A9-2585-E5E6D9779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716F5-46EC-4436-9BB2-96C280D66C1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25014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86C35-4EB1-040B-A025-3525E20F6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D36143-6CB2-BCA3-BF36-BF4587C024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4DFDC4-9D9E-5F34-2247-DE43D90A4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F0359-B413-4781-8C83-474F98C42EE4}" type="datetimeFigureOut">
              <a:rPr lang="en-IE" smtClean="0"/>
              <a:t>25/05/2023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FAA0E2-2C3B-7A0E-1EE0-C415D3436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D2C367-6BED-67AD-EDF9-14AAF0FB1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716F5-46EC-4436-9BB2-96C280D66C1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81817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3F7FF7-9231-3810-B807-D5263A48BA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4256D7-3264-7925-C052-237779A72E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7314D6-B3FC-BB8A-A592-30AA1F6DF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F0359-B413-4781-8C83-474F98C42EE4}" type="datetimeFigureOut">
              <a:rPr lang="en-IE" smtClean="0"/>
              <a:t>25/05/2023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88F03-A69E-746A-4BB1-4404E9652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5D7C6-1205-9E59-B98E-1A1841E75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716F5-46EC-4436-9BB2-96C280D66C1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1514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DFB81-08E4-FB49-28DE-509A0EB75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D9366-235C-8820-2699-364B0B4EB4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456709-198E-813E-790B-D20391736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F0359-B413-4781-8C83-474F98C42EE4}" type="datetimeFigureOut">
              <a:rPr lang="en-IE" smtClean="0"/>
              <a:t>25/05/2023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568228-5A0E-1DCF-4355-B2F6CFCB1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3A3AA8-415E-F97A-3E2E-E5CBE33B9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716F5-46EC-4436-9BB2-96C280D66C1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13409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9A55C-3033-10C9-BFFA-C3F0FD8CB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3F10E-1CD2-467D-D389-1940CF67C5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5D38D2-685D-99BE-A65C-AD94BCC49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F0359-B413-4781-8C83-474F98C42EE4}" type="datetimeFigureOut">
              <a:rPr lang="en-IE" smtClean="0"/>
              <a:t>25/05/2023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B0109-F77D-6895-ED4C-C09515B37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2C7DBB-62C1-A5C1-9B94-F4CF0ED9D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716F5-46EC-4436-9BB2-96C280D66C1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60875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A88EB-F46F-70C7-DA8D-8A34F0D4F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09E58-01BC-2B0A-3E6B-CDBD7D08A4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347C00-CF76-D834-E795-E88DA10DD2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093C6E-AC93-36EE-98F7-1C7926560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F0359-B413-4781-8C83-474F98C42EE4}" type="datetimeFigureOut">
              <a:rPr lang="en-IE" smtClean="0"/>
              <a:t>25/05/2023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A6333E-091E-D0CA-3B13-7538E6F8D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34307A-4103-E5B7-1463-393CBA89C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716F5-46EC-4436-9BB2-96C280D66C1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88747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15F73-31D5-7011-73BF-A36BC56A5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3C51DF-C56D-3904-0642-ED14B39AF3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7D4ED4-4152-2A23-3585-8BFAAFC2A8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4046B1-E330-0424-6ECB-DF4C0F6533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2A4D79-CA15-4804-8E72-3897B5404F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D8DFF8-27C8-A226-ACB7-D4A1D08AC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F0359-B413-4781-8C83-474F98C42EE4}" type="datetimeFigureOut">
              <a:rPr lang="en-IE" smtClean="0"/>
              <a:t>25/05/2023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AD716-6081-A0C7-1C6F-239F1B193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732897-F629-F611-D37C-E03342A8F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716F5-46EC-4436-9BB2-96C280D66C1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73579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9BCEA-BC92-D7F9-18D2-75FE8A6EA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C56507-29F4-C078-66B1-47A1C6242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F0359-B413-4781-8C83-474F98C42EE4}" type="datetimeFigureOut">
              <a:rPr lang="en-IE" smtClean="0"/>
              <a:t>25/05/2023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6394FA-E3D2-0B9E-D72C-3AEEB867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D3DBEB-4EF9-821E-ADDF-C5925B3A0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716F5-46EC-4436-9BB2-96C280D66C1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786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4771B2-C03C-72DC-053A-918C4B541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F0359-B413-4781-8C83-474F98C42EE4}" type="datetimeFigureOut">
              <a:rPr lang="en-IE" smtClean="0"/>
              <a:t>25/05/2023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BCCEC0-267D-3443-D54E-35B7546CF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4B3326-7548-FCD8-C745-DCD66AD46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716F5-46EC-4436-9BB2-96C280D66C1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00884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660E1-F27F-A67C-5AF5-5A4941F78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D0AE20-1997-072F-73E8-8AC407104D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4729AD-79D0-4E67-F1E3-6FE9F81486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C6ECA5-FBF9-8CF0-1850-97D2145BE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F0359-B413-4781-8C83-474F98C42EE4}" type="datetimeFigureOut">
              <a:rPr lang="en-IE" smtClean="0"/>
              <a:t>25/05/2023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2C3389-FCE0-35E4-C9A5-AE0436574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353345-E96B-B53E-28E1-01BD11E78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716F5-46EC-4436-9BB2-96C280D66C1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88755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9F199-DC3E-905E-E72B-8DBCA35E7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48E30A-7B10-EFA5-7A49-565F715993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F381A8-EC45-72A1-88E4-38E2F5D17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44C89F-DB34-E0DF-1D0E-3F79F7B7F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F0359-B413-4781-8C83-474F98C42EE4}" type="datetimeFigureOut">
              <a:rPr lang="en-IE" smtClean="0"/>
              <a:t>25/05/2023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733315-8EA3-4FDD-D159-A23A373FC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888ED6-0964-AE47-6152-FC7A82503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716F5-46EC-4436-9BB2-96C280D66C1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81542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93F476-F183-80F9-60EB-B7C538939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668F16-9F6B-6D8C-0646-8294BA233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1D13FB-0787-403A-D7CA-35131E2064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2F0359-B413-4781-8C83-474F98C42EE4}" type="datetimeFigureOut">
              <a:rPr lang="en-IE" smtClean="0"/>
              <a:t>25/05/2023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03CFCB-AEE2-68FC-B5B3-C510F1B66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6B8835-7951-4B80-3160-DCF12D0EF4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3716F5-46EC-4436-9BB2-96C280D66C1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79342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.jpeg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18" Type="http://schemas.openxmlformats.org/officeDocument/2006/relationships/image" Target="../media/image21.png"/><Relationship Id="rId3" Type="http://schemas.openxmlformats.org/officeDocument/2006/relationships/image" Target="../media/image6.svg"/><Relationship Id="rId21" Type="http://schemas.openxmlformats.org/officeDocument/2006/relationships/image" Target="../media/image24.sv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17" Type="http://schemas.openxmlformats.org/officeDocument/2006/relationships/image" Target="../media/image20.sv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23" Type="http://schemas.openxmlformats.org/officeDocument/2006/relationships/image" Target="../media/image26.svg"/><Relationship Id="rId10" Type="http://schemas.openxmlformats.org/officeDocument/2006/relationships/image" Target="../media/image13.png"/><Relationship Id="rId19" Type="http://schemas.openxmlformats.org/officeDocument/2006/relationships/image" Target="../media/image22.sv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Relationship Id="rId22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jpe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.jp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676" y="39688"/>
            <a:ext cx="12385676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8B3C68FC-518A-4EDA-8126-6FD0EA169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357718"/>
            <a:ext cx="9144000" cy="3890682"/>
          </a:xfrm>
        </p:spPr>
        <p:txBody>
          <a:bodyPr>
            <a:normAutofit lnSpcReduction="10000"/>
          </a:bodyPr>
          <a:lstStyle/>
          <a:p>
            <a:endParaRPr lang="en-IE" sz="3200" dirty="0"/>
          </a:p>
          <a:p>
            <a:endParaRPr lang="en-IE" sz="3200" dirty="0"/>
          </a:p>
          <a:p>
            <a:endParaRPr lang="en-IE" sz="3200" dirty="0">
              <a:cs typeface="Cavolini" panose="03000502040302020204" pitchFamily="66" charset="0"/>
            </a:endParaRPr>
          </a:p>
          <a:p>
            <a:r>
              <a:rPr lang="en-IE" sz="3200" dirty="0">
                <a:cs typeface="Cavolini" panose="03000502040302020204" pitchFamily="66" charset="0"/>
              </a:rPr>
              <a:t>Age Friendly Programme Manager</a:t>
            </a:r>
          </a:p>
          <a:p>
            <a:endParaRPr lang="en-IE" sz="3200" dirty="0">
              <a:cs typeface="Cavolini" panose="03000502040302020204" pitchFamily="66" charset="0"/>
            </a:endParaRPr>
          </a:p>
          <a:p>
            <a:r>
              <a:rPr lang="en-IE" sz="3200" dirty="0">
                <a:cs typeface="Cavolini" panose="03000502040302020204" pitchFamily="66" charset="0"/>
              </a:rPr>
              <a:t>Housing SPC</a:t>
            </a:r>
          </a:p>
          <a:p>
            <a:r>
              <a:rPr lang="en-IE" sz="3200" dirty="0">
                <a:cs typeface="Cavolini" panose="03000502040302020204" pitchFamily="66" charset="0"/>
              </a:rPr>
              <a:t>30</a:t>
            </a:r>
            <a:r>
              <a:rPr lang="en-IE" sz="3200" baseline="30000" dirty="0">
                <a:cs typeface="Cavolini" panose="03000502040302020204" pitchFamily="66" charset="0"/>
              </a:rPr>
              <a:t>th</a:t>
            </a:r>
            <a:r>
              <a:rPr lang="en-IE" sz="3200" dirty="0">
                <a:cs typeface="Cavolini" panose="03000502040302020204" pitchFamily="66" charset="0"/>
              </a:rPr>
              <a:t> May 2023</a:t>
            </a:r>
          </a:p>
          <a:p>
            <a:endParaRPr lang="en-IE" sz="3200" dirty="0"/>
          </a:p>
          <a:p>
            <a:endParaRPr lang="en-IE" sz="3200" dirty="0"/>
          </a:p>
        </p:txBody>
      </p:sp>
      <p:pic>
        <p:nvPicPr>
          <p:cNvPr id="2" name="Picture 1" descr="A picture containing graphics, graphic design, font, design&#10;&#10;Description automatically generated">
            <a:extLst>
              <a:ext uri="{FF2B5EF4-FFF2-40B4-BE49-F238E27FC236}">
                <a16:creationId xmlns:a16="http://schemas.microsoft.com/office/drawing/2014/main" id="{99BA9BB4-1596-1D75-750E-F5A9D115C8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676" y="5554267"/>
            <a:ext cx="2847976" cy="134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875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4" y="0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400" y="115888"/>
            <a:ext cx="2720975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1118B282-CF74-F95D-94FA-26C80244D4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3592363"/>
              </p:ext>
            </p:extLst>
          </p:nvPr>
        </p:nvGraphicFramePr>
        <p:xfrm>
          <a:off x="-6724" y="1128713"/>
          <a:ext cx="12191999" cy="5200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084951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00021AC-7176-E178-A105-ED92382FEFEC}"/>
              </a:ext>
            </a:extLst>
          </p:cNvPr>
          <p:cNvGrpSpPr/>
          <p:nvPr/>
        </p:nvGrpSpPr>
        <p:grpSpPr>
          <a:xfrm>
            <a:off x="1008090" y="248135"/>
            <a:ext cx="2051582" cy="1774860"/>
            <a:chOff x="2248679" y="0"/>
            <a:chExt cx="2051582" cy="1774860"/>
          </a:xfrm>
        </p:grpSpPr>
        <p:sp>
          <p:nvSpPr>
            <p:cNvPr id="5" name="Hexagon 4">
              <a:extLst>
                <a:ext uri="{FF2B5EF4-FFF2-40B4-BE49-F238E27FC236}">
                  <a16:creationId xmlns:a16="http://schemas.microsoft.com/office/drawing/2014/main" id="{F07CBB5C-2E5E-142C-C05A-47FF0A681603}"/>
                </a:ext>
              </a:extLst>
            </p:cNvPr>
            <p:cNvSpPr/>
            <p:nvPr/>
          </p:nvSpPr>
          <p:spPr>
            <a:xfrm>
              <a:off x="2248679" y="0"/>
              <a:ext cx="2051582" cy="1774860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Hexagon 4">
              <a:extLst>
                <a:ext uri="{FF2B5EF4-FFF2-40B4-BE49-F238E27FC236}">
                  <a16:creationId xmlns:a16="http://schemas.microsoft.com/office/drawing/2014/main" id="{6C8668A4-B6DB-6C67-FCD2-E4274EE4DC32}"/>
                </a:ext>
              </a:extLst>
            </p:cNvPr>
            <p:cNvSpPr txBox="1"/>
            <p:nvPr/>
          </p:nvSpPr>
          <p:spPr>
            <a:xfrm>
              <a:off x="2588670" y="294132"/>
              <a:ext cx="1371600" cy="1186596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400" kern="1200" dirty="0"/>
                <a:t>1 What is Rightsizing?</a:t>
              </a:r>
              <a:endParaRPr lang="en-IE" sz="1400" kern="1200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21B022B-A603-C614-4B31-71B499DAC654}"/>
              </a:ext>
            </a:extLst>
          </p:cNvPr>
          <p:cNvGrpSpPr/>
          <p:nvPr/>
        </p:nvGrpSpPr>
        <p:grpSpPr>
          <a:xfrm>
            <a:off x="3731429" y="330692"/>
            <a:ext cx="2051582" cy="1774860"/>
            <a:chOff x="4249806" y="2763"/>
            <a:chExt cx="2051582" cy="1774860"/>
          </a:xfrm>
        </p:grpSpPr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F82D3C9A-020E-40BA-3F4F-E9EB33B81723}"/>
                </a:ext>
              </a:extLst>
            </p:cNvPr>
            <p:cNvSpPr/>
            <p:nvPr/>
          </p:nvSpPr>
          <p:spPr>
            <a:xfrm>
              <a:off x="4249806" y="2763"/>
              <a:ext cx="2051582" cy="1774860"/>
            </a:xfrm>
            <a:prstGeom prst="hexagon">
              <a:avLst>
                <a:gd name="adj" fmla="val 28570"/>
                <a:gd name="vf" fmla="val 115470"/>
              </a:avLst>
            </a:prstGeom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Hexagon 4">
              <a:extLst>
                <a:ext uri="{FF2B5EF4-FFF2-40B4-BE49-F238E27FC236}">
                  <a16:creationId xmlns:a16="http://schemas.microsoft.com/office/drawing/2014/main" id="{EB595240-916B-0127-B086-9CE142552137}"/>
                </a:ext>
              </a:extLst>
            </p:cNvPr>
            <p:cNvSpPr txBox="1"/>
            <p:nvPr/>
          </p:nvSpPr>
          <p:spPr>
            <a:xfrm>
              <a:off x="4589797" y="296895"/>
              <a:ext cx="1371600" cy="1186596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IE" sz="1400" kern="1200" dirty="0"/>
                <a:t>2. Who can right size with South Dublin County Council?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D3EE5A8-B1C9-0AAB-7258-544991C7F9E6}"/>
              </a:ext>
            </a:extLst>
          </p:cNvPr>
          <p:cNvGrpSpPr/>
          <p:nvPr/>
        </p:nvGrpSpPr>
        <p:grpSpPr>
          <a:xfrm>
            <a:off x="6681896" y="330692"/>
            <a:ext cx="2051582" cy="1774860"/>
            <a:chOff x="6275239" y="4"/>
            <a:chExt cx="2051582" cy="1774860"/>
          </a:xfrm>
          <a:solidFill>
            <a:schemeClr val="accent2">
              <a:lumMod val="75000"/>
            </a:schemeClr>
          </a:solidFill>
        </p:grpSpPr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id="{414F47FB-528D-1F3C-A8DE-F62474031A89}"/>
                </a:ext>
              </a:extLst>
            </p:cNvPr>
            <p:cNvSpPr/>
            <p:nvPr/>
          </p:nvSpPr>
          <p:spPr>
            <a:xfrm>
              <a:off x="6275239" y="4"/>
              <a:ext cx="2051582" cy="1774860"/>
            </a:xfrm>
            <a:prstGeom prst="hexagon">
              <a:avLst>
                <a:gd name="adj" fmla="val 2857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Hexagon 4">
              <a:extLst>
                <a:ext uri="{FF2B5EF4-FFF2-40B4-BE49-F238E27FC236}">
                  <a16:creationId xmlns:a16="http://schemas.microsoft.com/office/drawing/2014/main" id="{C5417760-AE11-0D1A-D7F0-65D96A026EA7}"/>
                </a:ext>
              </a:extLst>
            </p:cNvPr>
            <p:cNvSpPr txBox="1"/>
            <p:nvPr/>
          </p:nvSpPr>
          <p:spPr>
            <a:xfrm>
              <a:off x="6615230" y="294136"/>
              <a:ext cx="1371600" cy="118659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IE" sz="1400" kern="1200" dirty="0"/>
                <a:t>3. What are the benefits of rightsizing?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5BC7733-13BF-EE37-BB61-FC2EC70E4A29}"/>
              </a:ext>
            </a:extLst>
          </p:cNvPr>
          <p:cNvGrpSpPr/>
          <p:nvPr/>
        </p:nvGrpSpPr>
        <p:grpSpPr>
          <a:xfrm>
            <a:off x="9428717" y="332122"/>
            <a:ext cx="2051582" cy="1690873"/>
            <a:chOff x="2393513" y="1856019"/>
            <a:chExt cx="2051582" cy="1690873"/>
          </a:xfrm>
        </p:grpSpPr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08746188-50A7-2546-A1D3-4DC7F74471E7}"/>
                </a:ext>
              </a:extLst>
            </p:cNvPr>
            <p:cNvSpPr/>
            <p:nvPr/>
          </p:nvSpPr>
          <p:spPr>
            <a:xfrm>
              <a:off x="2393513" y="1856019"/>
              <a:ext cx="2051582" cy="1690873"/>
            </a:xfrm>
            <a:prstGeom prst="hexagon">
              <a:avLst>
                <a:gd name="adj" fmla="val 28570"/>
                <a:gd name="vf" fmla="val 115470"/>
              </a:avLst>
            </a:prstGeom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Hexagon 4">
              <a:extLst>
                <a:ext uri="{FF2B5EF4-FFF2-40B4-BE49-F238E27FC236}">
                  <a16:creationId xmlns:a16="http://schemas.microsoft.com/office/drawing/2014/main" id="{C08CAE64-4DC4-D747-B1DE-AD4E98588146}"/>
                </a:ext>
              </a:extLst>
            </p:cNvPr>
            <p:cNvSpPr txBox="1"/>
            <p:nvPr/>
          </p:nvSpPr>
          <p:spPr>
            <a:xfrm>
              <a:off x="2725506" y="2129641"/>
              <a:ext cx="1387596" cy="1143629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IE" sz="1400" kern="1200" dirty="0"/>
                <a:t>4. Preparing for Rightsizing / What to Consider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5735769-F1AD-73A6-6DF2-83B97EFA638A}"/>
              </a:ext>
            </a:extLst>
          </p:cNvPr>
          <p:cNvGrpSpPr/>
          <p:nvPr/>
        </p:nvGrpSpPr>
        <p:grpSpPr>
          <a:xfrm>
            <a:off x="2268659" y="2529232"/>
            <a:ext cx="2051582" cy="1774860"/>
            <a:chOff x="4371854" y="1769785"/>
            <a:chExt cx="2051582" cy="1774860"/>
          </a:xfrm>
        </p:grpSpPr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9E5BB894-C204-16D0-EA7A-BDBFB9CC9373}"/>
                </a:ext>
              </a:extLst>
            </p:cNvPr>
            <p:cNvSpPr/>
            <p:nvPr/>
          </p:nvSpPr>
          <p:spPr>
            <a:xfrm>
              <a:off x="4371854" y="1769785"/>
              <a:ext cx="2051582" cy="1774860"/>
            </a:xfrm>
            <a:prstGeom prst="hexagon">
              <a:avLst>
                <a:gd name="adj" fmla="val 28570"/>
                <a:gd name="vf" fmla="val 115470"/>
              </a:avLst>
            </a:prstGeom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Hexagon 4">
              <a:extLst>
                <a:ext uri="{FF2B5EF4-FFF2-40B4-BE49-F238E27FC236}">
                  <a16:creationId xmlns:a16="http://schemas.microsoft.com/office/drawing/2014/main" id="{9B2E7A97-B0AA-778D-FF23-17F1B2C70D1E}"/>
                </a:ext>
              </a:extLst>
            </p:cNvPr>
            <p:cNvSpPr txBox="1"/>
            <p:nvPr/>
          </p:nvSpPr>
          <p:spPr>
            <a:xfrm>
              <a:off x="4711845" y="2063917"/>
              <a:ext cx="1371600" cy="1186596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IE" sz="1400" kern="1200" dirty="0"/>
                <a:t>5. I own my home.  What is the Community List (financial contribution to the Council)?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98B3787-DDEF-C7F0-CB6B-B846CF539AB0}"/>
              </a:ext>
            </a:extLst>
          </p:cNvPr>
          <p:cNvGrpSpPr/>
          <p:nvPr/>
        </p:nvGrpSpPr>
        <p:grpSpPr>
          <a:xfrm>
            <a:off x="5316114" y="2494616"/>
            <a:ext cx="2051582" cy="1774860"/>
            <a:chOff x="6332306" y="1815070"/>
            <a:chExt cx="2051582" cy="1774860"/>
          </a:xfrm>
        </p:grpSpPr>
        <p:sp>
          <p:nvSpPr>
            <p:cNvPr id="27" name="Hexagon 26">
              <a:extLst>
                <a:ext uri="{FF2B5EF4-FFF2-40B4-BE49-F238E27FC236}">
                  <a16:creationId xmlns:a16="http://schemas.microsoft.com/office/drawing/2014/main" id="{EA5F54DB-74E7-048D-860D-DD3A95D6DBEE}"/>
                </a:ext>
              </a:extLst>
            </p:cNvPr>
            <p:cNvSpPr/>
            <p:nvPr/>
          </p:nvSpPr>
          <p:spPr>
            <a:xfrm>
              <a:off x="6332306" y="1815070"/>
              <a:ext cx="2051582" cy="1774860"/>
            </a:xfrm>
            <a:prstGeom prst="hexagon">
              <a:avLst>
                <a:gd name="adj" fmla="val 28570"/>
                <a:gd name="vf" fmla="val 115470"/>
              </a:avLst>
            </a:prstGeom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Hexagon 4">
              <a:extLst>
                <a:ext uri="{FF2B5EF4-FFF2-40B4-BE49-F238E27FC236}">
                  <a16:creationId xmlns:a16="http://schemas.microsoft.com/office/drawing/2014/main" id="{F6FA34E2-EAEE-459B-CE6E-11DFAE80529E}"/>
                </a:ext>
              </a:extLst>
            </p:cNvPr>
            <p:cNvSpPr txBox="1"/>
            <p:nvPr/>
          </p:nvSpPr>
          <p:spPr>
            <a:xfrm>
              <a:off x="6672297" y="2109202"/>
              <a:ext cx="1371600" cy="1186596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IE" sz="1400" kern="1200" dirty="0"/>
                <a:t>6. I am an SDCC tenant. How do I apply?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6FD4CCC-BB84-1EA5-46E8-D46A87B120F3}"/>
              </a:ext>
            </a:extLst>
          </p:cNvPr>
          <p:cNvGrpSpPr/>
          <p:nvPr/>
        </p:nvGrpSpPr>
        <p:grpSpPr>
          <a:xfrm>
            <a:off x="8115460" y="2520431"/>
            <a:ext cx="2110441" cy="1783661"/>
            <a:chOff x="2506163" y="3567184"/>
            <a:chExt cx="1781950" cy="1783661"/>
          </a:xfrm>
        </p:grpSpPr>
        <p:sp>
          <p:nvSpPr>
            <p:cNvPr id="30" name="Hexagon 29">
              <a:extLst>
                <a:ext uri="{FF2B5EF4-FFF2-40B4-BE49-F238E27FC236}">
                  <a16:creationId xmlns:a16="http://schemas.microsoft.com/office/drawing/2014/main" id="{0349E890-9A3E-51A7-6441-CAD01F481CD8}"/>
                </a:ext>
              </a:extLst>
            </p:cNvPr>
            <p:cNvSpPr/>
            <p:nvPr/>
          </p:nvSpPr>
          <p:spPr>
            <a:xfrm>
              <a:off x="2506163" y="3567184"/>
              <a:ext cx="1781950" cy="1783661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Hexagon 4">
              <a:extLst>
                <a:ext uri="{FF2B5EF4-FFF2-40B4-BE49-F238E27FC236}">
                  <a16:creationId xmlns:a16="http://schemas.microsoft.com/office/drawing/2014/main" id="{EFB7D7E1-14B7-B0CB-B39A-EDBB54DF95F9}"/>
                </a:ext>
              </a:extLst>
            </p:cNvPr>
            <p:cNvSpPr txBox="1"/>
            <p:nvPr/>
          </p:nvSpPr>
          <p:spPr>
            <a:xfrm>
              <a:off x="2834962" y="3896299"/>
              <a:ext cx="1197685" cy="1125431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400" kern="1200" dirty="0"/>
                <a:t>7. How long does the process take ?</a:t>
              </a:r>
              <a:endParaRPr lang="en-IE" sz="1400" kern="1200" dirty="0"/>
            </a:p>
          </p:txBody>
        </p:sp>
      </p:grpSp>
      <p:sp>
        <p:nvSpPr>
          <p:cNvPr id="32" name="Hexagon 31">
            <a:extLst>
              <a:ext uri="{FF2B5EF4-FFF2-40B4-BE49-F238E27FC236}">
                <a16:creationId xmlns:a16="http://schemas.microsoft.com/office/drawing/2014/main" id="{4BF894D4-72DF-1DAC-D62B-F6411C1B7BC6}"/>
              </a:ext>
            </a:extLst>
          </p:cNvPr>
          <p:cNvSpPr/>
          <p:nvPr/>
        </p:nvSpPr>
        <p:spPr>
          <a:xfrm>
            <a:off x="983425" y="4810329"/>
            <a:ext cx="1917204" cy="1596128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9. Where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sz="1400" dirty="0">
                <a:solidFill>
                  <a:schemeClr val="tx1"/>
                </a:solidFill>
              </a:rPr>
              <a:t>will properties be available for rightsizing?</a:t>
            </a:r>
            <a:endParaRPr lang="en-IE" sz="1400" dirty="0">
              <a:solidFill>
                <a:schemeClr val="tx1"/>
              </a:solidFill>
            </a:endParaRPr>
          </a:p>
        </p:txBody>
      </p:sp>
      <p:sp>
        <p:nvSpPr>
          <p:cNvPr id="33" name="Hexagon 32">
            <a:extLst>
              <a:ext uri="{FF2B5EF4-FFF2-40B4-BE49-F238E27FC236}">
                <a16:creationId xmlns:a16="http://schemas.microsoft.com/office/drawing/2014/main" id="{8500B715-7CD2-4991-8543-5D80E45EC1CC}"/>
              </a:ext>
            </a:extLst>
          </p:cNvPr>
          <p:cNvSpPr/>
          <p:nvPr/>
        </p:nvSpPr>
        <p:spPr>
          <a:xfrm>
            <a:off x="3754796" y="4810329"/>
            <a:ext cx="2004847" cy="1512887"/>
          </a:xfrm>
          <a:prstGeom prst="hex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/>
              <a:t>What are the features of age friendly housing development? </a:t>
            </a:r>
          </a:p>
        </p:txBody>
      </p:sp>
      <p:sp>
        <p:nvSpPr>
          <p:cNvPr id="34" name="Hexagon 33">
            <a:extLst>
              <a:ext uri="{FF2B5EF4-FFF2-40B4-BE49-F238E27FC236}">
                <a16:creationId xmlns:a16="http://schemas.microsoft.com/office/drawing/2014/main" id="{34130AA9-D1F7-54F7-A3F0-20AEC60A0381}"/>
              </a:ext>
            </a:extLst>
          </p:cNvPr>
          <p:cNvSpPr/>
          <p:nvPr/>
        </p:nvSpPr>
        <p:spPr>
          <a:xfrm>
            <a:off x="6771748" y="4752449"/>
            <a:ext cx="2004847" cy="1596128"/>
          </a:xfrm>
          <a:prstGeom prst="hexagon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>
                <a:solidFill>
                  <a:schemeClr val="tx1"/>
                </a:solidFill>
              </a:rPr>
              <a:t>What</a:t>
            </a:r>
            <a:r>
              <a:rPr lang="en-IE" dirty="0">
                <a:solidFill>
                  <a:schemeClr val="tx1"/>
                </a:solidFill>
              </a:rPr>
              <a:t> </a:t>
            </a:r>
            <a:r>
              <a:rPr lang="en-IE" sz="1400" dirty="0">
                <a:solidFill>
                  <a:schemeClr val="tx1"/>
                </a:solidFill>
              </a:rPr>
              <a:t>are the tenancy rules for new age friendly homes?</a:t>
            </a:r>
          </a:p>
        </p:txBody>
      </p:sp>
      <p:sp>
        <p:nvSpPr>
          <p:cNvPr id="35" name="Hexagon 34">
            <a:extLst>
              <a:ext uri="{FF2B5EF4-FFF2-40B4-BE49-F238E27FC236}">
                <a16:creationId xmlns:a16="http://schemas.microsoft.com/office/drawing/2014/main" id="{7A1F21FB-026A-7E1A-FCC0-7AF556C15B2F}"/>
              </a:ext>
            </a:extLst>
          </p:cNvPr>
          <p:cNvSpPr/>
          <p:nvPr/>
        </p:nvSpPr>
        <p:spPr>
          <a:xfrm>
            <a:off x="9563095" y="4810329"/>
            <a:ext cx="1917204" cy="1594021"/>
          </a:xfrm>
          <a:prstGeom prst="hexagon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/>
              <a:t>How do I find out more information about Rightsizing?</a:t>
            </a:r>
            <a:endParaRPr lang="en-GB" sz="1400" dirty="0"/>
          </a:p>
        </p:txBody>
      </p:sp>
      <p:pic>
        <p:nvPicPr>
          <p:cNvPr id="55" name="Graphic 54" descr="House outline">
            <a:extLst>
              <a:ext uri="{FF2B5EF4-FFF2-40B4-BE49-F238E27FC236}">
                <a16:creationId xmlns:a16="http://schemas.microsoft.com/office/drawing/2014/main" id="{62469D1D-90B8-4DFD-803C-DC5FEFE5BD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117" y="1225541"/>
            <a:ext cx="914400" cy="914400"/>
          </a:xfrm>
          <a:prstGeom prst="rect">
            <a:avLst/>
          </a:prstGeom>
        </p:spPr>
      </p:pic>
      <p:pic>
        <p:nvPicPr>
          <p:cNvPr id="57" name="Graphic 56" descr="Route (Two Pins With A Path) with solid fill">
            <a:extLst>
              <a:ext uri="{FF2B5EF4-FFF2-40B4-BE49-F238E27FC236}">
                <a16:creationId xmlns:a16="http://schemas.microsoft.com/office/drawing/2014/main" id="{9A51F875-31EB-34CE-7D3E-9E679DABB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17116" y="3429000"/>
            <a:ext cx="914400" cy="914400"/>
          </a:xfrm>
          <a:prstGeom prst="rect">
            <a:avLst/>
          </a:prstGeom>
        </p:spPr>
      </p:pic>
      <p:pic>
        <p:nvPicPr>
          <p:cNvPr id="59" name="Graphic 58" descr="Marker outline">
            <a:extLst>
              <a:ext uri="{FF2B5EF4-FFF2-40B4-BE49-F238E27FC236}">
                <a16:creationId xmlns:a16="http://schemas.microsoft.com/office/drawing/2014/main" id="{1108FB88-429B-DCDA-F298-86C1501F5E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9258" y="5631034"/>
            <a:ext cx="914400" cy="857796"/>
          </a:xfrm>
          <a:prstGeom prst="rect">
            <a:avLst/>
          </a:prstGeom>
        </p:spPr>
      </p:pic>
      <p:pic>
        <p:nvPicPr>
          <p:cNvPr id="61" name="Graphic 60" descr="Signpost with solid fill">
            <a:extLst>
              <a:ext uri="{FF2B5EF4-FFF2-40B4-BE49-F238E27FC236}">
                <a16:creationId xmlns:a16="http://schemas.microsoft.com/office/drawing/2014/main" id="{7F2B077D-1202-D6BE-2D0E-697EB24237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74300" y="5509180"/>
            <a:ext cx="914400" cy="914400"/>
          </a:xfrm>
          <a:prstGeom prst="rect">
            <a:avLst/>
          </a:prstGeom>
        </p:spPr>
      </p:pic>
      <p:pic>
        <p:nvPicPr>
          <p:cNvPr id="63" name="Graphic 62" descr="Suburban scene with solid fill">
            <a:extLst>
              <a:ext uri="{FF2B5EF4-FFF2-40B4-BE49-F238E27FC236}">
                <a16:creationId xmlns:a16="http://schemas.microsoft.com/office/drawing/2014/main" id="{6FFD97EE-8C4C-E89B-F0D3-60F7F21FCF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949481" y="5489950"/>
            <a:ext cx="914400" cy="914400"/>
          </a:xfrm>
          <a:prstGeom prst="rect">
            <a:avLst/>
          </a:prstGeom>
        </p:spPr>
      </p:pic>
      <p:pic>
        <p:nvPicPr>
          <p:cNvPr id="65" name="Graphic 64" descr="Questions with solid fill">
            <a:extLst>
              <a:ext uri="{FF2B5EF4-FFF2-40B4-BE49-F238E27FC236}">
                <a16:creationId xmlns:a16="http://schemas.microsoft.com/office/drawing/2014/main" id="{3E78B2BC-9137-C1E9-90B9-41AABE647C6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934238" y="1231719"/>
            <a:ext cx="914400" cy="914400"/>
          </a:xfrm>
          <a:prstGeom prst="rect">
            <a:avLst/>
          </a:prstGeom>
        </p:spPr>
      </p:pic>
      <p:pic>
        <p:nvPicPr>
          <p:cNvPr id="67" name="Graphic 66" descr="Dance with solid fill">
            <a:extLst>
              <a:ext uri="{FF2B5EF4-FFF2-40B4-BE49-F238E27FC236}">
                <a16:creationId xmlns:a16="http://schemas.microsoft.com/office/drawing/2014/main" id="{43FADD9B-5139-AB8E-960C-DAE61C7F0E5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877077" y="1292173"/>
            <a:ext cx="914400" cy="914400"/>
          </a:xfrm>
          <a:prstGeom prst="rect">
            <a:avLst/>
          </a:prstGeom>
        </p:spPr>
      </p:pic>
      <p:pic>
        <p:nvPicPr>
          <p:cNvPr id="69" name="Graphic 68" descr="Brainstorm outline">
            <a:extLst>
              <a:ext uri="{FF2B5EF4-FFF2-40B4-BE49-F238E27FC236}">
                <a16:creationId xmlns:a16="http://schemas.microsoft.com/office/drawing/2014/main" id="{C35BD37A-7FC8-191D-42BB-BC5943A43CE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680314" y="1191152"/>
            <a:ext cx="914400" cy="914400"/>
          </a:xfrm>
          <a:prstGeom prst="rect">
            <a:avLst/>
          </a:prstGeom>
        </p:spPr>
      </p:pic>
      <p:pic>
        <p:nvPicPr>
          <p:cNvPr id="73" name="Graphic 72" descr="Architecture outline">
            <a:extLst>
              <a:ext uri="{FF2B5EF4-FFF2-40B4-BE49-F238E27FC236}">
                <a16:creationId xmlns:a16="http://schemas.microsoft.com/office/drawing/2014/main" id="{933528E6-6E40-A85D-2FB8-AEC82264DB2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475204" y="3430796"/>
            <a:ext cx="914400" cy="914400"/>
          </a:xfrm>
          <a:prstGeom prst="rect">
            <a:avLst/>
          </a:prstGeom>
        </p:spPr>
      </p:pic>
      <p:pic>
        <p:nvPicPr>
          <p:cNvPr id="75" name="Graphic 74" descr="Architecture with solid fill">
            <a:extLst>
              <a:ext uri="{FF2B5EF4-FFF2-40B4-BE49-F238E27FC236}">
                <a16:creationId xmlns:a16="http://schemas.microsoft.com/office/drawing/2014/main" id="{A58EA895-4B04-CAD6-C4BE-49887EC5D43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272786" y="3389692"/>
            <a:ext cx="914400" cy="914400"/>
          </a:xfrm>
          <a:prstGeom prst="rect">
            <a:avLst/>
          </a:prstGeom>
        </p:spPr>
      </p:pic>
      <p:pic>
        <p:nvPicPr>
          <p:cNvPr id="79" name="Graphic 78" descr="Contract outline">
            <a:extLst>
              <a:ext uri="{FF2B5EF4-FFF2-40B4-BE49-F238E27FC236}">
                <a16:creationId xmlns:a16="http://schemas.microsoft.com/office/drawing/2014/main" id="{153A43E3-8221-16A0-1F4C-ABBDBBD9D08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877077" y="549487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678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45" y="-117476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400" y="115888"/>
            <a:ext cx="2720975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icture containing graphics, graphic design, font, design&#10;&#10;Description automatically generated">
            <a:extLst>
              <a:ext uri="{FF2B5EF4-FFF2-40B4-BE49-F238E27FC236}">
                <a16:creationId xmlns:a16="http://schemas.microsoft.com/office/drawing/2014/main" id="{F7D0DD93-762F-D5BE-1124-6495474F83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5" y="573334"/>
            <a:ext cx="4259244" cy="2187955"/>
          </a:xfrm>
          <a:prstGeom prst="rect">
            <a:avLst/>
          </a:prstGeom>
        </p:spPr>
      </p:pic>
      <p:pic>
        <p:nvPicPr>
          <p:cNvPr id="5" name="Picture 4" descr="A group of people standing on stairs&#10;&#10;Description automatically generated with medium confidence">
            <a:extLst>
              <a:ext uri="{FF2B5EF4-FFF2-40B4-BE49-F238E27FC236}">
                <a16:creationId xmlns:a16="http://schemas.microsoft.com/office/drawing/2014/main" id="{42F2F941-8472-FBC3-A6FD-7F9E364ACF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5" y="3887050"/>
            <a:ext cx="3301915" cy="2484558"/>
          </a:xfrm>
          <a:prstGeom prst="rect">
            <a:avLst/>
          </a:prstGeom>
        </p:spPr>
      </p:pic>
      <p:pic>
        <p:nvPicPr>
          <p:cNvPr id="7" name="Picture 6" descr="A group of people standing in front of a car&#10;&#10;Description automatically generated with medium confidence">
            <a:extLst>
              <a:ext uri="{FF2B5EF4-FFF2-40B4-BE49-F238E27FC236}">
                <a16:creationId xmlns:a16="http://schemas.microsoft.com/office/drawing/2014/main" id="{66277A03-5D17-D591-3895-24B5C61EE7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060" y="2212908"/>
            <a:ext cx="3910914" cy="26072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A3917A-7C0A-AADA-D027-D2704409BD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1216" y="1704262"/>
            <a:ext cx="4852601" cy="515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0219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264</Words>
  <Application>Microsoft Office PowerPoint</Application>
  <PresentationFormat>Widescreen</PresentationFormat>
  <Paragraphs>32</Paragraphs>
  <Slides>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Swayne</dc:creator>
  <cp:lastModifiedBy>Elaine Leech</cp:lastModifiedBy>
  <cp:revision>15</cp:revision>
  <dcterms:created xsi:type="dcterms:W3CDTF">2023-05-12T10:38:44Z</dcterms:created>
  <dcterms:modified xsi:type="dcterms:W3CDTF">2023-05-25T16:07:43Z</dcterms:modified>
</cp:coreProperties>
</file>