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6" r:id="rId3"/>
    <p:sldId id="261" r:id="rId4"/>
    <p:sldId id="282" r:id="rId5"/>
    <p:sldId id="283" r:id="rId6"/>
    <p:sldId id="290" r:id="rId7"/>
    <p:sldId id="260" r:id="rId8"/>
    <p:sldId id="284" r:id="rId9"/>
    <p:sldId id="272" r:id="rId10"/>
    <p:sldId id="281" r:id="rId11"/>
    <p:sldId id="286" r:id="rId12"/>
    <p:sldId id="287" r:id="rId13"/>
    <p:sldId id="285" r:id="rId14"/>
    <p:sldId id="288" r:id="rId15"/>
    <p:sldId id="291" r:id="rId1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3" autoAdjust="0"/>
    <p:restoredTop sz="94660"/>
  </p:normalViewPr>
  <p:slideViewPr>
    <p:cSldViewPr>
      <p:cViewPr varScale="1">
        <p:scale>
          <a:sx n="81" d="100"/>
          <a:sy n="81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5E7FF8-2F6D-44C1-8344-98D8CB2A4F0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4CBCD6-0F7B-4D8E-AB22-4ECBF936F85D}" type="pres">
      <dgm:prSet presAssocID="{8B5E7FF8-2F6D-44C1-8344-98D8CB2A4F05}" presName="linear" presStyleCnt="0">
        <dgm:presLayoutVars>
          <dgm:dir/>
          <dgm:resizeHandles val="exact"/>
        </dgm:presLayoutVars>
      </dgm:prSet>
      <dgm:spPr/>
    </dgm:pt>
  </dgm:ptLst>
  <dgm:cxnLst>
    <dgm:cxn modelId="{CBD3FAEF-CACD-4704-8689-4FD6A1ABF0F1}" type="presOf" srcId="{8B5E7FF8-2F6D-44C1-8344-98D8CB2A4F05}" destId="{B44CBCD6-0F7B-4D8E-AB22-4ECBF936F85D}" srcOrd="0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ADC2E3-BDA8-48D2-9FDF-06634C95608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7F2101-8763-4E41-A20B-5A9E5C5D8212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Mental Health Service</a:t>
          </a:r>
        </a:p>
      </dgm:t>
    </dgm:pt>
    <dgm:pt modelId="{18A54EC5-1013-4CA9-9CB8-D29107865092}" type="parTrans" cxnId="{F0A6CB10-088D-4D89-BC35-5DF51B2D85AF}">
      <dgm:prSet/>
      <dgm:spPr/>
      <dgm:t>
        <a:bodyPr/>
        <a:lstStyle/>
        <a:p>
          <a:endParaRPr lang="en-US"/>
        </a:p>
      </dgm:t>
    </dgm:pt>
    <dgm:pt modelId="{BFC8DC04-9EE3-4626-886F-84F889AEE020}" type="sibTrans" cxnId="{F0A6CB10-088D-4D89-BC35-5DF51B2D85AF}">
      <dgm:prSet/>
      <dgm:spPr/>
      <dgm:t>
        <a:bodyPr/>
        <a:lstStyle/>
        <a:p>
          <a:endParaRPr lang="en-US"/>
        </a:p>
      </dgm:t>
    </dgm:pt>
    <dgm:pt modelId="{CAF6BA47-9EB5-4AC0-A64E-DB06A627F982}">
      <dgm:prSet phldrT="[Text]"/>
      <dgm:spPr/>
      <dgm:t>
        <a:bodyPr/>
        <a:lstStyle/>
        <a:p>
          <a:r>
            <a:rPr lang="en-US" dirty="0"/>
            <a:t>Clinical service</a:t>
          </a:r>
        </a:p>
      </dgm:t>
    </dgm:pt>
    <dgm:pt modelId="{82041C4F-B06C-46DA-88A6-2E1956463AE5}" type="parTrans" cxnId="{9BDC3447-42E1-4518-9E42-43811B78970E}">
      <dgm:prSet/>
      <dgm:spPr/>
      <dgm:t>
        <a:bodyPr/>
        <a:lstStyle/>
        <a:p>
          <a:endParaRPr lang="en-US"/>
        </a:p>
      </dgm:t>
    </dgm:pt>
    <dgm:pt modelId="{AB398A55-998D-452E-8D01-41B6182890A6}" type="sibTrans" cxnId="{9BDC3447-42E1-4518-9E42-43811B78970E}">
      <dgm:prSet/>
      <dgm:spPr/>
      <dgm:t>
        <a:bodyPr/>
        <a:lstStyle/>
        <a:p>
          <a:endParaRPr lang="en-US"/>
        </a:p>
      </dgm:t>
    </dgm:pt>
    <dgm:pt modelId="{75871889-736B-4B76-90FA-61FD8F625DE3}">
      <dgm:prSet phldrT="[Text]"/>
      <dgm:spPr/>
      <dgm:t>
        <a:bodyPr/>
        <a:lstStyle/>
        <a:p>
          <a:r>
            <a:rPr lang="en-US" dirty="0"/>
            <a:t>Approved Housing Body</a:t>
          </a:r>
        </a:p>
      </dgm:t>
    </dgm:pt>
    <dgm:pt modelId="{6F149D4A-0612-4BA4-BDD2-1E7928235B96}" type="parTrans" cxnId="{F5856682-FC3A-42B8-B1DA-4C3D490478B2}">
      <dgm:prSet/>
      <dgm:spPr/>
      <dgm:t>
        <a:bodyPr/>
        <a:lstStyle/>
        <a:p>
          <a:endParaRPr lang="en-US"/>
        </a:p>
      </dgm:t>
    </dgm:pt>
    <dgm:pt modelId="{3BDBEBE1-2129-4F95-894D-760ACD393261}" type="sibTrans" cxnId="{F5856682-FC3A-42B8-B1DA-4C3D490478B2}">
      <dgm:prSet/>
      <dgm:spPr/>
      <dgm:t>
        <a:bodyPr/>
        <a:lstStyle/>
        <a:p>
          <a:endParaRPr lang="en-US"/>
        </a:p>
      </dgm:t>
    </dgm:pt>
    <dgm:pt modelId="{B2D53F30-E925-429B-8C89-6C7F75C3D9A7}">
      <dgm:prSet phldrT="[Text]"/>
      <dgm:spPr/>
      <dgm:t>
        <a:bodyPr/>
        <a:lstStyle/>
        <a:p>
          <a:r>
            <a:rPr lang="en-US" dirty="0"/>
            <a:t>Assessment and support planning</a:t>
          </a:r>
        </a:p>
      </dgm:t>
    </dgm:pt>
    <dgm:pt modelId="{11786BDE-EA83-4E26-AA22-762909AD9A0A}" type="parTrans" cxnId="{D73B96B1-68C5-4A6B-8AA0-A70F508BC5C9}">
      <dgm:prSet/>
      <dgm:spPr/>
      <dgm:t>
        <a:bodyPr/>
        <a:lstStyle/>
        <a:p>
          <a:endParaRPr lang="en-US"/>
        </a:p>
      </dgm:t>
    </dgm:pt>
    <dgm:pt modelId="{1BFB5244-AF1D-4D48-B40D-EFCA1A2DEE73}" type="sibTrans" cxnId="{D73B96B1-68C5-4A6B-8AA0-A70F508BC5C9}">
      <dgm:prSet/>
      <dgm:spPr/>
      <dgm:t>
        <a:bodyPr/>
        <a:lstStyle/>
        <a:p>
          <a:endParaRPr lang="en-US"/>
        </a:p>
      </dgm:t>
    </dgm:pt>
    <dgm:pt modelId="{70C4C5CF-F757-46AD-A1A0-9532959E7898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dirty="0"/>
            <a:t>Local Authority</a:t>
          </a:r>
        </a:p>
      </dgm:t>
    </dgm:pt>
    <dgm:pt modelId="{E875CF07-406A-4804-8463-DE357F6B94E6}" type="parTrans" cxnId="{0C021CF5-B7D3-4083-B289-8325292D37CF}">
      <dgm:prSet/>
      <dgm:spPr/>
      <dgm:t>
        <a:bodyPr/>
        <a:lstStyle/>
        <a:p>
          <a:endParaRPr lang="en-US"/>
        </a:p>
      </dgm:t>
    </dgm:pt>
    <dgm:pt modelId="{42EFA861-E66E-4F17-8BF9-282458BD6FA3}" type="sibTrans" cxnId="{0C021CF5-B7D3-4083-B289-8325292D37CF}">
      <dgm:prSet/>
      <dgm:spPr/>
      <dgm:t>
        <a:bodyPr/>
        <a:lstStyle/>
        <a:p>
          <a:endParaRPr lang="en-US"/>
        </a:p>
      </dgm:t>
    </dgm:pt>
    <dgm:pt modelId="{07C3717F-5200-4D3D-AFDA-DAF536934FDF}">
      <dgm:prSet phldrT="[Text]"/>
      <dgm:spPr/>
      <dgm:t>
        <a:bodyPr/>
        <a:lstStyle/>
        <a:p>
          <a:r>
            <a:rPr lang="en-US" dirty="0"/>
            <a:t>Facilitation of pathways towards community living through the provision of long-term accommodation for individuals who successfully transition through the CSP model</a:t>
          </a:r>
        </a:p>
      </dgm:t>
    </dgm:pt>
    <dgm:pt modelId="{B856F8DB-8584-4514-901A-9F9F36CD44BE}" type="parTrans" cxnId="{9FC96D84-7E31-41A7-A402-C275989FB2C7}">
      <dgm:prSet/>
      <dgm:spPr/>
      <dgm:t>
        <a:bodyPr/>
        <a:lstStyle/>
        <a:p>
          <a:endParaRPr lang="en-US"/>
        </a:p>
      </dgm:t>
    </dgm:pt>
    <dgm:pt modelId="{D76BD4B7-2D7D-4749-90D7-905F16B39E99}" type="sibTrans" cxnId="{9FC96D84-7E31-41A7-A402-C275989FB2C7}">
      <dgm:prSet/>
      <dgm:spPr/>
      <dgm:t>
        <a:bodyPr/>
        <a:lstStyle/>
        <a:p>
          <a:endParaRPr lang="en-US"/>
        </a:p>
      </dgm:t>
    </dgm:pt>
    <dgm:pt modelId="{FE8A045A-478A-418B-8EDC-3B7F948E7BD2}">
      <dgm:prSet phldrT="[Text]"/>
      <dgm:spPr/>
      <dgm:t>
        <a:bodyPr/>
        <a:lstStyle/>
        <a:p>
          <a:r>
            <a:rPr lang="en-US" dirty="0"/>
            <a:t>Care coordination</a:t>
          </a:r>
        </a:p>
      </dgm:t>
    </dgm:pt>
    <dgm:pt modelId="{9C5D8B08-13E1-4E78-A155-1D8055517E0E}" type="parTrans" cxnId="{A7AD66D4-423F-412C-89B8-F8AD1BE05136}">
      <dgm:prSet/>
      <dgm:spPr/>
      <dgm:t>
        <a:bodyPr/>
        <a:lstStyle/>
        <a:p>
          <a:endParaRPr lang="en-US"/>
        </a:p>
      </dgm:t>
    </dgm:pt>
    <dgm:pt modelId="{366E4885-285A-4090-B581-C6C3E174D599}" type="sibTrans" cxnId="{A7AD66D4-423F-412C-89B8-F8AD1BE05136}">
      <dgm:prSet/>
      <dgm:spPr/>
      <dgm:t>
        <a:bodyPr/>
        <a:lstStyle/>
        <a:p>
          <a:endParaRPr lang="en-US"/>
        </a:p>
      </dgm:t>
    </dgm:pt>
    <dgm:pt modelId="{36841D59-54CC-46A3-A9B3-8F939E434B37}">
      <dgm:prSet phldrT="[Text]"/>
      <dgm:spPr/>
      <dgm:t>
        <a:bodyPr/>
        <a:lstStyle/>
        <a:p>
          <a:r>
            <a:rPr lang="en-US" dirty="0" err="1"/>
            <a:t>Pyschiatric</a:t>
          </a:r>
          <a:r>
            <a:rPr lang="en-US" dirty="0"/>
            <a:t> consultation</a:t>
          </a:r>
        </a:p>
      </dgm:t>
    </dgm:pt>
    <dgm:pt modelId="{DC05BF7E-69EF-4505-A449-5A5CC223CE3B}" type="parTrans" cxnId="{478DFCCA-9C63-4D96-9B8B-B1507FB0F61E}">
      <dgm:prSet/>
      <dgm:spPr/>
      <dgm:t>
        <a:bodyPr/>
        <a:lstStyle/>
        <a:p>
          <a:endParaRPr lang="en-US"/>
        </a:p>
      </dgm:t>
    </dgm:pt>
    <dgm:pt modelId="{88A03CD4-D168-41C3-9120-98F156BFA1EF}" type="sibTrans" cxnId="{478DFCCA-9C63-4D96-9B8B-B1507FB0F61E}">
      <dgm:prSet/>
      <dgm:spPr/>
      <dgm:t>
        <a:bodyPr/>
        <a:lstStyle/>
        <a:p>
          <a:endParaRPr lang="en-US"/>
        </a:p>
      </dgm:t>
    </dgm:pt>
    <dgm:pt modelId="{E1229F7E-EE4B-4917-8D0E-538D5A5C6E25}">
      <dgm:prSet phldrT="[Text]"/>
      <dgm:spPr/>
      <dgm:t>
        <a:bodyPr/>
        <a:lstStyle/>
        <a:p>
          <a:r>
            <a:rPr lang="en-US" dirty="0"/>
            <a:t>Medication Prescription</a:t>
          </a:r>
        </a:p>
      </dgm:t>
    </dgm:pt>
    <dgm:pt modelId="{3D1F5AB8-F037-4BAF-87E7-3CE2C19CA231}" type="parTrans" cxnId="{D3D9D44F-15E4-4F0D-8B4F-D0DD80588FF8}">
      <dgm:prSet/>
      <dgm:spPr/>
      <dgm:t>
        <a:bodyPr/>
        <a:lstStyle/>
        <a:p>
          <a:endParaRPr lang="en-US"/>
        </a:p>
      </dgm:t>
    </dgm:pt>
    <dgm:pt modelId="{1FA7776B-1AFC-4018-9EE4-42E1320D54DE}" type="sibTrans" cxnId="{D3D9D44F-15E4-4F0D-8B4F-D0DD80588FF8}">
      <dgm:prSet/>
      <dgm:spPr/>
      <dgm:t>
        <a:bodyPr/>
        <a:lstStyle/>
        <a:p>
          <a:endParaRPr lang="en-US"/>
        </a:p>
      </dgm:t>
    </dgm:pt>
    <dgm:pt modelId="{348E8665-786D-4C15-9FC5-C4E65321A3A7}">
      <dgm:prSet phldrT="[Text]"/>
      <dgm:spPr/>
      <dgm:t>
        <a:bodyPr/>
        <a:lstStyle/>
        <a:p>
          <a:r>
            <a:rPr lang="en-US" dirty="0"/>
            <a:t>Mental Health Assessment and Support</a:t>
          </a:r>
        </a:p>
      </dgm:t>
    </dgm:pt>
    <dgm:pt modelId="{82BD2DC1-E79A-4CFF-9CE2-EAE86D61058E}" type="parTrans" cxnId="{00DC7F96-EF53-499B-A972-98EECC84E9CF}">
      <dgm:prSet/>
      <dgm:spPr/>
      <dgm:t>
        <a:bodyPr/>
        <a:lstStyle/>
        <a:p>
          <a:endParaRPr lang="en-US"/>
        </a:p>
      </dgm:t>
    </dgm:pt>
    <dgm:pt modelId="{2C01B3CC-C68A-4B05-BCA3-7B164D0805DA}" type="sibTrans" cxnId="{00DC7F96-EF53-499B-A972-98EECC84E9CF}">
      <dgm:prSet/>
      <dgm:spPr/>
      <dgm:t>
        <a:bodyPr/>
        <a:lstStyle/>
        <a:p>
          <a:endParaRPr lang="en-US"/>
        </a:p>
      </dgm:t>
    </dgm:pt>
    <dgm:pt modelId="{DDE8E739-C1A9-4955-9BC4-F76BF96B6732}">
      <dgm:prSet phldrT="[Text]"/>
      <dgm:spPr/>
      <dgm:t>
        <a:bodyPr/>
        <a:lstStyle/>
        <a:p>
          <a:r>
            <a:rPr lang="en-US" dirty="0"/>
            <a:t>Medication management</a:t>
          </a:r>
        </a:p>
      </dgm:t>
    </dgm:pt>
    <dgm:pt modelId="{7C4C4F9D-D477-4FAC-A816-15739D43225B}" type="parTrans" cxnId="{D59D9827-996E-4DA6-9E6B-CBE9CBCB804D}">
      <dgm:prSet/>
      <dgm:spPr/>
      <dgm:t>
        <a:bodyPr/>
        <a:lstStyle/>
        <a:p>
          <a:endParaRPr lang="en-US"/>
        </a:p>
      </dgm:t>
    </dgm:pt>
    <dgm:pt modelId="{0A57ECDC-2725-4445-A1AD-C2D0ABC03F65}" type="sibTrans" cxnId="{D59D9827-996E-4DA6-9E6B-CBE9CBCB804D}">
      <dgm:prSet/>
      <dgm:spPr/>
      <dgm:t>
        <a:bodyPr/>
        <a:lstStyle/>
        <a:p>
          <a:endParaRPr lang="en-US"/>
        </a:p>
      </dgm:t>
    </dgm:pt>
    <dgm:pt modelId="{DAB5C13A-8A41-4367-A7B4-20F6E1E91B95}">
      <dgm:prSet phldrT="[Text]"/>
      <dgm:spPr/>
      <dgm:t>
        <a:bodyPr/>
        <a:lstStyle/>
        <a:p>
          <a:r>
            <a:rPr lang="en-US" dirty="0"/>
            <a:t>Tenancy sustainment</a:t>
          </a:r>
        </a:p>
      </dgm:t>
    </dgm:pt>
    <dgm:pt modelId="{8ED7CAC2-3201-4D7A-8DFC-3A3393FB8137}" type="parTrans" cxnId="{D83301D1-98C8-4EE8-AECB-D5BAA5FD2A17}">
      <dgm:prSet/>
      <dgm:spPr/>
      <dgm:t>
        <a:bodyPr/>
        <a:lstStyle/>
        <a:p>
          <a:endParaRPr lang="en-US"/>
        </a:p>
      </dgm:t>
    </dgm:pt>
    <dgm:pt modelId="{2F8BF36B-0CFE-4E6E-87C4-34450AD698BC}" type="sibTrans" cxnId="{D83301D1-98C8-4EE8-AECB-D5BAA5FD2A17}">
      <dgm:prSet/>
      <dgm:spPr/>
      <dgm:t>
        <a:bodyPr/>
        <a:lstStyle/>
        <a:p>
          <a:endParaRPr lang="en-US"/>
        </a:p>
      </dgm:t>
    </dgm:pt>
    <dgm:pt modelId="{976A74F3-4B8A-475E-B388-E67631726EA7}">
      <dgm:prSet phldrT="[Text]"/>
      <dgm:spPr/>
      <dgm:t>
        <a:bodyPr/>
        <a:lstStyle/>
        <a:p>
          <a:r>
            <a:rPr lang="en-US" dirty="0"/>
            <a:t>Life skills</a:t>
          </a:r>
        </a:p>
      </dgm:t>
    </dgm:pt>
    <dgm:pt modelId="{BC2880C4-38F5-4955-A806-167693493069}" type="parTrans" cxnId="{DB950616-BA64-4EC7-9594-F5E418C4DAFA}">
      <dgm:prSet/>
      <dgm:spPr/>
      <dgm:t>
        <a:bodyPr/>
        <a:lstStyle/>
        <a:p>
          <a:endParaRPr lang="en-US"/>
        </a:p>
      </dgm:t>
    </dgm:pt>
    <dgm:pt modelId="{9F6DE255-12D3-4369-B328-FBB00142BCFE}" type="sibTrans" cxnId="{DB950616-BA64-4EC7-9594-F5E418C4DAFA}">
      <dgm:prSet/>
      <dgm:spPr/>
      <dgm:t>
        <a:bodyPr/>
        <a:lstStyle/>
        <a:p>
          <a:endParaRPr lang="en-US"/>
        </a:p>
      </dgm:t>
    </dgm:pt>
    <dgm:pt modelId="{51AC1A75-9D0F-4665-AE16-508F48E366A4}">
      <dgm:prSet phldrT="[Text]"/>
      <dgm:spPr/>
      <dgm:t>
        <a:bodyPr/>
        <a:lstStyle/>
        <a:p>
          <a:r>
            <a:rPr lang="en-US" dirty="0"/>
            <a:t>Budgeting </a:t>
          </a:r>
        </a:p>
      </dgm:t>
    </dgm:pt>
    <dgm:pt modelId="{D8533610-0432-470C-8755-8116374CACA4}" type="parTrans" cxnId="{FFA13033-B45C-4D81-AC90-4AE119F9777E}">
      <dgm:prSet/>
      <dgm:spPr/>
      <dgm:t>
        <a:bodyPr/>
        <a:lstStyle/>
        <a:p>
          <a:endParaRPr lang="en-US"/>
        </a:p>
      </dgm:t>
    </dgm:pt>
    <dgm:pt modelId="{6D9D6116-9006-4568-BB6A-FC600A3079FE}" type="sibTrans" cxnId="{FFA13033-B45C-4D81-AC90-4AE119F9777E}">
      <dgm:prSet/>
      <dgm:spPr/>
      <dgm:t>
        <a:bodyPr/>
        <a:lstStyle/>
        <a:p>
          <a:endParaRPr lang="en-US"/>
        </a:p>
      </dgm:t>
    </dgm:pt>
    <dgm:pt modelId="{46272398-F990-4CB3-A826-F080DE668E3A}">
      <dgm:prSet phldrT="[Text]"/>
      <dgm:spPr/>
      <dgm:t>
        <a:bodyPr/>
        <a:lstStyle/>
        <a:p>
          <a:r>
            <a:rPr lang="en-US" dirty="0"/>
            <a:t>Training and employment</a:t>
          </a:r>
        </a:p>
      </dgm:t>
    </dgm:pt>
    <dgm:pt modelId="{D91636C9-EDF5-4EFD-AA10-CE047B9B94EE}" type="parTrans" cxnId="{F510F0B8-4D8A-4D25-9E08-3698A665E6FC}">
      <dgm:prSet/>
      <dgm:spPr/>
      <dgm:t>
        <a:bodyPr/>
        <a:lstStyle/>
        <a:p>
          <a:endParaRPr lang="en-US"/>
        </a:p>
      </dgm:t>
    </dgm:pt>
    <dgm:pt modelId="{CD76928E-069C-4B13-B167-67F221059D3E}" type="sibTrans" cxnId="{F510F0B8-4D8A-4D25-9E08-3698A665E6FC}">
      <dgm:prSet/>
      <dgm:spPr/>
      <dgm:t>
        <a:bodyPr/>
        <a:lstStyle/>
        <a:p>
          <a:endParaRPr lang="en-US"/>
        </a:p>
      </dgm:t>
    </dgm:pt>
    <dgm:pt modelId="{866673CF-9EC9-460B-8301-42015E45EFFF}" type="pres">
      <dgm:prSet presAssocID="{78ADC2E3-BDA8-48D2-9FDF-06634C956088}" presName="Name0" presStyleCnt="0">
        <dgm:presLayoutVars>
          <dgm:dir/>
          <dgm:animLvl val="lvl"/>
          <dgm:resizeHandles val="exact"/>
        </dgm:presLayoutVars>
      </dgm:prSet>
      <dgm:spPr/>
    </dgm:pt>
    <dgm:pt modelId="{CD0EB47E-B3F9-4909-B54F-68062DEBB501}" type="pres">
      <dgm:prSet presAssocID="{AD7F2101-8763-4E41-A20B-5A9E5C5D8212}" presName="linNode" presStyleCnt="0"/>
      <dgm:spPr/>
    </dgm:pt>
    <dgm:pt modelId="{C4185D77-3D19-407E-AFED-09CE84844DF3}" type="pres">
      <dgm:prSet presAssocID="{AD7F2101-8763-4E41-A20B-5A9E5C5D8212}" presName="parentText" presStyleLbl="node1" presStyleIdx="0" presStyleCnt="3" custScaleY="58938">
        <dgm:presLayoutVars>
          <dgm:chMax val="1"/>
          <dgm:bulletEnabled val="1"/>
        </dgm:presLayoutVars>
      </dgm:prSet>
      <dgm:spPr/>
    </dgm:pt>
    <dgm:pt modelId="{5A3E95CA-6649-45BC-9A1B-1226C9CCA346}" type="pres">
      <dgm:prSet presAssocID="{AD7F2101-8763-4E41-A20B-5A9E5C5D8212}" presName="descendantText" presStyleLbl="alignAccFollowNode1" presStyleIdx="0" presStyleCnt="3">
        <dgm:presLayoutVars>
          <dgm:bulletEnabled val="1"/>
        </dgm:presLayoutVars>
      </dgm:prSet>
      <dgm:spPr/>
    </dgm:pt>
    <dgm:pt modelId="{04595CAE-680D-47D6-A9F5-46B27E64C179}" type="pres">
      <dgm:prSet presAssocID="{BFC8DC04-9EE3-4626-886F-84F889AEE020}" presName="sp" presStyleCnt="0"/>
      <dgm:spPr/>
    </dgm:pt>
    <dgm:pt modelId="{A2650552-EDE2-458D-B61F-5F6099049102}" type="pres">
      <dgm:prSet presAssocID="{75871889-736B-4B76-90FA-61FD8F625DE3}" presName="linNode" presStyleCnt="0"/>
      <dgm:spPr/>
    </dgm:pt>
    <dgm:pt modelId="{214D74FF-0A4B-4AD3-A20B-1C976E0776D7}" type="pres">
      <dgm:prSet presAssocID="{75871889-736B-4B76-90FA-61FD8F625DE3}" presName="parentText" presStyleLbl="node1" presStyleIdx="1" presStyleCnt="3" custScaleY="54613">
        <dgm:presLayoutVars>
          <dgm:chMax val="1"/>
          <dgm:bulletEnabled val="1"/>
        </dgm:presLayoutVars>
      </dgm:prSet>
      <dgm:spPr/>
    </dgm:pt>
    <dgm:pt modelId="{F69F471C-4422-435F-91FF-7265C00734FB}" type="pres">
      <dgm:prSet presAssocID="{75871889-736B-4B76-90FA-61FD8F625DE3}" presName="descendantText" presStyleLbl="alignAccFollowNode1" presStyleIdx="1" presStyleCnt="3">
        <dgm:presLayoutVars>
          <dgm:bulletEnabled val="1"/>
        </dgm:presLayoutVars>
      </dgm:prSet>
      <dgm:spPr/>
    </dgm:pt>
    <dgm:pt modelId="{BA75B9B3-F45D-4893-9BC2-E55F91FE44FD}" type="pres">
      <dgm:prSet presAssocID="{3BDBEBE1-2129-4F95-894D-760ACD393261}" presName="sp" presStyleCnt="0"/>
      <dgm:spPr/>
    </dgm:pt>
    <dgm:pt modelId="{9AB41F6D-E325-47DC-8B1B-88C8FF5D7D7D}" type="pres">
      <dgm:prSet presAssocID="{70C4C5CF-F757-46AD-A1A0-9532959E7898}" presName="linNode" presStyleCnt="0"/>
      <dgm:spPr/>
    </dgm:pt>
    <dgm:pt modelId="{614E149F-8725-446B-96B4-5E5EFBADD97F}" type="pres">
      <dgm:prSet presAssocID="{70C4C5CF-F757-46AD-A1A0-9532959E7898}" presName="parentText" presStyleLbl="node1" presStyleIdx="2" presStyleCnt="3" custScaleY="51781">
        <dgm:presLayoutVars>
          <dgm:chMax val="1"/>
          <dgm:bulletEnabled val="1"/>
        </dgm:presLayoutVars>
      </dgm:prSet>
      <dgm:spPr/>
    </dgm:pt>
    <dgm:pt modelId="{A27F9F7F-CFF3-4A23-B389-4ECCE1CA2954}" type="pres">
      <dgm:prSet presAssocID="{70C4C5CF-F757-46AD-A1A0-9532959E789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F0A6CB10-088D-4D89-BC35-5DF51B2D85AF}" srcId="{78ADC2E3-BDA8-48D2-9FDF-06634C956088}" destId="{AD7F2101-8763-4E41-A20B-5A9E5C5D8212}" srcOrd="0" destOrd="0" parTransId="{18A54EC5-1013-4CA9-9CB8-D29107865092}" sibTransId="{BFC8DC04-9EE3-4626-886F-84F889AEE020}"/>
    <dgm:cxn modelId="{DB950616-BA64-4EC7-9594-F5E418C4DAFA}" srcId="{75871889-736B-4B76-90FA-61FD8F625DE3}" destId="{976A74F3-4B8A-475E-B388-E67631726EA7}" srcOrd="3" destOrd="0" parTransId="{BC2880C4-38F5-4955-A806-167693493069}" sibTransId="{9F6DE255-12D3-4369-B328-FBB00142BCFE}"/>
    <dgm:cxn modelId="{76968B18-26C9-4CFB-887F-E1D70030FB69}" type="presOf" srcId="{AD7F2101-8763-4E41-A20B-5A9E5C5D8212}" destId="{C4185D77-3D19-407E-AFED-09CE84844DF3}" srcOrd="0" destOrd="0" presId="urn:microsoft.com/office/officeart/2005/8/layout/vList5"/>
    <dgm:cxn modelId="{BF5B9526-5DD1-45D9-BEE5-2349FE55F7CB}" type="presOf" srcId="{CAF6BA47-9EB5-4AC0-A64E-DB06A627F982}" destId="{5A3E95CA-6649-45BC-9A1B-1226C9CCA346}" srcOrd="0" destOrd="0" presId="urn:microsoft.com/office/officeart/2005/8/layout/vList5"/>
    <dgm:cxn modelId="{D59D9827-996E-4DA6-9E6B-CBE9CBCB804D}" srcId="{75871889-736B-4B76-90FA-61FD8F625DE3}" destId="{DDE8E739-C1A9-4955-9BC4-F76BF96B6732}" srcOrd="1" destOrd="0" parTransId="{7C4C4F9D-D477-4FAC-A816-15739D43225B}" sibTransId="{0A57ECDC-2725-4445-A1AD-C2D0ABC03F65}"/>
    <dgm:cxn modelId="{EE817730-2CD8-44F2-8644-69AF004FECC2}" type="presOf" srcId="{75871889-736B-4B76-90FA-61FD8F625DE3}" destId="{214D74FF-0A4B-4AD3-A20B-1C976E0776D7}" srcOrd="0" destOrd="0" presId="urn:microsoft.com/office/officeart/2005/8/layout/vList5"/>
    <dgm:cxn modelId="{FFA13033-B45C-4D81-AC90-4AE119F9777E}" srcId="{75871889-736B-4B76-90FA-61FD8F625DE3}" destId="{51AC1A75-9D0F-4665-AE16-508F48E366A4}" srcOrd="4" destOrd="0" parTransId="{D8533610-0432-470C-8755-8116374CACA4}" sibTransId="{6D9D6116-9006-4568-BB6A-FC600A3079FE}"/>
    <dgm:cxn modelId="{FDBDBA3A-D0AE-4095-BC5C-53EBA4530FA4}" type="presOf" srcId="{E1229F7E-EE4B-4917-8D0E-538D5A5C6E25}" destId="{5A3E95CA-6649-45BC-9A1B-1226C9CCA346}" srcOrd="0" destOrd="3" presId="urn:microsoft.com/office/officeart/2005/8/layout/vList5"/>
    <dgm:cxn modelId="{DBBE4546-44B1-4269-B801-7A060F813593}" type="presOf" srcId="{976A74F3-4B8A-475E-B388-E67631726EA7}" destId="{F69F471C-4422-435F-91FF-7265C00734FB}" srcOrd="0" destOrd="3" presId="urn:microsoft.com/office/officeart/2005/8/layout/vList5"/>
    <dgm:cxn modelId="{68566B66-44FD-4C38-BA5C-FEC092CEA0A4}" type="presOf" srcId="{DDE8E739-C1A9-4955-9BC4-F76BF96B6732}" destId="{F69F471C-4422-435F-91FF-7265C00734FB}" srcOrd="0" destOrd="1" presId="urn:microsoft.com/office/officeart/2005/8/layout/vList5"/>
    <dgm:cxn modelId="{9BDC3447-42E1-4518-9E42-43811B78970E}" srcId="{AD7F2101-8763-4E41-A20B-5A9E5C5D8212}" destId="{CAF6BA47-9EB5-4AC0-A64E-DB06A627F982}" srcOrd="0" destOrd="0" parTransId="{82041C4F-B06C-46DA-88A6-2E1956463AE5}" sibTransId="{AB398A55-998D-452E-8D01-41B6182890A6}"/>
    <dgm:cxn modelId="{D3D9D44F-15E4-4F0D-8B4F-D0DD80588FF8}" srcId="{CAF6BA47-9EB5-4AC0-A64E-DB06A627F982}" destId="{E1229F7E-EE4B-4917-8D0E-538D5A5C6E25}" srcOrd="2" destOrd="0" parTransId="{3D1F5AB8-F037-4BAF-87E7-3CE2C19CA231}" sibTransId="{1FA7776B-1AFC-4018-9EE4-42E1320D54DE}"/>
    <dgm:cxn modelId="{F5856682-FC3A-42B8-B1DA-4C3D490478B2}" srcId="{78ADC2E3-BDA8-48D2-9FDF-06634C956088}" destId="{75871889-736B-4B76-90FA-61FD8F625DE3}" srcOrd="1" destOrd="0" parTransId="{6F149D4A-0612-4BA4-BDD2-1E7928235B96}" sibTransId="{3BDBEBE1-2129-4F95-894D-760ACD393261}"/>
    <dgm:cxn modelId="{9FC96D84-7E31-41A7-A402-C275989FB2C7}" srcId="{70C4C5CF-F757-46AD-A1A0-9532959E7898}" destId="{07C3717F-5200-4D3D-AFDA-DAF536934FDF}" srcOrd="0" destOrd="0" parTransId="{B856F8DB-8584-4514-901A-9F9F36CD44BE}" sibTransId="{D76BD4B7-2D7D-4749-90D7-905F16B39E99}"/>
    <dgm:cxn modelId="{54FC1E8E-52A9-4D46-8A84-4CAB84D8D88E}" type="presOf" srcId="{DAB5C13A-8A41-4367-A7B4-20F6E1E91B95}" destId="{F69F471C-4422-435F-91FF-7265C00734FB}" srcOrd="0" destOrd="2" presId="urn:microsoft.com/office/officeart/2005/8/layout/vList5"/>
    <dgm:cxn modelId="{00DC7F96-EF53-499B-A972-98EECC84E9CF}" srcId="{CAF6BA47-9EB5-4AC0-A64E-DB06A627F982}" destId="{348E8665-786D-4C15-9FC5-C4E65321A3A7}" srcOrd="3" destOrd="0" parTransId="{82BD2DC1-E79A-4CFF-9CE2-EAE86D61058E}" sibTransId="{2C01B3CC-C68A-4B05-BCA3-7B164D0805DA}"/>
    <dgm:cxn modelId="{ABA58F97-F406-4162-9A38-2E7ED6FB6F5A}" type="presOf" srcId="{B2D53F30-E925-429B-8C89-6C7F75C3D9A7}" destId="{F69F471C-4422-435F-91FF-7265C00734FB}" srcOrd="0" destOrd="0" presId="urn:microsoft.com/office/officeart/2005/8/layout/vList5"/>
    <dgm:cxn modelId="{D73B96B1-68C5-4A6B-8AA0-A70F508BC5C9}" srcId="{75871889-736B-4B76-90FA-61FD8F625DE3}" destId="{B2D53F30-E925-429B-8C89-6C7F75C3D9A7}" srcOrd="0" destOrd="0" parTransId="{11786BDE-EA83-4E26-AA22-762909AD9A0A}" sibTransId="{1BFB5244-AF1D-4D48-B40D-EFCA1A2DEE73}"/>
    <dgm:cxn modelId="{F510F0B8-4D8A-4D25-9E08-3698A665E6FC}" srcId="{75871889-736B-4B76-90FA-61FD8F625DE3}" destId="{46272398-F990-4CB3-A826-F080DE668E3A}" srcOrd="5" destOrd="0" parTransId="{D91636C9-EDF5-4EFD-AA10-CE047B9B94EE}" sibTransId="{CD76928E-069C-4B13-B167-67F221059D3E}"/>
    <dgm:cxn modelId="{978B14C2-340C-4938-9A57-658A2D92441E}" type="presOf" srcId="{51AC1A75-9D0F-4665-AE16-508F48E366A4}" destId="{F69F471C-4422-435F-91FF-7265C00734FB}" srcOrd="0" destOrd="4" presId="urn:microsoft.com/office/officeart/2005/8/layout/vList5"/>
    <dgm:cxn modelId="{6D1C75C3-4008-41C1-8AE7-04EE135F6C92}" type="presOf" srcId="{78ADC2E3-BDA8-48D2-9FDF-06634C956088}" destId="{866673CF-9EC9-460B-8301-42015E45EFFF}" srcOrd="0" destOrd="0" presId="urn:microsoft.com/office/officeart/2005/8/layout/vList5"/>
    <dgm:cxn modelId="{EB0491C4-DABA-43CB-895A-717CE1994598}" type="presOf" srcId="{36841D59-54CC-46A3-A9B3-8F939E434B37}" destId="{5A3E95CA-6649-45BC-9A1B-1226C9CCA346}" srcOrd="0" destOrd="2" presId="urn:microsoft.com/office/officeart/2005/8/layout/vList5"/>
    <dgm:cxn modelId="{9E36EDC4-5C7E-4DB2-BBED-4DE55355CC43}" type="presOf" srcId="{FE8A045A-478A-418B-8EDC-3B7F948E7BD2}" destId="{5A3E95CA-6649-45BC-9A1B-1226C9CCA346}" srcOrd="0" destOrd="1" presId="urn:microsoft.com/office/officeart/2005/8/layout/vList5"/>
    <dgm:cxn modelId="{478DFCCA-9C63-4D96-9B8B-B1507FB0F61E}" srcId="{CAF6BA47-9EB5-4AC0-A64E-DB06A627F982}" destId="{36841D59-54CC-46A3-A9B3-8F939E434B37}" srcOrd="1" destOrd="0" parTransId="{DC05BF7E-69EF-4505-A449-5A5CC223CE3B}" sibTransId="{88A03CD4-D168-41C3-9120-98F156BFA1EF}"/>
    <dgm:cxn modelId="{079E50CF-C4A2-4CDA-BAF5-6611B9B27F39}" type="presOf" srcId="{46272398-F990-4CB3-A826-F080DE668E3A}" destId="{F69F471C-4422-435F-91FF-7265C00734FB}" srcOrd="0" destOrd="5" presId="urn:microsoft.com/office/officeart/2005/8/layout/vList5"/>
    <dgm:cxn modelId="{D83301D1-98C8-4EE8-AECB-D5BAA5FD2A17}" srcId="{75871889-736B-4B76-90FA-61FD8F625DE3}" destId="{DAB5C13A-8A41-4367-A7B4-20F6E1E91B95}" srcOrd="2" destOrd="0" parTransId="{8ED7CAC2-3201-4D7A-8DFC-3A3393FB8137}" sibTransId="{2F8BF36B-0CFE-4E6E-87C4-34450AD698BC}"/>
    <dgm:cxn modelId="{A7AD66D4-423F-412C-89B8-F8AD1BE05136}" srcId="{CAF6BA47-9EB5-4AC0-A64E-DB06A627F982}" destId="{FE8A045A-478A-418B-8EDC-3B7F948E7BD2}" srcOrd="0" destOrd="0" parTransId="{9C5D8B08-13E1-4E78-A155-1D8055517E0E}" sibTransId="{366E4885-285A-4090-B581-C6C3E174D599}"/>
    <dgm:cxn modelId="{8A4FA4D6-4043-4607-8B89-5E003319DB01}" type="presOf" srcId="{07C3717F-5200-4D3D-AFDA-DAF536934FDF}" destId="{A27F9F7F-CFF3-4A23-B389-4ECCE1CA2954}" srcOrd="0" destOrd="0" presId="urn:microsoft.com/office/officeart/2005/8/layout/vList5"/>
    <dgm:cxn modelId="{6EE7BEF1-6EE4-4A6E-8350-787AC935DDAC}" type="presOf" srcId="{70C4C5CF-F757-46AD-A1A0-9532959E7898}" destId="{614E149F-8725-446B-96B4-5E5EFBADD97F}" srcOrd="0" destOrd="0" presId="urn:microsoft.com/office/officeart/2005/8/layout/vList5"/>
    <dgm:cxn modelId="{0C021CF5-B7D3-4083-B289-8325292D37CF}" srcId="{78ADC2E3-BDA8-48D2-9FDF-06634C956088}" destId="{70C4C5CF-F757-46AD-A1A0-9532959E7898}" srcOrd="2" destOrd="0" parTransId="{E875CF07-406A-4804-8463-DE357F6B94E6}" sibTransId="{42EFA861-E66E-4F17-8BF9-282458BD6FA3}"/>
    <dgm:cxn modelId="{150B1CFA-D63E-41B2-8C3C-780011A8354F}" type="presOf" srcId="{348E8665-786D-4C15-9FC5-C4E65321A3A7}" destId="{5A3E95CA-6649-45BC-9A1B-1226C9CCA346}" srcOrd="0" destOrd="4" presId="urn:microsoft.com/office/officeart/2005/8/layout/vList5"/>
    <dgm:cxn modelId="{7A4C6D0C-763C-4E14-B40B-CD37F377667F}" type="presParOf" srcId="{866673CF-9EC9-460B-8301-42015E45EFFF}" destId="{CD0EB47E-B3F9-4909-B54F-68062DEBB501}" srcOrd="0" destOrd="0" presId="urn:microsoft.com/office/officeart/2005/8/layout/vList5"/>
    <dgm:cxn modelId="{FDFDC611-D847-43B8-AE6A-B84E3D238C82}" type="presParOf" srcId="{CD0EB47E-B3F9-4909-B54F-68062DEBB501}" destId="{C4185D77-3D19-407E-AFED-09CE84844DF3}" srcOrd="0" destOrd="0" presId="urn:microsoft.com/office/officeart/2005/8/layout/vList5"/>
    <dgm:cxn modelId="{2FC7D04F-9571-4BC0-A477-0DFA87E48C5C}" type="presParOf" srcId="{CD0EB47E-B3F9-4909-B54F-68062DEBB501}" destId="{5A3E95CA-6649-45BC-9A1B-1226C9CCA346}" srcOrd="1" destOrd="0" presId="urn:microsoft.com/office/officeart/2005/8/layout/vList5"/>
    <dgm:cxn modelId="{932E8D32-9B74-4B37-A770-1B7C88665BFE}" type="presParOf" srcId="{866673CF-9EC9-460B-8301-42015E45EFFF}" destId="{04595CAE-680D-47D6-A9F5-46B27E64C179}" srcOrd="1" destOrd="0" presId="urn:microsoft.com/office/officeart/2005/8/layout/vList5"/>
    <dgm:cxn modelId="{EE22BF2B-236E-40B5-8D98-7E5E097840C8}" type="presParOf" srcId="{866673CF-9EC9-460B-8301-42015E45EFFF}" destId="{A2650552-EDE2-458D-B61F-5F6099049102}" srcOrd="2" destOrd="0" presId="urn:microsoft.com/office/officeart/2005/8/layout/vList5"/>
    <dgm:cxn modelId="{9216BDD0-505D-4F73-BC2B-7AA51BBF4752}" type="presParOf" srcId="{A2650552-EDE2-458D-B61F-5F6099049102}" destId="{214D74FF-0A4B-4AD3-A20B-1C976E0776D7}" srcOrd="0" destOrd="0" presId="urn:microsoft.com/office/officeart/2005/8/layout/vList5"/>
    <dgm:cxn modelId="{EA4C455F-4317-47D3-826C-8DA6556BB5BA}" type="presParOf" srcId="{A2650552-EDE2-458D-B61F-5F6099049102}" destId="{F69F471C-4422-435F-91FF-7265C00734FB}" srcOrd="1" destOrd="0" presId="urn:microsoft.com/office/officeart/2005/8/layout/vList5"/>
    <dgm:cxn modelId="{C52FD3F8-F19B-4FA4-BE4E-760A35CDA787}" type="presParOf" srcId="{866673CF-9EC9-460B-8301-42015E45EFFF}" destId="{BA75B9B3-F45D-4893-9BC2-E55F91FE44FD}" srcOrd="3" destOrd="0" presId="urn:microsoft.com/office/officeart/2005/8/layout/vList5"/>
    <dgm:cxn modelId="{224ECCD9-07ED-4431-A2FF-D214C81C1D7B}" type="presParOf" srcId="{866673CF-9EC9-460B-8301-42015E45EFFF}" destId="{9AB41F6D-E325-47DC-8B1B-88C8FF5D7D7D}" srcOrd="4" destOrd="0" presId="urn:microsoft.com/office/officeart/2005/8/layout/vList5"/>
    <dgm:cxn modelId="{7E9BF9EF-9E1F-41DA-8C3A-7BABE48F5ACD}" type="presParOf" srcId="{9AB41F6D-E325-47DC-8B1B-88C8FF5D7D7D}" destId="{614E149F-8725-446B-96B4-5E5EFBADD97F}" srcOrd="0" destOrd="0" presId="urn:microsoft.com/office/officeart/2005/8/layout/vList5"/>
    <dgm:cxn modelId="{D2DDD166-D03C-4792-9C75-81FEDD6E0449}" type="presParOf" srcId="{9AB41F6D-E325-47DC-8B1B-88C8FF5D7D7D}" destId="{A27F9F7F-CFF3-4A23-B389-4ECCE1CA295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E95CA-6649-45BC-9A1B-1226C9CCA346}">
      <dsp:nvSpPr>
        <dsp:cNvPr id="0" name=""/>
        <dsp:cNvSpPr/>
      </dsp:nvSpPr>
      <dsp:spPr>
        <a:xfrm rot="5400000">
          <a:off x="4295107" y="-1598520"/>
          <a:ext cx="1594595" cy="47928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Clinical service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Care coordination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Pyschiatric</a:t>
          </a:r>
          <a:r>
            <a:rPr lang="en-US" sz="1400" kern="1200" dirty="0"/>
            <a:t> consultation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Medication Prescription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Mental Health Assessment and Support</a:t>
          </a:r>
        </a:p>
      </dsp:txBody>
      <dsp:txXfrm rot="-5400000">
        <a:off x="2695979" y="78450"/>
        <a:ext cx="4715010" cy="1438911"/>
      </dsp:txXfrm>
    </dsp:sp>
    <dsp:sp modelId="{C4185D77-3D19-407E-AFED-09CE84844DF3}">
      <dsp:nvSpPr>
        <dsp:cNvPr id="0" name=""/>
        <dsp:cNvSpPr/>
      </dsp:nvSpPr>
      <dsp:spPr>
        <a:xfrm>
          <a:off x="0" y="210517"/>
          <a:ext cx="2695979" cy="1174778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Mental Health Service</a:t>
          </a:r>
        </a:p>
      </dsp:txBody>
      <dsp:txXfrm>
        <a:off x="57348" y="267865"/>
        <a:ext cx="2581283" cy="1060082"/>
      </dsp:txXfrm>
    </dsp:sp>
    <dsp:sp modelId="{F69F471C-4422-435F-91FF-7265C00734FB}">
      <dsp:nvSpPr>
        <dsp:cNvPr id="0" name=""/>
        <dsp:cNvSpPr/>
      </dsp:nvSpPr>
      <dsp:spPr>
        <a:xfrm rot="5400000">
          <a:off x="4295107" y="95737"/>
          <a:ext cx="1594595" cy="47928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Assessment and support planning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Medication management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Tenancy sustainment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Life skills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Budgeting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Training and employment</a:t>
          </a:r>
        </a:p>
      </dsp:txBody>
      <dsp:txXfrm rot="-5400000">
        <a:off x="2695979" y="1772707"/>
        <a:ext cx="4715010" cy="1438911"/>
      </dsp:txXfrm>
    </dsp:sp>
    <dsp:sp modelId="{214D74FF-0A4B-4AD3-A20B-1C976E0776D7}">
      <dsp:nvSpPr>
        <dsp:cNvPr id="0" name=""/>
        <dsp:cNvSpPr/>
      </dsp:nvSpPr>
      <dsp:spPr>
        <a:xfrm>
          <a:off x="0" y="1947878"/>
          <a:ext cx="2695979" cy="1088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Approved Housing Body</a:t>
          </a:r>
        </a:p>
      </dsp:txBody>
      <dsp:txXfrm>
        <a:off x="53140" y="2001018"/>
        <a:ext cx="2589699" cy="982290"/>
      </dsp:txXfrm>
    </dsp:sp>
    <dsp:sp modelId="{A27F9F7F-CFF3-4A23-B389-4ECCE1CA2954}">
      <dsp:nvSpPr>
        <dsp:cNvPr id="0" name=""/>
        <dsp:cNvSpPr/>
      </dsp:nvSpPr>
      <dsp:spPr>
        <a:xfrm rot="5400000">
          <a:off x="4295107" y="1789995"/>
          <a:ext cx="1594595" cy="47928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Facilitation of pathways towards community living through the provision of long-term accommodation for individuals who successfully transition through the CSP model</a:t>
          </a:r>
        </a:p>
      </dsp:txBody>
      <dsp:txXfrm rot="-5400000">
        <a:off x="2695979" y="3466965"/>
        <a:ext cx="4715010" cy="1438911"/>
      </dsp:txXfrm>
    </dsp:sp>
    <dsp:sp modelId="{614E149F-8725-446B-96B4-5E5EFBADD97F}">
      <dsp:nvSpPr>
        <dsp:cNvPr id="0" name=""/>
        <dsp:cNvSpPr/>
      </dsp:nvSpPr>
      <dsp:spPr>
        <a:xfrm>
          <a:off x="0" y="3670360"/>
          <a:ext cx="2695979" cy="1032121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Local Authority</a:t>
          </a:r>
        </a:p>
      </dsp:txBody>
      <dsp:txXfrm>
        <a:off x="50384" y="3720744"/>
        <a:ext cx="2595211" cy="9313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32015-C3DC-47D1-BE4F-826E750632BD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1AE58-3F4C-4AFC-BC9E-8D27553A447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94408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B8BE3-500D-4D7F-AD1B-AE68CB287ED9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9393F-E3C3-400F-AE11-F310E3727245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27293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90D93FE-A753-EE4D-9F77-768579D7AB9B}" type="slidenum">
              <a:rPr lang="en-US" sz="1200">
                <a:latin typeface="Calibri" charset="0"/>
              </a:rPr>
              <a:pPr eaLnBrk="1" hangingPunct="1"/>
              <a:t>4</a:t>
            </a:fld>
            <a:endParaRPr 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165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>
                <a:latin typeface="Calibri" charset="0"/>
              </a:rPr>
              <a:t>Market test focus groups</a:t>
            </a:r>
          </a:p>
          <a:p>
            <a:pPr eaLnBrk="1" hangingPunct="1">
              <a:spcBef>
                <a:spcPct val="0"/>
              </a:spcBef>
            </a:pPr>
            <a:endParaRPr lang="en-GB">
              <a:latin typeface="Calibri" charset="0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>
                <a:latin typeface="Calibri" charset="0"/>
              </a:rPr>
              <a:t>Strettons market analysis</a:t>
            </a:r>
          </a:p>
          <a:p>
            <a:pPr eaLnBrk="1" hangingPunct="1">
              <a:spcBef>
                <a:spcPct val="0"/>
              </a:spcBef>
            </a:pPr>
            <a:endParaRPr lang="en-GB">
              <a:latin typeface="Calibri" charset="0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>
                <a:latin typeface="Calibri" charset="0"/>
              </a:rPr>
              <a:t>Crucially the care in extra care drives value.</a:t>
            </a:r>
          </a:p>
          <a:p>
            <a:pPr eaLnBrk="1" hangingPunct="1">
              <a:spcBef>
                <a:spcPct val="0"/>
              </a:spcBef>
            </a:pPr>
            <a:endParaRPr lang="en-GB">
              <a:latin typeface="Calibri" charset="0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>
                <a:latin typeface="Calibri" charset="0"/>
              </a:rPr>
              <a:t>Also Location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en-GB">
              <a:latin typeface="Calibri" charset="0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>
                <a:latin typeface="Calibri" charset="0"/>
              </a:rPr>
              <a:t>Then quality of services of which choice is an element. But Care is key.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en-GB">
              <a:latin typeface="Calibri" charset="0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>
                <a:latin typeface="Calibri" charset="0"/>
              </a:rPr>
              <a:t>Then feelings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en-GB">
              <a:latin typeface="Calibri" charset="0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>
                <a:latin typeface="Calibri" charset="0"/>
              </a:rPr>
              <a:t>Care must be part of the offer</a:t>
            </a:r>
          </a:p>
        </p:txBody>
      </p:sp>
    </p:spTree>
    <p:extLst>
      <p:ext uri="{BB962C8B-B14F-4D97-AF65-F5344CB8AC3E}">
        <p14:creationId xmlns:p14="http://schemas.microsoft.com/office/powerpoint/2010/main" val="2883523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dirty="0"/>
              <a:t>Theme 2 : Interagency collaboration and the provision on supports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8DF06-C88C-4BB9-8533-C2752A2BA34D}" type="slidenum">
              <a:rPr lang="en-IE" smtClean="0"/>
              <a:pPr/>
              <a:t>9</a:t>
            </a:fld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8DF06-C88C-4BB9-8533-C2752A2BA34D}" type="slidenum">
              <a:rPr lang="en-IE" smtClean="0"/>
              <a:pPr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42883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8DF06-C88C-4BB9-8533-C2752A2BA34D}" type="slidenum">
              <a:rPr lang="en-IE" smtClean="0"/>
              <a:pPr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843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8AF93-F204-4EF4-8B67-8C5EED502AD7}" type="datetimeFigureOut">
              <a:rPr lang="en-IE" smtClean="0"/>
              <a:pPr/>
              <a:t>08/05/2023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5972C-03AA-4238-AF19-728D99E3611D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Care and Support Plus Housing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4581128"/>
            <a:ext cx="5542384" cy="115212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IE" sz="1300" dirty="0"/>
              <a:t>Susan Kehoe 		Service Improvement Lead, CHO7 Mental Health Services</a:t>
            </a:r>
          </a:p>
          <a:p>
            <a:pPr algn="l"/>
            <a:r>
              <a:rPr lang="en-IE" sz="1300" dirty="0"/>
              <a:t>Catherine </a:t>
            </a:r>
            <a:r>
              <a:rPr lang="en-IE" sz="1300" dirty="0" err="1"/>
              <a:t>McGillicuddy</a:t>
            </a:r>
            <a:r>
              <a:rPr lang="en-IE" sz="1300" dirty="0"/>
              <a:t> 	Development Specialist, Irish Council for Social Housing</a:t>
            </a:r>
          </a:p>
          <a:p>
            <a:pPr algn="l"/>
            <a:endParaRPr lang="en-IE" sz="1300" dirty="0"/>
          </a:p>
          <a:p>
            <a:r>
              <a:rPr lang="en-IE" sz="1300" dirty="0"/>
              <a:t>On behalf of the </a:t>
            </a:r>
          </a:p>
          <a:p>
            <a:pPr algn="l"/>
            <a:r>
              <a:rPr lang="en-IE" sz="1300" dirty="0"/>
              <a:t>Care and Support plus Housing Model Development Group CHO7 MHS</a:t>
            </a:r>
          </a:p>
          <a:p>
            <a:pPr algn="l"/>
            <a:r>
              <a:rPr lang="en-IE" sz="1300" dirty="0"/>
              <a:t>09.05.2023</a:t>
            </a:r>
          </a:p>
          <a:p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232" y="3068960"/>
            <a:ext cx="857475" cy="846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1484784"/>
            <a:ext cx="4033043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dirty="0">
                <a:solidFill>
                  <a:schemeClr val="tx1"/>
                </a:solidFill>
              </a:rPr>
              <a:t> Acute Units, Out of Area, Homeless, SRU</a:t>
            </a:r>
          </a:p>
        </p:txBody>
      </p:sp>
      <p:sp>
        <p:nvSpPr>
          <p:cNvPr id="3075" name="TextBox 6"/>
          <p:cNvSpPr txBox="1">
            <a:spLocks noChangeArrowheads="1"/>
          </p:cNvSpPr>
          <p:nvPr/>
        </p:nvSpPr>
        <p:spPr bwMode="auto">
          <a:xfrm>
            <a:off x="2700338" y="2708275"/>
            <a:ext cx="16557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IE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1775" y="2708275"/>
            <a:ext cx="1800225" cy="34163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b="1" dirty="0"/>
              <a:t>Housing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dirty="0"/>
              <a:t>(provided by Housing partner)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dirty="0"/>
              <a:t>-----------------------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dirty="0"/>
              <a:t>Independent Living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E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E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E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dirty="0"/>
              <a:t>Care &amp; Support Plus Model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E" dirty="0"/>
          </a:p>
        </p:txBody>
      </p:sp>
      <p:sp>
        <p:nvSpPr>
          <p:cNvPr id="10" name="TextBox 9"/>
          <p:cNvSpPr txBox="1"/>
          <p:nvPr/>
        </p:nvSpPr>
        <p:spPr>
          <a:xfrm>
            <a:off x="5003800" y="2708275"/>
            <a:ext cx="1800225" cy="34163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b="1" dirty="0"/>
              <a:t>Support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dirty="0"/>
              <a:t>(provided by MH service)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dirty="0"/>
              <a:t>-----------------------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dirty="0"/>
              <a:t>Wrap around individualised support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E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E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dirty="0"/>
              <a:t>Intensive, specialised support</a:t>
            </a:r>
          </a:p>
        </p:txBody>
      </p:sp>
      <p:sp>
        <p:nvSpPr>
          <p:cNvPr id="11" name="Up-Down Arrow 10"/>
          <p:cNvSpPr/>
          <p:nvPr/>
        </p:nvSpPr>
        <p:spPr>
          <a:xfrm>
            <a:off x="1547664" y="2708920"/>
            <a:ext cx="988688" cy="3312368"/>
          </a:xfrm>
          <a:prstGeom prst="up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b="1" dirty="0">
                <a:solidFill>
                  <a:schemeClr val="tx1"/>
                </a:solidFill>
              </a:rPr>
              <a:t>Spectrum of Support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563938" y="4652963"/>
            <a:ext cx="0" cy="43180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364163" y="4652963"/>
            <a:ext cx="0" cy="43180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own Arrow 21"/>
          <p:cNvSpPr/>
          <p:nvPr/>
        </p:nvSpPr>
        <p:spPr>
          <a:xfrm>
            <a:off x="4356100" y="2060575"/>
            <a:ext cx="484188" cy="5048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IE"/>
          </a:p>
        </p:txBody>
      </p:sp>
      <p:sp>
        <p:nvSpPr>
          <p:cNvPr id="23" name="TextBox 22"/>
          <p:cNvSpPr txBox="1"/>
          <p:nvPr/>
        </p:nvSpPr>
        <p:spPr>
          <a:xfrm>
            <a:off x="2484438" y="549275"/>
            <a:ext cx="4319587" cy="40005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2000" dirty="0"/>
              <a:t>Community Living Continuum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Benefits for Service User</a:t>
            </a:r>
            <a:br>
              <a:rPr lang="en-IE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E" dirty="0"/>
              <a:t>A tenancy - ‘home’ or “place of their own”</a:t>
            </a:r>
          </a:p>
          <a:p>
            <a:r>
              <a:rPr lang="en-IE" dirty="0"/>
              <a:t>Environment where the person can cope</a:t>
            </a:r>
          </a:p>
          <a:p>
            <a:r>
              <a:rPr lang="en-IE" dirty="0"/>
              <a:t>Functional demands similar to what a person would meet in independent living</a:t>
            </a:r>
          </a:p>
          <a:p>
            <a:r>
              <a:rPr lang="en-IE" dirty="0"/>
              <a:t>Non-institutional social relationships</a:t>
            </a:r>
          </a:p>
          <a:p>
            <a:r>
              <a:rPr lang="en-IE" dirty="0"/>
              <a:t>Not managed by medical / MH service</a:t>
            </a:r>
          </a:p>
          <a:p>
            <a:r>
              <a:rPr lang="en-IE" dirty="0"/>
              <a:t>Increases choice, responsibility, recovery.</a:t>
            </a:r>
          </a:p>
          <a:p>
            <a:r>
              <a:rPr lang="en-IE" dirty="0"/>
              <a:t>Decreases restrictions, transient/</a:t>
            </a:r>
            <a:r>
              <a:rPr lang="en-IE"/>
              <a:t>unstable options</a:t>
            </a:r>
            <a:endParaRPr lang="en-IE" dirty="0"/>
          </a:p>
          <a:p>
            <a:pPr>
              <a:buNone/>
            </a:pP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8344" y="262507"/>
            <a:ext cx="857475" cy="84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810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/>
              <a:t>Benefits to Service Providers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/>
              <a:t>Less and  shorter admissions to acute services</a:t>
            </a:r>
          </a:p>
          <a:p>
            <a:endParaRPr lang="en-IE" dirty="0"/>
          </a:p>
          <a:p>
            <a:r>
              <a:rPr lang="en-IE" dirty="0"/>
              <a:t>Tenancies that do not breakdown – no evictions to date for CSP in the UK</a:t>
            </a:r>
          </a:p>
          <a:p>
            <a:endParaRPr lang="en-IE" dirty="0"/>
          </a:p>
          <a:p>
            <a:r>
              <a:rPr lang="en-IE" dirty="0"/>
              <a:t>Cost saving- compared to previous placements, Tile house saved the system money</a:t>
            </a:r>
          </a:p>
          <a:p>
            <a:endParaRPr lang="en-IE" dirty="0"/>
          </a:p>
          <a:p>
            <a:r>
              <a:rPr lang="en-IE" dirty="0"/>
              <a:t>Better outcomes for service users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2400" y="434338"/>
            <a:ext cx="834300" cy="82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701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/>
              <a:t>Care and Support Plus Development Group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E" dirty="0"/>
              <a:t>Established in 2019 under the governance of the Community Living Implementation group CHO7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Multi perspective group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Membership includes:</a:t>
            </a:r>
          </a:p>
          <a:p>
            <a:pPr lvl="1"/>
            <a:r>
              <a:rPr lang="en-IE" dirty="0"/>
              <a:t>Senior management HSE</a:t>
            </a:r>
          </a:p>
          <a:p>
            <a:pPr lvl="1"/>
            <a:r>
              <a:rPr lang="en-IE" dirty="0"/>
              <a:t>Clinicians (Consultant Psychiatrist, OT, SW, Nursing)</a:t>
            </a:r>
          </a:p>
          <a:p>
            <a:pPr lvl="1"/>
            <a:r>
              <a:rPr lang="en-IE" dirty="0"/>
              <a:t>Housing Agency</a:t>
            </a:r>
          </a:p>
          <a:p>
            <a:pPr lvl="1"/>
            <a:r>
              <a:rPr lang="en-IE" dirty="0"/>
              <a:t>Irish Council for Social Housing</a:t>
            </a:r>
          </a:p>
          <a:p>
            <a:pPr lvl="1"/>
            <a:r>
              <a:rPr lang="en-IE" dirty="0"/>
              <a:t>SDCC and DCC representation</a:t>
            </a:r>
          </a:p>
          <a:p>
            <a:pPr lvl="1"/>
            <a:r>
              <a:rPr lang="en-IE" dirty="0"/>
              <a:t>Mental Health Engagement Lead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5455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Partnership Approach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44026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19148602"/>
              </p:ext>
            </p:extLst>
          </p:nvPr>
        </p:nvGraphicFramePr>
        <p:xfrm>
          <a:off x="611560" y="1397000"/>
          <a:ext cx="7488832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77323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/>
              <a:t>Next Steps</a:t>
            </a:r>
            <a:br>
              <a:rPr lang="en-IE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IE" dirty="0"/>
              <a:t>Funding received from HSE to carry out a feasibility study on a HSE site in DCC (Inchicore) </a:t>
            </a:r>
          </a:p>
          <a:p>
            <a:r>
              <a:rPr lang="en-IE" dirty="0"/>
              <a:t>Finding and appraising other sites across SDCC area</a:t>
            </a:r>
          </a:p>
          <a:p>
            <a:r>
              <a:rPr lang="en-IE" dirty="0"/>
              <a:t>Forming Partnership with AHB/Council(s)</a:t>
            </a:r>
          </a:p>
          <a:p>
            <a:r>
              <a:rPr lang="en-IE" dirty="0"/>
              <a:t>Capital Assistance Scheme (CAS) – capital grants available for AHBs </a:t>
            </a:r>
          </a:p>
          <a:p>
            <a:endParaRPr lang="en-IE" dirty="0"/>
          </a:p>
          <a:p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2280" y="274638"/>
            <a:ext cx="695250" cy="69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015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/>
              <a:t>Care and Support Plus Housing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/>
              <a:t>Established in 2012 in the UK</a:t>
            </a:r>
          </a:p>
          <a:p>
            <a:r>
              <a:rPr lang="en-IE" dirty="0"/>
              <a:t>Partnership between One Housing Group (OHG) and Camden and Islington NHS Foundation Trust and Camden Council</a:t>
            </a:r>
          </a:p>
          <a:p>
            <a:r>
              <a:rPr lang="en-IE" dirty="0"/>
              <a:t>Supported housing and recovery for people with complex mental health needs</a:t>
            </a:r>
          </a:p>
          <a:p>
            <a:r>
              <a:rPr lang="en-IE" dirty="0"/>
              <a:t>Redesign of care pathway</a:t>
            </a:r>
          </a:p>
        </p:txBody>
      </p:sp>
      <p:pic>
        <p:nvPicPr>
          <p:cNvPr id="4" name="Picture 4" descr="Y:\One Support\Tile House\Tile House 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372989"/>
            <a:ext cx="1254026" cy="1671629"/>
          </a:xfrm>
          <a:prstGeom prst="rect">
            <a:avLst/>
          </a:prstGeom>
          <a:noFill/>
          <a:ln w="12700">
            <a:solidFill>
              <a:srgbClr val="336699">
                <a:alpha val="59999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Partnership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/>
              <a:t>Tripartite agreement - NHS Trust, Housing provider, Local Authority</a:t>
            </a:r>
          </a:p>
          <a:p>
            <a:r>
              <a:rPr lang="en-IE" dirty="0"/>
              <a:t>Joint Service protocols</a:t>
            </a:r>
          </a:p>
          <a:p>
            <a:r>
              <a:rPr lang="en-US" dirty="0">
                <a:cs typeface="Arial"/>
              </a:rPr>
              <a:t>Tenancies tied to support agreement including Mental Health Service inputs</a:t>
            </a:r>
            <a:endParaRPr lang="en-IE" dirty="0"/>
          </a:p>
          <a:p>
            <a:r>
              <a:rPr lang="en-IE" dirty="0"/>
              <a:t>Similar model – The Housing and Accommodation Support Initiative (HASI) in NSW </a:t>
            </a:r>
          </a:p>
          <a:p>
            <a:r>
              <a:rPr lang="en-IE" dirty="0"/>
              <a:t>Expanding the model in UK and Australia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352" y="469138"/>
            <a:ext cx="764775" cy="754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57150"/>
            <a:ext cx="9209088" cy="1514475"/>
          </a:xfrm>
          <a:prstGeom prst="rect">
            <a:avLst/>
          </a:prstGeom>
          <a:gradFill flip="none" rotWithShape="1">
            <a:gsLst>
              <a:gs pos="64000">
                <a:srgbClr val="003E6B"/>
              </a:gs>
              <a:gs pos="100000">
                <a:srgbClr val="00B5D6"/>
              </a:gs>
            </a:gsLst>
            <a:lin ang="123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0482" name="Picture 6" descr="OH_V_Rev_150dpi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90488"/>
            <a:ext cx="2324100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3"/>
          <p:cNvSpPr txBox="1">
            <a:spLocks noChangeArrowheads="1"/>
          </p:cNvSpPr>
          <p:nvPr/>
        </p:nvSpPr>
        <p:spPr bwMode="auto">
          <a:xfrm>
            <a:off x="457200" y="1706563"/>
            <a:ext cx="43053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 eaLnBrk="1" hangingPunct="1">
              <a:spcBef>
                <a:spcPct val="20000"/>
              </a:spcBef>
            </a:pPr>
            <a:r>
              <a:rPr lang="en-GB" dirty="0">
                <a:solidFill>
                  <a:srgbClr val="003E6B"/>
                </a:solidFill>
              </a:rPr>
              <a:t>TILE HOUSE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GB" dirty="0">
                <a:solidFill>
                  <a:srgbClr val="003E6B"/>
                </a:solidFill>
              </a:rPr>
              <a:t>15 new-build apartments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GB" dirty="0">
                <a:solidFill>
                  <a:srgbClr val="003E6B"/>
                </a:solidFill>
              </a:rPr>
              <a:t>3 floors with 5 units each 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GB" dirty="0">
                <a:solidFill>
                  <a:srgbClr val="003E6B"/>
                </a:solidFill>
              </a:rPr>
              <a:t>£2.5m investment (2012)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GB" dirty="0">
                <a:solidFill>
                  <a:srgbClr val="003E6B"/>
                </a:solidFill>
              </a:rPr>
              <a:t>Self-contained units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GB" dirty="0">
                <a:solidFill>
                  <a:srgbClr val="003E6B"/>
                </a:solidFill>
              </a:rPr>
              <a:t>Beautiful places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GB" dirty="0">
                <a:solidFill>
                  <a:srgbClr val="003E6B"/>
                </a:solidFill>
              </a:rPr>
              <a:t>Specific design is key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GB" dirty="0">
                <a:solidFill>
                  <a:srgbClr val="003E6B"/>
                </a:solidFill>
              </a:rPr>
              <a:t>Expert staff team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GB" dirty="0">
                <a:solidFill>
                  <a:srgbClr val="003E6B"/>
                </a:solidFill>
              </a:rPr>
              <a:t>Person focused offer</a:t>
            </a:r>
          </a:p>
        </p:txBody>
      </p:sp>
      <p:sp>
        <p:nvSpPr>
          <p:cNvPr id="2048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sz="3200" b="1">
                <a:solidFill>
                  <a:schemeClr val="bg1"/>
                </a:solidFill>
                <a:latin typeface="Arial" charset="0"/>
                <a:cs typeface="Arial" charset="0"/>
              </a:rPr>
              <a:t>Intensive supported housing</a:t>
            </a:r>
            <a:endParaRPr lang="en-US" sz="3200" b="1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pic>
        <p:nvPicPr>
          <p:cNvPr id="20485" name="Picture 4" descr="Y:\One Support\Ponder Bridge House 2006\Ponders external 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86"/>
          <a:stretch>
            <a:fillRect/>
          </a:stretch>
        </p:blipFill>
        <p:spPr bwMode="auto">
          <a:xfrm>
            <a:off x="4762500" y="1706563"/>
            <a:ext cx="3924300" cy="293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0" y="6332538"/>
            <a:ext cx="9209088" cy="541337"/>
          </a:xfrm>
          <a:prstGeom prst="rect">
            <a:avLst/>
          </a:prstGeom>
          <a:gradFill flip="none" rotWithShape="1">
            <a:gsLst>
              <a:gs pos="64000">
                <a:srgbClr val="003E6B"/>
              </a:gs>
              <a:gs pos="100000">
                <a:srgbClr val="00B5D6"/>
              </a:gs>
            </a:gsLst>
            <a:lin ang="123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487" name="Title 1"/>
          <p:cNvSpPr txBox="1">
            <a:spLocks/>
          </p:cNvSpPr>
          <p:nvPr/>
        </p:nvSpPr>
        <p:spPr bwMode="auto">
          <a:xfrm>
            <a:off x="457200" y="6426200"/>
            <a:ext cx="2689225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200">
                <a:solidFill>
                  <a:schemeClr val="bg1"/>
                </a:solidFill>
              </a:rPr>
              <a:t>www.onehousinggroup.co.uk</a:t>
            </a:r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20488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588125" y="6530975"/>
            <a:ext cx="2130425" cy="1730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5DB75FD-45A6-C14C-9895-2726B457D074}" type="slidenum">
              <a:rPr lang="en-US" sz="1200">
                <a:solidFill>
                  <a:srgbClr val="FFFFFF"/>
                </a:solidFill>
                <a:latin typeface="Calibri" charset="0"/>
              </a:rPr>
              <a:pPr eaLnBrk="1" hangingPunct="1"/>
              <a:t>4</a:t>
            </a:fld>
            <a:endParaRPr lang="en-US" sz="120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996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5288" y="1663700"/>
            <a:ext cx="4464050" cy="44894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None/>
              <a:defRPr/>
            </a:pPr>
            <a:endParaRPr lang="en-GB" sz="2400" dirty="0">
              <a:solidFill>
                <a:srgbClr val="003E6B"/>
              </a:solidFill>
              <a:latin typeface="Arial"/>
              <a:ea typeface="+mn-ea"/>
              <a:cs typeface="Arial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GB" sz="2400" dirty="0">
                <a:solidFill>
                  <a:srgbClr val="003E6B"/>
                </a:solidFill>
                <a:latin typeface="Arial"/>
                <a:ea typeface="+mn-ea"/>
                <a:cs typeface="Arial"/>
              </a:rPr>
              <a:t>Quality build &amp; design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GB" sz="2400" dirty="0">
                <a:solidFill>
                  <a:srgbClr val="003E6B"/>
                </a:solidFill>
                <a:latin typeface="Arial"/>
                <a:ea typeface="+mn-ea"/>
                <a:cs typeface="Arial"/>
              </a:rPr>
              <a:t>Highest </a:t>
            </a:r>
            <a:r>
              <a:rPr lang="en-GB" sz="2400" dirty="0" err="1">
                <a:solidFill>
                  <a:srgbClr val="003E6B"/>
                </a:solidFill>
                <a:latin typeface="Arial"/>
                <a:ea typeface="+mn-ea"/>
                <a:cs typeface="Arial"/>
              </a:rPr>
              <a:t>telecare</a:t>
            </a:r>
            <a:r>
              <a:rPr lang="en-GB" sz="2400" dirty="0">
                <a:solidFill>
                  <a:srgbClr val="003E6B"/>
                </a:solidFill>
                <a:latin typeface="Arial"/>
                <a:ea typeface="+mn-ea"/>
                <a:cs typeface="Arial"/>
              </a:rPr>
              <a:t> specification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GB" sz="2400" dirty="0">
                <a:solidFill>
                  <a:srgbClr val="003E6B"/>
                </a:solidFill>
                <a:latin typeface="Arial"/>
                <a:ea typeface="+mn-ea"/>
                <a:cs typeface="Arial"/>
              </a:rPr>
              <a:t>On call &amp; sensors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GB" sz="2400" dirty="0">
                <a:solidFill>
                  <a:srgbClr val="003E6B"/>
                </a:solidFill>
                <a:latin typeface="Arial"/>
                <a:ea typeface="+mn-ea"/>
                <a:cs typeface="Arial"/>
              </a:rPr>
              <a:t>Personalised approach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GB" sz="2400" dirty="0">
                <a:solidFill>
                  <a:srgbClr val="003E6B"/>
                </a:solidFill>
                <a:latin typeface="Arial"/>
                <a:ea typeface="+mn-ea"/>
                <a:cs typeface="Arial"/>
              </a:rPr>
              <a:t>Unobtrusive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GB" sz="2400" dirty="0">
                <a:solidFill>
                  <a:srgbClr val="003E6B"/>
                </a:solidFill>
                <a:latin typeface="Arial"/>
                <a:cs typeface="Arial"/>
              </a:rPr>
              <a:t>Supports strict visitor policy</a:t>
            </a:r>
            <a:endParaRPr lang="en-GB" sz="2400" dirty="0">
              <a:solidFill>
                <a:srgbClr val="003E6B"/>
              </a:solidFill>
              <a:latin typeface="Arial"/>
              <a:ea typeface="+mn-ea"/>
              <a:cs typeface="Arial"/>
            </a:endParaRPr>
          </a:p>
        </p:txBody>
      </p:sp>
      <p:pic>
        <p:nvPicPr>
          <p:cNvPr id="35842" name="Picture 5" descr="2bed ax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013" y="1776413"/>
            <a:ext cx="4141787" cy="377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1" descr="OH_SEA_RGB_150dpi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165725"/>
            <a:ext cx="1636712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-57150"/>
            <a:ext cx="9209088" cy="1514475"/>
          </a:xfrm>
          <a:prstGeom prst="rect">
            <a:avLst/>
          </a:prstGeom>
          <a:gradFill flip="none" rotWithShape="1">
            <a:gsLst>
              <a:gs pos="64000">
                <a:srgbClr val="003E6B"/>
              </a:gs>
              <a:gs pos="100000">
                <a:srgbClr val="00B5D6"/>
              </a:gs>
            </a:gsLst>
            <a:lin ang="123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5845" name="Picture 9" descr="OH_V_Rev_150dpi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90488"/>
            <a:ext cx="2324100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6" name="Rectangle 69"/>
          <p:cNvSpPr txBox="1">
            <a:spLocks noChangeArrowheads="1"/>
          </p:cNvSpPr>
          <p:nvPr/>
        </p:nvSpPr>
        <p:spPr bwMode="auto">
          <a:xfrm>
            <a:off x="457200" y="90488"/>
            <a:ext cx="62690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200" b="1">
                <a:solidFill>
                  <a:schemeClr val="bg1"/>
                </a:solidFill>
              </a:rPr>
              <a:t>Build for technology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332538"/>
            <a:ext cx="9209088" cy="541337"/>
          </a:xfrm>
          <a:prstGeom prst="rect">
            <a:avLst/>
          </a:prstGeom>
          <a:gradFill flip="none" rotWithShape="1">
            <a:gsLst>
              <a:gs pos="64000">
                <a:srgbClr val="003E6B"/>
              </a:gs>
              <a:gs pos="100000">
                <a:srgbClr val="00B5D6"/>
              </a:gs>
            </a:gsLst>
            <a:lin ang="123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848" name="Title 1"/>
          <p:cNvSpPr txBox="1">
            <a:spLocks/>
          </p:cNvSpPr>
          <p:nvPr/>
        </p:nvSpPr>
        <p:spPr bwMode="auto">
          <a:xfrm>
            <a:off x="457200" y="6426200"/>
            <a:ext cx="2689225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200">
                <a:solidFill>
                  <a:schemeClr val="bg1"/>
                </a:solidFill>
              </a:rPr>
              <a:t>www.onehousinggroup.co.uk</a:t>
            </a:r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3584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588125" y="6530975"/>
            <a:ext cx="2130425" cy="1730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7F289C2-82C6-6846-A691-BCF7976E4808}" type="slidenum">
              <a:rPr lang="en-US" sz="1200">
                <a:solidFill>
                  <a:srgbClr val="FFFFFF"/>
                </a:solidFill>
                <a:latin typeface="Calibri" charset="0"/>
              </a:rPr>
              <a:pPr eaLnBrk="1" hangingPunct="1"/>
              <a:t>5</a:t>
            </a:fld>
            <a:endParaRPr lang="en-US" sz="120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468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IE" dirty="0"/>
              <a:t>Key Ingredients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IE" dirty="0"/>
              <a:t>A defined clinical team working onsite under agreed hours and working as part of an integrated team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The specification of the physical building (single point of entry, CCTV, sprinkler system, airlock doors etc)</a:t>
            </a:r>
          </a:p>
          <a:p>
            <a:endParaRPr lang="en-IE" dirty="0"/>
          </a:p>
          <a:p>
            <a:r>
              <a:rPr lang="en-IE" dirty="0"/>
              <a:t>Quality of the support staff – psychological therapy models training and supervision</a:t>
            </a:r>
          </a:p>
          <a:p>
            <a:endParaRPr lang="en-IE" dirty="0"/>
          </a:p>
          <a:p>
            <a:pPr marL="0" indent="0">
              <a:buNone/>
            </a:pPr>
            <a:endParaRPr lang="en-IE" dirty="0"/>
          </a:p>
          <a:p>
            <a:endParaRPr lang="en-IE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312" y="188640"/>
            <a:ext cx="787950" cy="7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796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Eligibility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Individuals with a severe and enduring mental illness with either persistent symptoms, treatment resistance, functional impairments or negative symptoms.  Typically they will have:</a:t>
            </a:r>
          </a:p>
          <a:p>
            <a:pPr marL="0" indent="0">
              <a:buNone/>
            </a:pPr>
            <a:endParaRPr lang="en-IE" dirty="0"/>
          </a:p>
          <a:p>
            <a:pPr lvl="0"/>
            <a:r>
              <a:rPr lang="en-GB" dirty="0"/>
              <a:t>Dual diagnosis (e.g. schizophrenia and substance misuse, paranoid schizophrenia and cannabis use)</a:t>
            </a:r>
            <a:endParaRPr lang="en-IE" dirty="0"/>
          </a:p>
          <a:p>
            <a:pPr lvl="0"/>
            <a:r>
              <a:rPr lang="en-GB" dirty="0"/>
              <a:t>A history of hospitalisation and/or other forms of institutional care</a:t>
            </a:r>
            <a:endParaRPr lang="en-IE" dirty="0"/>
          </a:p>
          <a:p>
            <a:pPr lvl="0"/>
            <a:r>
              <a:rPr lang="en-GB" dirty="0"/>
              <a:t>Significant risk issues arising from their mental disorder</a:t>
            </a:r>
            <a:endParaRPr lang="en-IE" dirty="0"/>
          </a:p>
          <a:p>
            <a:pPr lvl="0"/>
            <a:r>
              <a:rPr lang="en-GB" dirty="0"/>
              <a:t>Need for medication support</a:t>
            </a:r>
            <a:endParaRPr lang="en-IE" dirty="0"/>
          </a:p>
          <a:p>
            <a:pPr lvl="0"/>
            <a:r>
              <a:rPr lang="en-GB" dirty="0"/>
              <a:t>Difficulties with or no experience of independent living</a:t>
            </a:r>
          </a:p>
          <a:p>
            <a:r>
              <a:rPr lang="en-GB" dirty="0"/>
              <a:t>Chaotic lifestyle – difficulty in keeping appointments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IE" dirty="0"/>
          </a:p>
          <a:p>
            <a:pPr marL="0" lvl="0" indent="0">
              <a:buNone/>
            </a:pPr>
            <a:r>
              <a:rPr lang="en-IE" dirty="0"/>
              <a:t>Where are they now?</a:t>
            </a:r>
          </a:p>
          <a:p>
            <a:pPr marL="0" lvl="0" indent="0">
              <a:buNone/>
            </a:pPr>
            <a:endParaRPr lang="en-IE" dirty="0"/>
          </a:p>
          <a:p>
            <a:r>
              <a:rPr lang="en-IE" dirty="0"/>
              <a:t>Delayed discharges on Acute Mental Health Units in St. James and Tallaght</a:t>
            </a:r>
          </a:p>
          <a:p>
            <a:r>
              <a:rPr lang="en-IE" dirty="0"/>
              <a:t>Homeless services</a:t>
            </a:r>
          </a:p>
          <a:p>
            <a:r>
              <a:rPr lang="en-IE" dirty="0"/>
              <a:t>In and out of HSE residences </a:t>
            </a:r>
            <a:r>
              <a:rPr lang="en-IE" dirty="0" err="1"/>
              <a:t>ie</a:t>
            </a:r>
            <a:r>
              <a:rPr lang="en-IE" dirty="0"/>
              <a:t>. unable or unwilling to live in group living environments</a:t>
            </a:r>
          </a:p>
          <a:p>
            <a:r>
              <a:rPr lang="en-IE" dirty="0"/>
              <a:t>Out of Area placements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B548E-B7B1-ED40-9B5F-05C8EC4CF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2B491-EADD-B442-B345-1B3F003C6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&gt; 70  individuals identified across DSC and SDCC area</a:t>
            </a:r>
          </a:p>
          <a:p>
            <a:r>
              <a:rPr lang="en-US" dirty="0"/>
              <a:t>Dual Diagnosis – Schizophrenia, Addictions, Intellectual Disability</a:t>
            </a:r>
          </a:p>
          <a:p>
            <a:r>
              <a:rPr lang="en-US" dirty="0"/>
              <a:t>&gt; 1/3 living in homeless accommodation</a:t>
            </a:r>
          </a:p>
          <a:p>
            <a:r>
              <a:rPr lang="en-US" dirty="0"/>
              <a:t>Male &gt;&gt; Female</a:t>
            </a:r>
          </a:p>
          <a:p>
            <a:r>
              <a:rPr lang="en-US" dirty="0"/>
              <a:t>Out of area placements</a:t>
            </a:r>
          </a:p>
          <a:p>
            <a:r>
              <a:rPr lang="en-US" dirty="0"/>
              <a:t>Poor fit with 24 hour supported HSE residences</a:t>
            </a:r>
          </a:p>
        </p:txBody>
      </p:sp>
    </p:spTree>
    <p:extLst>
      <p:ext uri="{BB962C8B-B14F-4D97-AF65-F5344CB8AC3E}">
        <p14:creationId xmlns:p14="http://schemas.microsoft.com/office/powerpoint/2010/main" val="3149773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Current thinking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IE" dirty="0"/>
          </a:p>
          <a:p>
            <a:endParaRPr lang="en-IE" dirty="0"/>
          </a:p>
          <a:p>
            <a:r>
              <a:rPr lang="en-IE" dirty="0"/>
              <a:t>Housing First.</a:t>
            </a:r>
          </a:p>
          <a:p>
            <a:endParaRPr lang="en-IE" dirty="0"/>
          </a:p>
          <a:p>
            <a:r>
              <a:rPr lang="en-IE" dirty="0"/>
              <a:t>Recovery focused options</a:t>
            </a:r>
          </a:p>
          <a:p>
            <a:endParaRPr lang="en-IE" dirty="0"/>
          </a:p>
          <a:p>
            <a:r>
              <a:rPr lang="en-IE" dirty="0"/>
              <a:t>Separation of Housing and Support</a:t>
            </a:r>
          </a:p>
          <a:p>
            <a:endParaRPr lang="en-IE" dirty="0"/>
          </a:p>
          <a:p>
            <a:r>
              <a:rPr lang="en-IE" dirty="0"/>
              <a:t>Person Centred Planning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5326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>
              <a:buNone/>
            </a:pPr>
            <a:r>
              <a:rPr lang="en-IE" sz="2000" dirty="0">
                <a:solidFill>
                  <a:schemeClr val="tx1"/>
                </a:solidFill>
              </a:rPr>
              <a:t>Policy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71600" y="2492896"/>
            <a:ext cx="295232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UNCRPWD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71600" y="3933056"/>
            <a:ext cx="295232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Sharing the Vision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71600" y="5301208"/>
            <a:ext cx="2952328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National Housing Strategy for Disabled People</a:t>
            </a: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4716016" y="1628800"/>
            <a:ext cx="4038600" cy="5326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IE" sz="2000" dirty="0">
                <a:solidFill>
                  <a:schemeClr val="tx1"/>
                </a:solidFill>
              </a:rPr>
              <a:t>Models / approaches</a:t>
            </a:r>
            <a:endParaRPr kumimoji="0" lang="en-IE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829</Words>
  <Application>Microsoft Office PowerPoint</Application>
  <PresentationFormat>On-screen Show (4:3)</PresentationFormat>
  <Paragraphs>171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Care and Support Plus Housing Model</vt:lpstr>
      <vt:lpstr>Care and Support Plus Housing Model</vt:lpstr>
      <vt:lpstr>Partnership Model</vt:lpstr>
      <vt:lpstr>Intensive supported housing</vt:lpstr>
      <vt:lpstr>PowerPoint Presentation</vt:lpstr>
      <vt:lpstr>Key Ingredients</vt:lpstr>
      <vt:lpstr>Eligibility Criteria</vt:lpstr>
      <vt:lpstr>Local Need</vt:lpstr>
      <vt:lpstr>Current thinking</vt:lpstr>
      <vt:lpstr>PowerPoint Presentation</vt:lpstr>
      <vt:lpstr>Benefits for Service User </vt:lpstr>
      <vt:lpstr>Benefits to Service Providers</vt:lpstr>
      <vt:lpstr>Care and Support Plus Development Group</vt:lpstr>
      <vt:lpstr>Partnership Approach</vt:lpstr>
      <vt:lpstr>Next Steps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 and Support Plus</dc:title>
  <dc:creator>Admin</dc:creator>
  <cp:lastModifiedBy>Adrienne Moloney</cp:lastModifiedBy>
  <cp:revision>53</cp:revision>
  <dcterms:created xsi:type="dcterms:W3CDTF">2018-01-03T10:14:33Z</dcterms:created>
  <dcterms:modified xsi:type="dcterms:W3CDTF">2023-05-08T08:41:03Z</dcterms:modified>
</cp:coreProperties>
</file>