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61" r:id="rId2"/>
    <p:sldId id="262" r:id="rId3"/>
    <p:sldId id="278" r:id="rId4"/>
    <p:sldId id="275" r:id="rId5"/>
    <p:sldId id="285" r:id="rId6"/>
    <p:sldId id="283" r:id="rId7"/>
    <p:sldId id="268" r:id="rId8"/>
    <p:sldId id="272" r:id="rId9"/>
    <p:sldId id="271" r:id="rId10"/>
    <p:sldId id="269" r:id="rId11"/>
    <p:sldId id="282" r:id="rId1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51626F"/>
    <a:srgbClr val="D9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42CEC5-5735-49CF-B8BF-342B47EBF6E8}" v="59" dt="2023-05-24T21:17:31.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86421" autoAdjust="0"/>
  </p:normalViewPr>
  <p:slideViewPr>
    <p:cSldViewPr>
      <p:cViewPr varScale="1">
        <p:scale>
          <a:sx n="114" d="100"/>
          <a:sy n="114" d="100"/>
        </p:scale>
        <p:origin x="13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3132"/>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50475" cy="497046"/>
          </a:xfrm>
          <a:prstGeom prst="rect">
            <a:avLst/>
          </a:prstGeom>
        </p:spPr>
        <p:txBody>
          <a:bodyPr vert="horz" lIns="91577" tIns="45789" rIns="91577" bIns="45789" rtlCol="0"/>
          <a:lstStyle>
            <a:lvl1pPr algn="l">
              <a:defRPr sz="1200"/>
            </a:lvl1pPr>
          </a:lstStyle>
          <a:p>
            <a:endParaRPr lang="en-IE" dirty="0"/>
          </a:p>
        </p:txBody>
      </p:sp>
      <p:sp>
        <p:nvSpPr>
          <p:cNvPr id="3" name="Date Placeholder 2"/>
          <p:cNvSpPr>
            <a:spLocks noGrp="1"/>
          </p:cNvSpPr>
          <p:nvPr>
            <p:ph type="dt" sz="quarter" idx="1"/>
          </p:nvPr>
        </p:nvSpPr>
        <p:spPr>
          <a:xfrm>
            <a:off x="3856739" y="2"/>
            <a:ext cx="2950475" cy="497046"/>
          </a:xfrm>
          <a:prstGeom prst="rect">
            <a:avLst/>
          </a:prstGeom>
        </p:spPr>
        <p:txBody>
          <a:bodyPr vert="horz" lIns="91577" tIns="45789" rIns="91577" bIns="45789" rtlCol="0"/>
          <a:lstStyle>
            <a:lvl1pPr algn="r">
              <a:defRPr sz="1200"/>
            </a:lvl1pPr>
          </a:lstStyle>
          <a:p>
            <a:fld id="{36121A73-F264-4B11-BC65-82F3B60BF728}" type="datetimeFigureOut">
              <a:rPr lang="en-IE" smtClean="0"/>
              <a:t>26/05/2023</a:t>
            </a:fld>
            <a:endParaRPr lang="en-IE" dirty="0"/>
          </a:p>
        </p:txBody>
      </p:sp>
      <p:sp>
        <p:nvSpPr>
          <p:cNvPr id="4" name="Footer Placeholder 3"/>
          <p:cNvSpPr>
            <a:spLocks noGrp="1"/>
          </p:cNvSpPr>
          <p:nvPr>
            <p:ph type="ftr" sz="quarter" idx="2"/>
          </p:nvPr>
        </p:nvSpPr>
        <p:spPr>
          <a:xfrm>
            <a:off x="0" y="9442155"/>
            <a:ext cx="2950475" cy="497046"/>
          </a:xfrm>
          <a:prstGeom prst="rect">
            <a:avLst/>
          </a:prstGeom>
        </p:spPr>
        <p:txBody>
          <a:bodyPr vert="horz" lIns="91577" tIns="45789" rIns="91577" bIns="45789"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56739" y="9442155"/>
            <a:ext cx="2950475" cy="497046"/>
          </a:xfrm>
          <a:prstGeom prst="rect">
            <a:avLst/>
          </a:prstGeom>
        </p:spPr>
        <p:txBody>
          <a:bodyPr vert="horz" lIns="91577" tIns="45789" rIns="91577" bIns="45789" rtlCol="0" anchor="b"/>
          <a:lstStyle>
            <a:lvl1pPr algn="r">
              <a:defRPr sz="1200"/>
            </a:lvl1pPr>
          </a:lstStyle>
          <a:p>
            <a:fld id="{F6D2F664-2B28-4E95-B850-8C1285D625CE}" type="slidenum">
              <a:rPr lang="en-IE" smtClean="0"/>
              <a:t>‹#›</a:t>
            </a:fld>
            <a:endParaRPr lang="en-IE" dirty="0"/>
          </a:p>
        </p:txBody>
      </p:sp>
    </p:spTree>
    <p:extLst>
      <p:ext uri="{BB962C8B-B14F-4D97-AF65-F5344CB8AC3E}">
        <p14:creationId xmlns:p14="http://schemas.microsoft.com/office/powerpoint/2010/main" val="1067519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50475" cy="497046"/>
          </a:xfrm>
          <a:prstGeom prst="rect">
            <a:avLst/>
          </a:prstGeom>
        </p:spPr>
        <p:txBody>
          <a:bodyPr vert="horz" lIns="91577" tIns="45789" rIns="91577" bIns="45789" rtlCol="0"/>
          <a:lstStyle>
            <a:lvl1pPr algn="l">
              <a:defRPr sz="1200"/>
            </a:lvl1pPr>
          </a:lstStyle>
          <a:p>
            <a:endParaRPr lang="en-IE" dirty="0"/>
          </a:p>
        </p:txBody>
      </p:sp>
      <p:sp>
        <p:nvSpPr>
          <p:cNvPr id="3" name="Date Placeholder 2"/>
          <p:cNvSpPr>
            <a:spLocks noGrp="1"/>
          </p:cNvSpPr>
          <p:nvPr>
            <p:ph type="dt" idx="1"/>
          </p:nvPr>
        </p:nvSpPr>
        <p:spPr>
          <a:xfrm>
            <a:off x="3856739" y="2"/>
            <a:ext cx="2950475" cy="497046"/>
          </a:xfrm>
          <a:prstGeom prst="rect">
            <a:avLst/>
          </a:prstGeom>
        </p:spPr>
        <p:txBody>
          <a:bodyPr vert="horz" lIns="91577" tIns="45789" rIns="91577" bIns="45789" rtlCol="0"/>
          <a:lstStyle>
            <a:lvl1pPr algn="r">
              <a:defRPr sz="1200"/>
            </a:lvl1pPr>
          </a:lstStyle>
          <a:p>
            <a:fld id="{940202D5-F79F-48B0-89C1-F9237F675FD1}" type="datetimeFigureOut">
              <a:rPr lang="en-IE" smtClean="0"/>
              <a:t>26/05/2023</a:t>
            </a:fld>
            <a:endParaRPr lang="en-IE"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endParaRPr lang="en-IE" dirty="0"/>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2155"/>
            <a:ext cx="2950475" cy="497046"/>
          </a:xfrm>
          <a:prstGeom prst="rect">
            <a:avLst/>
          </a:prstGeom>
        </p:spPr>
        <p:txBody>
          <a:bodyPr vert="horz" lIns="91577" tIns="45789" rIns="91577" bIns="45789"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6739" y="9442155"/>
            <a:ext cx="2950475" cy="497046"/>
          </a:xfrm>
          <a:prstGeom prst="rect">
            <a:avLst/>
          </a:prstGeom>
        </p:spPr>
        <p:txBody>
          <a:bodyPr vert="horz" lIns="91577" tIns="45789" rIns="91577" bIns="45789" rtlCol="0" anchor="b"/>
          <a:lstStyle>
            <a:lvl1pPr algn="r">
              <a:defRPr sz="1200"/>
            </a:lvl1pPr>
          </a:lstStyle>
          <a:p>
            <a:fld id="{477B4A99-232C-45C9-97BD-2CC7D5CC8ACE}" type="slidenum">
              <a:rPr lang="en-IE" smtClean="0"/>
              <a:t>‹#›</a:t>
            </a:fld>
            <a:endParaRPr lang="en-IE" dirty="0"/>
          </a:p>
        </p:txBody>
      </p:sp>
    </p:spTree>
    <p:extLst>
      <p:ext uri="{BB962C8B-B14F-4D97-AF65-F5344CB8AC3E}">
        <p14:creationId xmlns:p14="http://schemas.microsoft.com/office/powerpoint/2010/main" val="340219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3CAA54-DCE2-45ED-AFCA-EED14EA80985}" type="datetime1">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C3EF4-BA8C-48CD-8ACE-A1859A29A9D0}" type="datetime1">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A4E87-87C4-4EDA-AE0F-AC156E6BBAB4}" type="datetime1">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596DE-7953-42DE-86B7-907C9EEB35F3}" type="datetime1">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EB5A9C-DBC4-4008-8DDD-853DDEAE3ACC}" type="datetime1">
              <a:rPr lang="en-US" smtClean="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8BD430-FA4C-478C-9978-AD026E29A509}" type="datetime1">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043CF5-CE1F-4D27-A21B-A8D5D269773B}" type="datetime1">
              <a:rPr lang="en-US" smtClean="0"/>
              <a:t>5/26/2023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0E2D98-D8A3-47B1-865E-B9DB341164B3}" type="datetime1">
              <a:rPr lang="en-US" smtClean="0"/>
              <a:t>5/26/2023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16854-5569-4E7B-AD92-107A11125D69}" type="datetime1">
              <a:rPr lang="en-US" smtClean="0"/>
              <a:t>5/26/2023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4EBAD-794E-4A3B-B181-E8A5E04A68AD}" type="datetime1">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BF35C0-94B2-4809-87BD-FCF641210681}" type="datetime1">
              <a:rPr lang="en-US" smtClean="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B95FA-CCE5-42FB-B86E-75F7E28D96D3}" type="datetime1">
              <a:rPr lang="en-US" smtClean="0"/>
              <a:t>5/26/2023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86800" y="6431116"/>
            <a:ext cx="381000" cy="349250"/>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seniorsafetyadvice.com/resources/where-to-buy-stair-lifts/"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creativecommons.org/licenses/by-nc-nd/3.0/" TargetMode="External"/><Relationship Id="rId4" Type="http://schemas.openxmlformats.org/officeDocument/2006/relationships/hyperlink" Target="https://www.flickr.com/photos/10373712@N05/553393925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70114338-cffb-4c24-8f14-cebfc39f1e51/?pbi_source=PowerPoint"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hol.sdublincoco.i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79"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9525"/>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080" name="Rectangle 32"/>
          <p:cNvSpPr>
            <a:spLocks noGrp="1" noChangeArrowheads="1"/>
          </p:cNvSpPr>
          <p:nvPr>
            <p:ph type="subTitle" idx="1"/>
          </p:nvPr>
        </p:nvSpPr>
        <p:spPr>
          <a:xfrm>
            <a:off x="76200" y="2209800"/>
            <a:ext cx="8915400" cy="3810000"/>
          </a:xfrm>
          <a:noFill/>
          <a:ln/>
        </p:spPr>
        <p:txBody>
          <a:bodyPr>
            <a:normAutofit/>
          </a:bodyPr>
          <a:lstStyle/>
          <a:p>
            <a:r>
              <a:rPr lang="en-IE" sz="4300" b="1" dirty="0">
                <a:solidFill>
                  <a:schemeClr val="bg1"/>
                </a:solidFill>
              </a:rPr>
              <a:t>Private Housing and Disability Grants Online  </a:t>
            </a:r>
          </a:p>
          <a:p>
            <a:endParaRPr lang="en-IE" sz="3600" b="1" dirty="0">
              <a:solidFill>
                <a:schemeClr val="bg1"/>
              </a:solidFill>
            </a:endParaRPr>
          </a:p>
          <a:p>
            <a:r>
              <a:rPr lang="en-IE" sz="3600" b="1" dirty="0">
                <a:solidFill>
                  <a:schemeClr val="bg1"/>
                </a:solidFill>
              </a:rPr>
              <a:t>Housing Strategic Policy Committee</a:t>
            </a:r>
          </a:p>
          <a:p>
            <a:r>
              <a:rPr lang="en-IE" sz="3600" b="1" dirty="0">
                <a:solidFill>
                  <a:schemeClr val="bg1"/>
                </a:solidFill>
              </a:rPr>
              <a:t>30</a:t>
            </a:r>
            <a:r>
              <a:rPr lang="en-IE" sz="3600" b="1" baseline="30000" dirty="0">
                <a:solidFill>
                  <a:schemeClr val="bg1"/>
                </a:solidFill>
              </a:rPr>
              <a:t>th</a:t>
            </a:r>
            <a:r>
              <a:rPr lang="en-IE" sz="3600" b="1" dirty="0">
                <a:solidFill>
                  <a:schemeClr val="bg1"/>
                </a:solidFill>
              </a:rPr>
              <a:t> May 2023</a:t>
            </a:r>
          </a:p>
        </p:txBody>
      </p:sp>
      <p:sp>
        <p:nvSpPr>
          <p:cNvPr id="2081" name="Rectangle 33"/>
          <p:cNvSpPr>
            <a:spLocks noChangeArrowheads="1"/>
          </p:cNvSpPr>
          <p:nvPr/>
        </p:nvSpPr>
        <p:spPr bwMode="auto">
          <a:xfrm>
            <a:off x="381000" y="5029200"/>
            <a:ext cx="8305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a:spcBef>
                <a:spcPct val="20000"/>
              </a:spcBef>
              <a:defRPr sz="3200">
                <a:solidFill>
                  <a:schemeClr val="tx1"/>
                </a:solidFill>
                <a:latin typeface="Arial" panose="020B0604020202020204" pitchFamily="34" charset="0"/>
                <a:ea typeface="ＭＳ Ｐゴシック" panose="020B0600070205080204" pitchFamily="34" charset="-128"/>
              </a:defRPr>
            </a:lvl1pPr>
            <a:lvl2pPr algn="ctr">
              <a:spcBef>
                <a:spcPct val="20000"/>
              </a:spcBef>
              <a:defRPr sz="2800">
                <a:solidFill>
                  <a:schemeClr val="tx1"/>
                </a:solidFill>
                <a:latin typeface="Arial" panose="020B0604020202020204" pitchFamily="34" charset="0"/>
                <a:ea typeface="ＭＳ Ｐゴシック" panose="020B0600070205080204" pitchFamily="34" charset="-128"/>
              </a:defRPr>
            </a:lvl2pPr>
            <a:lvl3pPr algn="ctr">
              <a:spcBef>
                <a:spcPct val="20000"/>
              </a:spcBef>
              <a:defRPr sz="2400">
                <a:solidFill>
                  <a:schemeClr val="tx1"/>
                </a:solidFill>
                <a:latin typeface="Arial" panose="020B0604020202020204" pitchFamily="34" charset="0"/>
                <a:ea typeface="ＭＳ Ｐゴシック" panose="020B0600070205080204" pitchFamily="34" charset="-128"/>
              </a:defRPr>
            </a:lvl3pPr>
            <a:lvl4pPr algn="ctr">
              <a:spcBef>
                <a:spcPct val="20000"/>
              </a:spcBef>
              <a:defRPr sz="2000">
                <a:solidFill>
                  <a:schemeClr val="tx1"/>
                </a:solidFill>
                <a:latin typeface="Arial" panose="020B0604020202020204" pitchFamily="34" charset="0"/>
                <a:ea typeface="ＭＳ Ｐゴシック" panose="020B0600070205080204" pitchFamily="34" charset="-128"/>
              </a:defRPr>
            </a:lvl4pPr>
            <a:lvl5pPr algn="ctr">
              <a:spcBef>
                <a:spcPct val="20000"/>
              </a:spcBef>
              <a:defRPr sz="2000">
                <a:solidFill>
                  <a:schemeClr val="tx1"/>
                </a:solidFill>
                <a:latin typeface="Arial" panose="020B0604020202020204" pitchFamily="34" charset="0"/>
                <a:ea typeface="ＭＳ Ｐゴシック" panose="020B0600070205080204" pitchFamily="34" charset="-128"/>
              </a:defRPr>
            </a:lvl5pPr>
            <a:lvl6pPr algn="ct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algn="ct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algn="ct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algn="ct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endParaRPr lang="en-IE" sz="2800" dirty="0">
              <a:solidFill>
                <a:schemeClr val="bg1"/>
              </a:solidFill>
            </a:endParaRPr>
          </a:p>
        </p:txBody>
      </p:sp>
    </p:spTree>
    <p:extLst>
      <p:ext uri="{BB962C8B-B14F-4D97-AF65-F5344CB8AC3E}">
        <p14:creationId xmlns:p14="http://schemas.microsoft.com/office/powerpoint/2010/main" val="3516222264"/>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7D1B2FA3-45E8-6128-7691-03CB728D06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43"/>
          <a:stretch/>
        </p:blipFill>
        <p:spPr bwMode="auto">
          <a:xfrm>
            <a:off x="76200" y="47318"/>
            <a:ext cx="9220200" cy="66059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E88CB0-EF61-703F-2D6C-868F933917F8}"/>
              </a:ext>
            </a:extLst>
          </p:cNvPr>
          <p:cNvSpPr>
            <a:spLocks noGrp="1"/>
          </p:cNvSpPr>
          <p:nvPr>
            <p:ph type="title"/>
          </p:nvPr>
        </p:nvSpPr>
        <p:spPr>
          <a:xfrm>
            <a:off x="304800" y="800882"/>
            <a:ext cx="8229600" cy="1143000"/>
          </a:xfrm>
        </p:spPr>
        <p:txBody>
          <a:bodyPr>
            <a:normAutofit/>
          </a:bodyPr>
          <a:lstStyle/>
          <a:p>
            <a:pPr algn="l"/>
            <a:r>
              <a:rPr lang="en-IE" sz="2400" b="1" dirty="0">
                <a:solidFill>
                  <a:schemeClr val="accent6">
                    <a:lumMod val="75000"/>
                  </a:schemeClr>
                </a:solidFill>
                <a:latin typeface="lato_regular"/>
              </a:rPr>
              <a:t>After submission, applications are </a:t>
            </a:r>
            <a:br>
              <a:rPr lang="en-IE" sz="2400" b="1" dirty="0">
                <a:solidFill>
                  <a:schemeClr val="accent6">
                    <a:lumMod val="75000"/>
                  </a:schemeClr>
                </a:solidFill>
                <a:latin typeface="lato_regular"/>
              </a:rPr>
            </a:br>
            <a:r>
              <a:rPr lang="en-IE" sz="2400" b="1" dirty="0">
                <a:solidFill>
                  <a:schemeClr val="accent6">
                    <a:lumMod val="75000"/>
                  </a:schemeClr>
                </a:solidFill>
                <a:latin typeface="lato_regular"/>
              </a:rPr>
              <a:t>presented with what they have applied for</a:t>
            </a:r>
          </a:p>
        </p:txBody>
      </p:sp>
      <p:pic>
        <p:nvPicPr>
          <p:cNvPr id="6" name="Content Placeholder 5">
            <a:extLst>
              <a:ext uri="{FF2B5EF4-FFF2-40B4-BE49-F238E27FC236}">
                <a16:creationId xmlns:a16="http://schemas.microsoft.com/office/drawing/2014/main" id="{727A8BAD-21DE-8F75-DDA6-89591C997433}"/>
              </a:ext>
            </a:extLst>
          </p:cNvPr>
          <p:cNvPicPr>
            <a:picLocks noGrp="1" noChangeAspect="1"/>
          </p:cNvPicPr>
          <p:nvPr>
            <p:ph idx="1"/>
          </p:nvPr>
        </p:nvPicPr>
        <p:blipFill>
          <a:blip r:embed="rId3"/>
          <a:stretch>
            <a:fillRect/>
          </a:stretch>
        </p:blipFill>
        <p:spPr>
          <a:xfrm>
            <a:off x="609600" y="2171213"/>
            <a:ext cx="6553200" cy="4259903"/>
          </a:xfrm>
        </p:spPr>
      </p:pic>
      <p:sp>
        <p:nvSpPr>
          <p:cNvPr id="4" name="Slide Number Placeholder 3">
            <a:extLst>
              <a:ext uri="{FF2B5EF4-FFF2-40B4-BE49-F238E27FC236}">
                <a16:creationId xmlns:a16="http://schemas.microsoft.com/office/drawing/2014/main" id="{E2699853-440A-66A4-7E74-1C7EFA3DD798}"/>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37537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BF194-B31A-341A-E7BE-5F73409AC557}"/>
              </a:ext>
            </a:extLst>
          </p:cNvPr>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3" name="Picture 17">
            <a:extLst>
              <a:ext uri="{FF2B5EF4-FFF2-40B4-BE49-F238E27FC236}">
                <a16:creationId xmlns:a16="http://schemas.microsoft.com/office/drawing/2014/main" id="{529CF9E9-2D08-C42B-4D93-74B616AED2F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43"/>
          <a:stretch/>
        </p:blipFill>
        <p:spPr bwMode="auto">
          <a:xfrm>
            <a:off x="0" y="-1934"/>
            <a:ext cx="9148763" cy="6554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C0A834-EB4C-1B24-CEE5-F8D8D040E9F6}"/>
              </a:ext>
            </a:extLst>
          </p:cNvPr>
          <p:cNvSpPr txBox="1"/>
          <p:nvPr/>
        </p:nvSpPr>
        <p:spPr>
          <a:xfrm>
            <a:off x="304800" y="685800"/>
            <a:ext cx="7162800" cy="6494085"/>
          </a:xfrm>
          <a:prstGeom prst="rect">
            <a:avLst/>
          </a:prstGeom>
          <a:noFill/>
        </p:spPr>
        <p:txBody>
          <a:bodyPr wrap="square" rtlCol="0">
            <a:spAutoFit/>
          </a:bodyPr>
          <a:lstStyle/>
          <a:p>
            <a:r>
              <a:rPr lang="en-IE" sz="4000" b="1" dirty="0">
                <a:solidFill>
                  <a:schemeClr val="accent6">
                    <a:lumMod val="75000"/>
                  </a:schemeClr>
                </a:solidFill>
              </a:rPr>
              <a:t>Current Stage:</a:t>
            </a:r>
          </a:p>
          <a:p>
            <a:r>
              <a:rPr lang="en-IE" sz="2400" dirty="0"/>
              <a:t>System being tested by Age Council of Ireland</a:t>
            </a:r>
            <a:br>
              <a:rPr lang="en-IE" sz="2400" dirty="0"/>
            </a:br>
            <a:r>
              <a:rPr lang="en-IE" sz="2400" dirty="0"/>
              <a:t>Target Online Date: June 2023</a:t>
            </a:r>
          </a:p>
          <a:p>
            <a:endParaRPr lang="en-IE" sz="2400" dirty="0"/>
          </a:p>
          <a:p>
            <a:r>
              <a:rPr lang="en-IE" sz="2400"/>
              <a:t>Please </a:t>
            </a:r>
            <a:r>
              <a:rPr lang="en-IE" sz="2400" dirty="0"/>
              <a:t>Note:</a:t>
            </a:r>
          </a:p>
          <a:p>
            <a:pPr marL="285750" indent="-285750">
              <a:buFont typeface="Arial" panose="020B0604020202020204" pitchFamily="34" charset="0"/>
              <a:buChar char="•"/>
            </a:pPr>
            <a:r>
              <a:rPr lang="en-IE" sz="2400" dirty="0"/>
              <a:t>This facility is additional to the current paper application form.</a:t>
            </a:r>
          </a:p>
          <a:p>
            <a:pPr marL="285750" indent="-285750">
              <a:buFont typeface="Arial" panose="020B0604020202020204" pitchFamily="34" charset="0"/>
              <a:buChar char="•"/>
            </a:pPr>
            <a:r>
              <a:rPr lang="en-IE" sz="2400" dirty="0"/>
              <a:t>Applications will continue to be accepted on line and by hard copy.</a:t>
            </a:r>
          </a:p>
          <a:p>
            <a:pPr marL="285750" indent="-285750">
              <a:buFont typeface="Arial" panose="020B0604020202020204" pitchFamily="34" charset="0"/>
              <a:buChar char="•"/>
            </a:pPr>
            <a:endParaRPr lang="en-IE" sz="2400" dirty="0"/>
          </a:p>
          <a:p>
            <a:r>
              <a:rPr lang="en-IE" sz="4000" b="1" dirty="0">
                <a:solidFill>
                  <a:schemeClr val="accent6">
                    <a:lumMod val="75000"/>
                  </a:schemeClr>
                </a:solidFill>
              </a:rPr>
              <a:t>Next Stage:</a:t>
            </a:r>
          </a:p>
          <a:p>
            <a:r>
              <a:rPr lang="en-IE" sz="2400" dirty="0"/>
              <a:t>Explore roll out of online system to Disabled Persons Grant (DPG) to Council tenants </a:t>
            </a:r>
          </a:p>
          <a:p>
            <a:endParaRPr lang="en-IE" sz="2400" dirty="0"/>
          </a:p>
          <a:p>
            <a:br>
              <a:rPr lang="en-IE" sz="2400" dirty="0"/>
            </a:br>
            <a:endParaRPr lang="en-IE" sz="2400" dirty="0"/>
          </a:p>
        </p:txBody>
      </p:sp>
    </p:spTree>
    <p:extLst>
      <p:ext uri="{BB962C8B-B14F-4D97-AF65-F5344CB8AC3E}">
        <p14:creationId xmlns:p14="http://schemas.microsoft.com/office/powerpoint/2010/main" val="4823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7">
            <a:extLst>
              <a:ext uri="{FF2B5EF4-FFF2-40B4-BE49-F238E27FC236}">
                <a16:creationId xmlns:a16="http://schemas.microsoft.com/office/drawing/2014/main" id="{E84A45B5-7740-4481-60B8-F088BDB8160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43"/>
          <a:stretch/>
        </p:blipFill>
        <p:spPr bwMode="auto">
          <a:xfrm>
            <a:off x="-4763" y="0"/>
            <a:ext cx="9148763" cy="6554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D61AF2-3CAE-4C94-B8F1-86195E6F5BF8}"/>
              </a:ext>
            </a:extLst>
          </p:cNvPr>
          <p:cNvSpPr>
            <a:spLocks noGrp="1"/>
          </p:cNvSpPr>
          <p:nvPr>
            <p:ph type="title"/>
          </p:nvPr>
        </p:nvSpPr>
        <p:spPr>
          <a:xfrm>
            <a:off x="-289719" y="3191117"/>
            <a:ext cx="7315200" cy="237883"/>
          </a:xfrm>
        </p:spPr>
        <p:txBody>
          <a:bodyPr>
            <a:normAutofit fontScale="90000"/>
          </a:bodyPr>
          <a:lstStyle/>
          <a:p>
            <a:pPr algn="l"/>
            <a:br>
              <a:rPr lang="en-GB" dirty="0"/>
            </a:br>
            <a:br>
              <a:rPr lang="en-GB" dirty="0"/>
            </a:br>
            <a:br>
              <a:rPr lang="en-GB" dirty="0"/>
            </a:br>
            <a:br>
              <a:rPr lang="en-GB" dirty="0"/>
            </a:br>
            <a:r>
              <a:rPr lang="en-GB" dirty="0"/>
              <a:t>	</a:t>
            </a:r>
            <a:br>
              <a:rPr lang="en-GB" dirty="0"/>
            </a:br>
            <a:r>
              <a:rPr lang="en-GB" dirty="0"/>
              <a:t>	</a:t>
            </a:r>
            <a:br>
              <a:rPr lang="en-GB" dirty="0"/>
            </a:br>
            <a:br>
              <a:rPr lang="en-GB" dirty="0"/>
            </a:br>
            <a:r>
              <a:rPr lang="en-GB" dirty="0"/>
              <a:t>	</a:t>
            </a:r>
            <a:br>
              <a:rPr lang="en-GB" dirty="0"/>
            </a:br>
            <a:r>
              <a:rPr lang="en-GB" dirty="0"/>
              <a:t>	</a:t>
            </a:r>
            <a:r>
              <a:rPr lang="en-GB" b="1" dirty="0">
                <a:solidFill>
                  <a:schemeClr val="accent6">
                    <a:lumMod val="75000"/>
                  </a:schemeClr>
                </a:solidFill>
                <a:latin typeface="+mn-lt"/>
              </a:rPr>
              <a:t>P</a:t>
            </a:r>
            <a:r>
              <a:rPr lang="en-GB" b="1" i="0" dirty="0">
                <a:solidFill>
                  <a:schemeClr val="accent6">
                    <a:lumMod val="75000"/>
                  </a:schemeClr>
                </a:solidFill>
                <a:effectLst/>
                <a:latin typeface="+mn-lt"/>
              </a:rPr>
              <a:t>rivate Housing and 	Disability Grants available </a:t>
            </a:r>
            <a:br>
              <a:rPr lang="en-GB" sz="4000" b="1" i="0" dirty="0">
                <a:solidFill>
                  <a:schemeClr val="accent6">
                    <a:lumMod val="75000"/>
                  </a:schemeClr>
                </a:solidFill>
                <a:effectLst/>
                <a:latin typeface="+mn-lt"/>
              </a:rPr>
            </a:br>
            <a:br>
              <a:rPr lang="en-GB" sz="2400" b="1" i="0" dirty="0">
                <a:effectLst/>
                <a:latin typeface="+mn-lt"/>
              </a:rPr>
            </a:br>
            <a:r>
              <a:rPr lang="en-GB" sz="2400" b="1" i="0" dirty="0">
                <a:effectLst/>
                <a:latin typeface="+mn-lt"/>
              </a:rPr>
              <a:t>	</a:t>
            </a:r>
            <a:r>
              <a:rPr lang="en-GB" sz="2700" i="0" dirty="0">
                <a:effectLst/>
                <a:latin typeface="+mn-lt"/>
              </a:rPr>
              <a:t>Housing Adaptation Grant (HAG)</a:t>
            </a:r>
            <a:br>
              <a:rPr lang="en-GB" sz="2700" i="0" dirty="0">
                <a:effectLst/>
                <a:latin typeface="+mn-lt"/>
              </a:rPr>
            </a:br>
            <a:br>
              <a:rPr lang="en-GB" sz="2700" i="0" dirty="0">
                <a:effectLst/>
                <a:latin typeface="+mn-lt"/>
              </a:rPr>
            </a:br>
            <a:r>
              <a:rPr lang="en-GB" sz="2700" i="0" dirty="0">
                <a:effectLst/>
                <a:latin typeface="+mn-lt"/>
              </a:rPr>
              <a:t>	Housing Aid for Older People (HOP)</a:t>
            </a:r>
            <a:br>
              <a:rPr lang="en-GB" sz="2700" i="0" dirty="0">
                <a:effectLst/>
                <a:latin typeface="+mn-lt"/>
              </a:rPr>
            </a:br>
            <a:br>
              <a:rPr lang="en-GB" sz="2700" i="0" dirty="0">
                <a:effectLst/>
                <a:latin typeface="+mn-lt"/>
              </a:rPr>
            </a:br>
            <a:r>
              <a:rPr lang="en-GB" sz="2700" i="0" dirty="0">
                <a:effectLst/>
                <a:latin typeface="+mn-lt"/>
              </a:rPr>
              <a:t>	Mobility Aid Grant (MAG) </a:t>
            </a:r>
            <a:br>
              <a:rPr lang="en-GB" sz="2700" i="0" dirty="0">
                <a:effectLst/>
                <a:latin typeface="+mn-lt"/>
              </a:rPr>
            </a:br>
            <a:br>
              <a:rPr lang="en-GB" sz="2700" i="0" dirty="0">
                <a:effectLst/>
                <a:latin typeface="+mn-lt"/>
              </a:rPr>
            </a:br>
            <a:r>
              <a:rPr lang="en-GB" sz="2700" i="0" dirty="0">
                <a:effectLst/>
                <a:latin typeface="+mn-lt"/>
              </a:rPr>
              <a:t>	The amount of the grant awarded is based </a:t>
            </a:r>
            <a:r>
              <a:rPr lang="en-GB" sz="2700" dirty="0">
                <a:latin typeface="+mn-lt"/>
              </a:rPr>
              <a:t>on a </a:t>
            </a:r>
            <a:br>
              <a:rPr lang="en-GB" sz="2700" dirty="0">
                <a:latin typeface="+mn-lt"/>
              </a:rPr>
            </a:br>
            <a:r>
              <a:rPr lang="en-GB" sz="2700" dirty="0">
                <a:latin typeface="+mn-lt"/>
              </a:rPr>
              <a:t>	a household income assessment. </a:t>
            </a:r>
            <a:br>
              <a:rPr lang="en-GB" sz="2400" b="1" i="0" dirty="0">
                <a:effectLst/>
                <a:latin typeface="+mn-lt"/>
              </a:rPr>
            </a:br>
            <a:r>
              <a:rPr lang="en-GB" sz="2400" b="1" i="0" dirty="0">
                <a:effectLst/>
                <a:latin typeface="+mn-lt"/>
              </a:rPr>
              <a:t>	</a:t>
            </a:r>
            <a:br>
              <a:rPr lang="en-GB" sz="2400" b="1" i="0" dirty="0">
                <a:effectLst/>
                <a:latin typeface="+mn-lt"/>
              </a:rPr>
            </a:br>
            <a:br>
              <a:rPr lang="en-GB" sz="2400" b="1" i="0" dirty="0">
                <a:effectLst/>
                <a:latin typeface="+mn-lt"/>
              </a:rPr>
            </a:br>
            <a:br>
              <a:rPr lang="en-GB" sz="2400" b="1" i="0" dirty="0">
                <a:effectLst/>
                <a:latin typeface="+mn-lt"/>
              </a:rPr>
            </a:br>
            <a:r>
              <a:rPr lang="en-GB" sz="2400" b="1" i="0" dirty="0">
                <a:effectLst/>
                <a:latin typeface="+mn-lt"/>
              </a:rPr>
              <a:t>	</a:t>
            </a:r>
            <a:br>
              <a:rPr lang="en-GB" sz="3100" b="1" i="0" dirty="0">
                <a:solidFill>
                  <a:schemeClr val="accent6">
                    <a:lumMod val="75000"/>
                  </a:schemeClr>
                </a:solidFill>
                <a:effectLst/>
                <a:latin typeface="lato_regular"/>
              </a:rPr>
            </a:br>
            <a:br>
              <a:rPr lang="en-GB" sz="2000" b="1" i="0" dirty="0">
                <a:solidFill>
                  <a:schemeClr val="accent6">
                    <a:lumMod val="75000"/>
                  </a:schemeClr>
                </a:solidFill>
                <a:effectLst/>
                <a:latin typeface="lato_regular"/>
              </a:rPr>
            </a:br>
            <a:br>
              <a:rPr lang="en-GB" b="1" i="0" dirty="0">
                <a:solidFill>
                  <a:srgbClr val="00577B"/>
                </a:solidFill>
                <a:effectLst/>
                <a:latin typeface="lato_regular"/>
              </a:rPr>
            </a:br>
            <a:br>
              <a:rPr lang="en-GB" b="1" i="0" dirty="0">
                <a:solidFill>
                  <a:srgbClr val="00577B"/>
                </a:solidFill>
                <a:effectLst/>
                <a:latin typeface="lato_regular"/>
              </a:rPr>
            </a:br>
            <a:br>
              <a:rPr lang="en-GB" sz="2000" b="1" dirty="0"/>
            </a:br>
            <a:br>
              <a:rPr lang="en-GB" sz="2000" b="1" i="0" dirty="0">
                <a:solidFill>
                  <a:srgbClr val="404040"/>
                </a:solidFill>
                <a:effectLst/>
                <a:latin typeface="lato_regular"/>
              </a:rPr>
            </a:br>
            <a:br>
              <a:rPr lang="en-GB" sz="2000" b="1" i="0" dirty="0">
                <a:solidFill>
                  <a:srgbClr val="404040"/>
                </a:solidFill>
                <a:effectLst/>
                <a:latin typeface="lato_regular"/>
              </a:rPr>
            </a:br>
            <a:br>
              <a:rPr lang="en-GB" sz="2000" b="1" i="0" dirty="0">
                <a:solidFill>
                  <a:srgbClr val="404040"/>
                </a:solidFill>
                <a:effectLst/>
                <a:latin typeface="lato_regular"/>
              </a:rPr>
            </a:br>
            <a:br>
              <a:rPr lang="en-GB" dirty="0"/>
            </a:br>
            <a:endParaRPr lang="en-IE" dirty="0"/>
          </a:p>
        </p:txBody>
      </p:sp>
      <p:sp>
        <p:nvSpPr>
          <p:cNvPr id="4" name="Slide Number Placeholder 3">
            <a:extLst>
              <a:ext uri="{FF2B5EF4-FFF2-40B4-BE49-F238E27FC236}">
                <a16:creationId xmlns:a16="http://schemas.microsoft.com/office/drawing/2014/main" id="{CD1B67F6-A312-469B-A471-AFEDC2AD195A}"/>
              </a:ext>
            </a:extLst>
          </p:cNvPr>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17" name="Picture 16" descr="A picture containing indoor, bathroom, plumbing fixture, wall&#10;&#10;Description automatically generated">
            <a:extLst>
              <a:ext uri="{FF2B5EF4-FFF2-40B4-BE49-F238E27FC236}">
                <a16:creationId xmlns:a16="http://schemas.microsoft.com/office/drawing/2014/main" id="{4C6B396E-EEA3-409A-9144-CFD7EA9E519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53200" y="2081158"/>
            <a:ext cx="1946275" cy="2100659"/>
          </a:xfrm>
          <a:prstGeom prst="rect">
            <a:avLst/>
          </a:prstGeom>
        </p:spPr>
      </p:pic>
      <p:sp>
        <p:nvSpPr>
          <p:cNvPr id="18" name="TextBox 17">
            <a:extLst>
              <a:ext uri="{FF2B5EF4-FFF2-40B4-BE49-F238E27FC236}">
                <a16:creationId xmlns:a16="http://schemas.microsoft.com/office/drawing/2014/main" id="{B882BB67-294C-CA1B-EFD3-7E390AE2C893}"/>
              </a:ext>
            </a:extLst>
          </p:cNvPr>
          <p:cNvSpPr txBox="1"/>
          <p:nvPr/>
        </p:nvSpPr>
        <p:spPr>
          <a:xfrm>
            <a:off x="8382000" y="7011888"/>
            <a:ext cx="762000" cy="1061829"/>
          </a:xfrm>
          <a:prstGeom prst="rect">
            <a:avLst/>
          </a:prstGeom>
          <a:noFill/>
        </p:spPr>
        <p:txBody>
          <a:bodyPr wrap="square" rtlCol="0">
            <a:spAutoFit/>
          </a:bodyPr>
          <a:lstStyle/>
          <a:p>
            <a:r>
              <a:rPr lang="en-IE" sz="900">
                <a:hlinkClick r:id="rId4" tooltip="https://www.flickr.com/photos/10373712@N05/5533939254/"/>
              </a:rPr>
              <a:t>This Photo</a:t>
            </a:r>
            <a:r>
              <a:rPr lang="en-IE" sz="900"/>
              <a:t> by Unknown Author is licensed under </a:t>
            </a:r>
            <a:r>
              <a:rPr lang="en-IE" sz="900">
                <a:hlinkClick r:id="rId5" tooltip="https://creativecommons.org/licenses/by-nc-nd/3.0/"/>
              </a:rPr>
              <a:t>CC BY-NC-ND</a:t>
            </a:r>
            <a:endParaRPr lang="en-IE" sz="900"/>
          </a:p>
        </p:txBody>
      </p:sp>
      <p:pic>
        <p:nvPicPr>
          <p:cNvPr id="5" name="Picture 4" descr="A picture containing indoor, floor, wall, chair&#10;&#10;Description automatically generated">
            <a:extLst>
              <a:ext uri="{FF2B5EF4-FFF2-40B4-BE49-F238E27FC236}">
                <a16:creationId xmlns:a16="http://schemas.microsoft.com/office/drawing/2014/main" id="{E1B6D05D-60ED-B6B5-F370-C387BC15766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56375" y="4544552"/>
            <a:ext cx="1943100" cy="1828800"/>
          </a:xfrm>
          <a:prstGeom prst="rect">
            <a:avLst/>
          </a:prstGeom>
        </p:spPr>
      </p:pic>
    </p:spTree>
    <p:extLst>
      <p:ext uri="{BB962C8B-B14F-4D97-AF65-F5344CB8AC3E}">
        <p14:creationId xmlns:p14="http://schemas.microsoft.com/office/powerpoint/2010/main" val="391133607"/>
      </p:ext>
    </p:extLst>
  </p:cSld>
  <p:clrMapOvr>
    <a:masterClrMapping/>
  </p:clrMapOvr>
  <mc:AlternateContent xmlns:mc="http://schemas.openxmlformats.org/markup-compatibility/2006" xmlns:p14="http://schemas.microsoft.com/office/powerpoint/2010/main">
    <mc:Choice Requires="p14">
      <p:transition spd="slow" p14:dur="2000" advTm="49737"/>
    </mc:Choice>
    <mc:Fallback xmlns="">
      <p:transition spd="slow" advTm="497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a:extLst>
              <a:ext uri="{FF2B5EF4-FFF2-40B4-BE49-F238E27FC236}">
                <a16:creationId xmlns:a16="http://schemas.microsoft.com/office/drawing/2014/main" id="{62648653-D523-AD2B-B510-B6171435304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43"/>
          <a:stretch/>
        </p:blipFill>
        <p:spPr bwMode="auto">
          <a:xfrm>
            <a:off x="-4763" y="0"/>
            <a:ext cx="9148763" cy="6554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DF7A70-DB3A-5D40-3E18-7E22155DB2F6}"/>
              </a:ext>
            </a:extLst>
          </p:cNvPr>
          <p:cNvSpPr>
            <a:spLocks noGrp="1"/>
          </p:cNvSpPr>
          <p:nvPr>
            <p:ph type="title"/>
          </p:nvPr>
        </p:nvSpPr>
        <p:spPr>
          <a:xfrm>
            <a:off x="438150" y="695556"/>
            <a:ext cx="8229600" cy="1143000"/>
          </a:xfrm>
        </p:spPr>
        <p:txBody>
          <a:bodyPr>
            <a:normAutofit/>
          </a:bodyPr>
          <a:lstStyle/>
          <a:p>
            <a:pPr algn="l"/>
            <a:r>
              <a:rPr lang="en-IE" sz="4000" b="1" dirty="0">
                <a:solidFill>
                  <a:schemeClr val="accent6">
                    <a:lumMod val="75000"/>
                  </a:schemeClr>
                </a:solidFill>
              </a:rPr>
              <a:t>Budget 2023 </a:t>
            </a:r>
          </a:p>
        </p:txBody>
      </p:sp>
      <p:sp>
        <p:nvSpPr>
          <p:cNvPr id="4" name="Slide Number Placeholder 3">
            <a:extLst>
              <a:ext uri="{FF2B5EF4-FFF2-40B4-BE49-F238E27FC236}">
                <a16:creationId xmlns:a16="http://schemas.microsoft.com/office/drawing/2014/main" id="{9983FB85-CD1A-16F0-C47D-0ABFFE0A786B}"/>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TextBox 6">
            <a:extLst>
              <a:ext uri="{FF2B5EF4-FFF2-40B4-BE49-F238E27FC236}">
                <a16:creationId xmlns:a16="http://schemas.microsoft.com/office/drawing/2014/main" id="{112F2AAF-8F23-692A-0AB2-40CF8A3A40C8}"/>
              </a:ext>
            </a:extLst>
          </p:cNvPr>
          <p:cNvSpPr txBox="1"/>
          <p:nvPr/>
        </p:nvSpPr>
        <p:spPr>
          <a:xfrm>
            <a:off x="457200" y="1981200"/>
            <a:ext cx="8001000" cy="3802388"/>
          </a:xfrm>
          <a:prstGeom prst="rect">
            <a:avLst/>
          </a:prstGeom>
          <a:noFill/>
        </p:spPr>
        <p:txBody>
          <a:bodyPr wrap="square">
            <a:spAutoFit/>
          </a:bodyPr>
          <a:lstStyle/>
          <a:p>
            <a:pPr marL="342900" indent="-342900" fontAlgn="base">
              <a:lnSpc>
                <a:spcPct val="107000"/>
              </a:lnSpc>
              <a:spcAft>
                <a:spcPts val="800"/>
              </a:spcAft>
              <a:buFont typeface="Arial" panose="020B0604020202020204" pitchFamily="34" charset="0"/>
              <a:buChar char="•"/>
            </a:pPr>
            <a:r>
              <a:rPr lang="en-IE" sz="2400" kern="0" dirty="0">
                <a:solidFill>
                  <a:srgbClr val="000000"/>
                </a:solidFill>
                <a:effectLst/>
                <a:ea typeface="Times New Roman" panose="02020603050405020304" pitchFamily="18" charset="0"/>
                <a:cs typeface="Times New Roman" panose="02020603050405020304" pitchFamily="18" charset="0"/>
              </a:rPr>
              <a:t>Minister for Housing Darragh O’Brien has announced €83.125 million in funding for Housing Adaptation Grants for Older and Disabled people for 2023. This is a 2.3% increase nationally on the initial 2022 funding allocation and represents a continuation of the year-on-year increases in the grant since 2014.  </a:t>
            </a:r>
            <a:endParaRPr lang="en-IE" sz="2400" kern="100" dirty="0">
              <a:effectLst/>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endParaRPr lang="en-IE" sz="2400" kern="1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IE" sz="2400" dirty="0">
                <a:solidFill>
                  <a:srgbClr val="000000"/>
                </a:solidFill>
                <a:effectLst/>
                <a:ea typeface="Calibri" panose="020F0502020204030204" pitchFamily="34" charset="0"/>
              </a:rPr>
              <a:t>South Dublin County Council has been allocated €3,792,515, a €221,075 (6.2%) increase on their 2022 allocation</a:t>
            </a:r>
            <a:endParaRPr lang="en-IE" sz="2400" dirty="0"/>
          </a:p>
        </p:txBody>
      </p:sp>
    </p:spTree>
    <p:extLst>
      <p:ext uri="{BB962C8B-B14F-4D97-AF65-F5344CB8AC3E}">
        <p14:creationId xmlns:p14="http://schemas.microsoft.com/office/powerpoint/2010/main" val="271110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a:extLst>
              <a:ext uri="{FF2B5EF4-FFF2-40B4-BE49-F238E27FC236}">
                <a16:creationId xmlns:a16="http://schemas.microsoft.com/office/drawing/2014/main" id="{62827B14-D59C-46FF-AC50-C276D355949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43"/>
          <a:stretch/>
        </p:blipFill>
        <p:spPr bwMode="auto">
          <a:xfrm>
            <a:off x="-33338" y="89053"/>
            <a:ext cx="9148763" cy="65547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D1B67F6-A312-469B-A471-AFEDC2AD195A}"/>
              </a:ext>
            </a:extLst>
          </p:cNvPr>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12" name="Picture" title="This slide contains the following visuals: card ,slicer ,Total Value of Grants Approved YTD ,columnChart ,clusteredColumnChart ,pieChart ,slicer ,slicer ,slicer ,slicer ,slicer ,Total DHLGH Funding Recouped YTD ,tableEx ,tableEx ,tableEx ,bookmarkNavigator ,No. of Grants per Priority ,No. of Grants Validated Per Month by Type ,No. of Grants Received Per Month by Type ,No. of Grants Approved ,Avg. No. of Weeks to Validate ,Avg. No. of Weeks to Check Post ,columnChart ,No. of Grants Received by Type ,Avg. Time to Approve Grants ,LOGO ,HEADING. Please refer to the notes on this slide for details">
            <a:hlinkClick r:id="rId3"/>
            <a:extLst>
              <a:ext uri="{FF2B5EF4-FFF2-40B4-BE49-F238E27FC236}">
                <a16:creationId xmlns:a16="http://schemas.microsoft.com/office/drawing/2014/main" id="{B3F5778A-852A-2FD6-A743-14925B28C825}"/>
              </a:ext>
            </a:extLst>
          </p:cNvPr>
          <p:cNvPicPr>
            <a:picLocks noChangeAspect="1"/>
          </p:cNvPicPr>
          <p:nvPr/>
        </p:nvPicPr>
        <p:blipFill>
          <a:blip r:embed="rId4"/>
          <a:stretch>
            <a:fillRect/>
          </a:stretch>
        </p:blipFill>
        <p:spPr>
          <a:xfrm>
            <a:off x="304800" y="1905000"/>
            <a:ext cx="7215113" cy="4116388"/>
          </a:xfrm>
          <a:prstGeom prst="rect">
            <a:avLst/>
          </a:prstGeom>
          <a:noFill/>
        </p:spPr>
      </p:pic>
      <p:sp>
        <p:nvSpPr>
          <p:cNvPr id="13" name="TextBox 12">
            <a:extLst>
              <a:ext uri="{FF2B5EF4-FFF2-40B4-BE49-F238E27FC236}">
                <a16:creationId xmlns:a16="http://schemas.microsoft.com/office/drawing/2014/main" id="{47DE95A2-8BC7-F65D-3E19-DCCF34D55C76}"/>
              </a:ext>
            </a:extLst>
          </p:cNvPr>
          <p:cNvSpPr txBox="1"/>
          <p:nvPr/>
        </p:nvSpPr>
        <p:spPr>
          <a:xfrm>
            <a:off x="381000" y="990600"/>
            <a:ext cx="4724400" cy="461665"/>
          </a:xfrm>
          <a:prstGeom prst="rect">
            <a:avLst/>
          </a:prstGeom>
          <a:noFill/>
        </p:spPr>
        <p:txBody>
          <a:bodyPr wrap="square" rtlCol="0">
            <a:spAutoFit/>
          </a:bodyPr>
          <a:lstStyle/>
          <a:p>
            <a:r>
              <a:rPr lang="en-IE" sz="2400" b="1" dirty="0">
                <a:solidFill>
                  <a:schemeClr val="accent5">
                    <a:lumMod val="50000"/>
                  </a:schemeClr>
                </a:solidFill>
              </a:rPr>
              <a:t>Grant Applications Jan – May 2023 </a:t>
            </a:r>
          </a:p>
        </p:txBody>
      </p:sp>
    </p:spTree>
    <p:extLst>
      <p:ext uri="{BB962C8B-B14F-4D97-AF65-F5344CB8AC3E}">
        <p14:creationId xmlns:p14="http://schemas.microsoft.com/office/powerpoint/2010/main" val="1511549722"/>
      </p:ext>
    </p:extLst>
  </p:cSld>
  <p:clrMapOvr>
    <a:masterClrMapping/>
  </p:clrMapOvr>
  <mc:AlternateContent xmlns:mc="http://schemas.openxmlformats.org/markup-compatibility/2006" xmlns:p14="http://schemas.microsoft.com/office/powerpoint/2010/main">
    <mc:Choice Requires="p14">
      <p:transition spd="slow" p14:dur="2000" advTm="49737"/>
    </mc:Choice>
    <mc:Fallback xmlns="">
      <p:transition spd="slow" advTm="497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a:extLst>
              <a:ext uri="{FF2B5EF4-FFF2-40B4-BE49-F238E27FC236}">
                <a16:creationId xmlns:a16="http://schemas.microsoft.com/office/drawing/2014/main" id="{62827B14-D59C-46FF-AC50-C276D355949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43"/>
          <a:stretch/>
        </p:blipFill>
        <p:spPr bwMode="auto">
          <a:xfrm>
            <a:off x="457200" y="303212"/>
            <a:ext cx="9148763" cy="6554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D61AF2-3CAE-4C94-B8F1-86195E6F5BF8}"/>
              </a:ext>
            </a:extLst>
          </p:cNvPr>
          <p:cNvSpPr>
            <a:spLocks noGrp="1"/>
          </p:cNvSpPr>
          <p:nvPr>
            <p:ph type="title"/>
          </p:nvPr>
        </p:nvSpPr>
        <p:spPr>
          <a:xfrm>
            <a:off x="371475" y="998537"/>
            <a:ext cx="7990514" cy="762000"/>
          </a:xfrm>
        </p:spPr>
        <p:txBody>
          <a:bodyPr>
            <a:normAutofit fontScale="90000"/>
          </a:bodyPr>
          <a:lstStyle/>
          <a:p>
            <a:pPr algn="l"/>
            <a:br>
              <a:rPr lang="en-GB" dirty="0"/>
            </a:br>
            <a:br>
              <a:rPr lang="en-GB" dirty="0"/>
            </a:br>
            <a:r>
              <a:rPr lang="en-GB" b="1" dirty="0">
                <a:solidFill>
                  <a:schemeClr val="accent6">
                    <a:lumMod val="75000"/>
                  </a:schemeClr>
                </a:solidFill>
                <a:latin typeface="+mn-lt"/>
              </a:rPr>
              <a:t>Housing Grants Online  </a:t>
            </a:r>
            <a:br>
              <a:rPr lang="en-GB" dirty="0"/>
            </a:br>
            <a:r>
              <a:rPr lang="en-GB" sz="2700" dirty="0"/>
              <a:t>New platform to enable applications for Private Housing and Older Persons Grants online  </a:t>
            </a:r>
            <a:endParaRPr lang="en-IE" dirty="0"/>
          </a:p>
        </p:txBody>
      </p:sp>
      <p:sp>
        <p:nvSpPr>
          <p:cNvPr id="4" name="Slide Number Placeholder 3">
            <a:extLst>
              <a:ext uri="{FF2B5EF4-FFF2-40B4-BE49-F238E27FC236}">
                <a16:creationId xmlns:a16="http://schemas.microsoft.com/office/drawing/2014/main" id="{CD1B67F6-A312-469B-A471-AFEDC2AD195A}"/>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Rectangle 4">
            <a:extLst>
              <a:ext uri="{FF2B5EF4-FFF2-40B4-BE49-F238E27FC236}">
                <a16:creationId xmlns:a16="http://schemas.microsoft.com/office/drawing/2014/main" id="{ED4DB591-1AEA-4C26-ACAF-1F7EAB3C7DAF}"/>
              </a:ext>
            </a:extLst>
          </p:cNvPr>
          <p:cNvSpPr/>
          <p:nvPr/>
        </p:nvSpPr>
        <p:spPr>
          <a:xfrm>
            <a:off x="228600" y="2362200"/>
            <a:ext cx="4643018" cy="3810000"/>
          </a:xfrm>
          <a:prstGeom prst="rect">
            <a:avLst/>
          </a:prstGeom>
        </p:spPr>
        <p:txBody>
          <a:bodyPr vert="horz" lIns="91440" tIns="45720" rIns="91440" bIns="45720" rtlCol="0">
            <a:normAutofit/>
          </a:bodyPr>
          <a:lstStyle/>
          <a:p>
            <a:pPr marL="114300">
              <a:lnSpc>
                <a:spcPct val="90000"/>
              </a:lnSpc>
              <a:spcAft>
                <a:spcPts val="600"/>
              </a:spcAft>
            </a:pPr>
            <a:endParaRPr lang="en-US" sz="2800" u="sng" dirty="0">
              <a:solidFill>
                <a:srgbClr val="000000"/>
              </a:solidFill>
              <a:ea typeface="Times New Roman" panose="02020603050405020304" pitchFamily="18" charset="0"/>
            </a:endParaRPr>
          </a:p>
          <a:p>
            <a:pPr marL="114300" lvl="0">
              <a:lnSpc>
                <a:spcPct val="90000"/>
              </a:lnSpc>
              <a:spcAft>
                <a:spcPts val="600"/>
              </a:spcAft>
            </a:pPr>
            <a:r>
              <a:rPr lang="en-US" sz="2800" dirty="0">
                <a:hlinkClick r:id="rId3"/>
              </a:rPr>
              <a:t>https://hol.sdublincoco.ie</a:t>
            </a:r>
            <a:r>
              <a:rPr lang="en-US" sz="2800" dirty="0"/>
              <a:t> </a:t>
            </a:r>
          </a:p>
          <a:p>
            <a:pPr marL="342900" lvl="0" indent="-228600">
              <a:lnSpc>
                <a:spcPct val="90000"/>
              </a:lnSpc>
              <a:spcAft>
                <a:spcPts val="600"/>
              </a:spcAft>
              <a:buFont typeface="Arial" panose="020B0604020202020204" pitchFamily="34" charset="0"/>
              <a:buChar char="•"/>
            </a:pPr>
            <a:endParaRPr lang="en-US" dirty="0">
              <a:effectLst/>
            </a:endParaRPr>
          </a:p>
        </p:txBody>
      </p:sp>
      <p:sp>
        <p:nvSpPr>
          <p:cNvPr id="9" name="TextBox 8">
            <a:extLst>
              <a:ext uri="{FF2B5EF4-FFF2-40B4-BE49-F238E27FC236}">
                <a16:creationId xmlns:a16="http://schemas.microsoft.com/office/drawing/2014/main" id="{E492729D-A3C8-AA53-7C20-DB0282804B50}"/>
              </a:ext>
            </a:extLst>
          </p:cNvPr>
          <p:cNvSpPr txBox="1"/>
          <p:nvPr/>
        </p:nvSpPr>
        <p:spPr>
          <a:xfrm>
            <a:off x="404393" y="3538805"/>
            <a:ext cx="8039519" cy="3970318"/>
          </a:xfrm>
          <a:prstGeom prst="rect">
            <a:avLst/>
          </a:prstGeom>
          <a:noFill/>
        </p:spPr>
        <p:txBody>
          <a:bodyPr wrap="square">
            <a:spAutoFit/>
          </a:bodyPr>
          <a:lstStyle/>
          <a:p>
            <a:r>
              <a:rPr lang="en-GB" sz="2400" b="1" i="0" dirty="0">
                <a:effectLst/>
              </a:rPr>
              <a:t>Aim: </a:t>
            </a:r>
          </a:p>
          <a:p>
            <a:endParaRPr lang="en-GB" sz="2400" b="1" i="0" dirty="0">
              <a:effectLst/>
            </a:endParaRPr>
          </a:p>
          <a:p>
            <a:pPr marL="342900" indent="-342900">
              <a:buFont typeface="Arial" panose="020B0604020202020204" pitchFamily="34" charset="0"/>
              <a:buChar char="•"/>
            </a:pPr>
            <a:r>
              <a:rPr lang="en-GB" sz="2400" b="0" i="0" dirty="0">
                <a:effectLst/>
              </a:rPr>
              <a:t>Making Housing Grants a website that it can be easily accessed, understood and used to the greatest extent possible by all people regardless of their age, size, ability or disability.</a:t>
            </a:r>
          </a:p>
          <a:p>
            <a:pPr marL="342900" indent="-342900">
              <a:buFont typeface="Arial" panose="020B0604020202020204" pitchFamily="34" charset="0"/>
              <a:buChar char="•"/>
            </a:pPr>
            <a:endParaRPr lang="en-GB" sz="2400" dirty="0"/>
          </a:p>
          <a:p>
            <a:pPr marL="342900" indent="-342900" algn="l">
              <a:buFont typeface="Arial" panose="020B0604020202020204" pitchFamily="34" charset="0"/>
              <a:buChar char="•"/>
            </a:pPr>
            <a:r>
              <a:rPr lang="en-GB" sz="2400" b="0" i="0" dirty="0">
                <a:effectLst/>
              </a:rPr>
              <a:t>This is part of our ongoing digital transformation to provide the best possible service to our citizens. </a:t>
            </a:r>
          </a:p>
          <a:p>
            <a:br>
              <a:rPr lang="en-GB" dirty="0"/>
            </a:br>
            <a:endParaRPr lang="en-IE" dirty="0"/>
          </a:p>
        </p:txBody>
      </p:sp>
    </p:spTree>
    <p:extLst>
      <p:ext uri="{BB962C8B-B14F-4D97-AF65-F5344CB8AC3E}">
        <p14:creationId xmlns:p14="http://schemas.microsoft.com/office/powerpoint/2010/main" val="1875644970"/>
      </p:ext>
    </p:extLst>
  </p:cSld>
  <p:clrMapOvr>
    <a:masterClrMapping/>
  </p:clrMapOvr>
  <mc:AlternateContent xmlns:mc="http://schemas.openxmlformats.org/markup-compatibility/2006" xmlns:p14="http://schemas.microsoft.com/office/powerpoint/2010/main">
    <mc:Choice Requires="p14">
      <p:transition spd="slow" p14:dur="2000" advTm="49737"/>
    </mc:Choice>
    <mc:Fallback xmlns="">
      <p:transition spd="slow" advTm="49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BC3C03BA-5AAA-B63F-2DDE-EC736E343A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43"/>
          <a:stretch/>
        </p:blipFill>
        <p:spPr bwMode="auto">
          <a:xfrm>
            <a:off x="0" y="-1934"/>
            <a:ext cx="9148763" cy="6554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26506D-799E-5F6F-9051-76018AEDBABF}"/>
              </a:ext>
            </a:extLst>
          </p:cNvPr>
          <p:cNvSpPr>
            <a:spLocks noGrp="1"/>
          </p:cNvSpPr>
          <p:nvPr>
            <p:ph type="title"/>
          </p:nvPr>
        </p:nvSpPr>
        <p:spPr>
          <a:xfrm>
            <a:off x="304800" y="990600"/>
            <a:ext cx="5543550" cy="888654"/>
          </a:xfrm>
        </p:spPr>
        <p:txBody>
          <a:bodyPr>
            <a:normAutofit fontScale="90000"/>
          </a:bodyPr>
          <a:lstStyle/>
          <a:p>
            <a:pPr algn="l"/>
            <a:r>
              <a:rPr lang="en-IE" b="1" dirty="0">
                <a:solidFill>
                  <a:schemeClr val="accent6">
                    <a:lumMod val="75000"/>
                  </a:schemeClr>
                </a:solidFill>
              </a:rPr>
              <a:t>Infographic and online video   </a:t>
            </a:r>
          </a:p>
        </p:txBody>
      </p:sp>
      <p:pic>
        <p:nvPicPr>
          <p:cNvPr id="6" name="Content Placeholder 5" descr="A picture containing text, graphic design, flyer, screenshot&#10;&#10;Description automatically generated">
            <a:extLst>
              <a:ext uri="{FF2B5EF4-FFF2-40B4-BE49-F238E27FC236}">
                <a16:creationId xmlns:a16="http://schemas.microsoft.com/office/drawing/2014/main" id="{83FAC81A-8808-4C26-0FC2-202DCDE72ED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6250" y="2411566"/>
            <a:ext cx="3409668" cy="4038600"/>
          </a:xfrm>
        </p:spPr>
      </p:pic>
      <p:sp>
        <p:nvSpPr>
          <p:cNvPr id="4" name="Slide Number Placeholder 3">
            <a:extLst>
              <a:ext uri="{FF2B5EF4-FFF2-40B4-BE49-F238E27FC236}">
                <a16:creationId xmlns:a16="http://schemas.microsoft.com/office/drawing/2014/main" id="{18CB9D94-D8B2-CD59-9380-2D3DE7624376}"/>
              </a:ext>
            </a:extLst>
          </p:cNvPr>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8" name="Picture 7">
            <a:extLst>
              <a:ext uri="{FF2B5EF4-FFF2-40B4-BE49-F238E27FC236}">
                <a16:creationId xmlns:a16="http://schemas.microsoft.com/office/drawing/2014/main" id="{9E10CA53-DF67-B9E8-8163-170D540F17F8}"/>
              </a:ext>
            </a:extLst>
          </p:cNvPr>
          <p:cNvPicPr>
            <a:picLocks noChangeAspect="1"/>
          </p:cNvPicPr>
          <p:nvPr/>
        </p:nvPicPr>
        <p:blipFill>
          <a:blip r:embed="rId4"/>
          <a:stretch>
            <a:fillRect/>
          </a:stretch>
        </p:blipFill>
        <p:spPr>
          <a:xfrm>
            <a:off x="4572000" y="2411566"/>
            <a:ext cx="4256496" cy="4152900"/>
          </a:xfrm>
          <a:prstGeom prst="rect">
            <a:avLst/>
          </a:prstGeom>
        </p:spPr>
      </p:pic>
    </p:spTree>
    <p:extLst>
      <p:ext uri="{BB962C8B-B14F-4D97-AF65-F5344CB8AC3E}">
        <p14:creationId xmlns:p14="http://schemas.microsoft.com/office/powerpoint/2010/main" val="123848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BEC40259-95FF-E694-18E2-012149074D2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43"/>
          <a:stretch/>
        </p:blipFill>
        <p:spPr bwMode="auto">
          <a:xfrm>
            <a:off x="0" y="-1934"/>
            <a:ext cx="9148763" cy="6554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19BE3C-5494-8331-BDC0-3D01D3C502A3}"/>
              </a:ext>
            </a:extLst>
          </p:cNvPr>
          <p:cNvSpPr>
            <a:spLocks noGrp="1"/>
          </p:cNvSpPr>
          <p:nvPr>
            <p:ph type="title"/>
          </p:nvPr>
        </p:nvSpPr>
        <p:spPr>
          <a:xfrm>
            <a:off x="228600" y="990600"/>
            <a:ext cx="6419850" cy="609600"/>
          </a:xfrm>
        </p:spPr>
        <p:txBody>
          <a:bodyPr>
            <a:normAutofit fontScale="90000"/>
          </a:bodyPr>
          <a:lstStyle/>
          <a:p>
            <a:pPr algn="l"/>
            <a:r>
              <a:rPr lang="en-IE" b="1" dirty="0">
                <a:solidFill>
                  <a:schemeClr val="accent6">
                    <a:lumMod val="75000"/>
                  </a:schemeClr>
                </a:solidFill>
              </a:rPr>
              <a:t>My Housing Options</a:t>
            </a:r>
            <a:br>
              <a:rPr lang="en-IE" sz="3100" b="1" dirty="0">
                <a:solidFill>
                  <a:schemeClr val="accent6">
                    <a:lumMod val="75000"/>
                  </a:schemeClr>
                </a:solidFill>
              </a:rPr>
            </a:br>
            <a:r>
              <a:rPr lang="en-IE" sz="3100" b="1" dirty="0">
                <a:solidFill>
                  <a:schemeClr val="accent6">
                    <a:lumMod val="75000"/>
                  </a:schemeClr>
                </a:solidFill>
              </a:rPr>
              <a:t>Private Housing and Older Persons Grants </a:t>
            </a:r>
            <a:endParaRPr lang="en-IE" b="1" dirty="0">
              <a:solidFill>
                <a:schemeClr val="accent6">
                  <a:lumMod val="75000"/>
                </a:schemeClr>
              </a:solidFill>
            </a:endParaRPr>
          </a:p>
        </p:txBody>
      </p:sp>
      <p:pic>
        <p:nvPicPr>
          <p:cNvPr id="6" name="Content Placeholder 5">
            <a:extLst>
              <a:ext uri="{FF2B5EF4-FFF2-40B4-BE49-F238E27FC236}">
                <a16:creationId xmlns:a16="http://schemas.microsoft.com/office/drawing/2014/main" id="{A454E388-187D-0EC3-CA12-BEF53B286F85}"/>
              </a:ext>
            </a:extLst>
          </p:cNvPr>
          <p:cNvPicPr>
            <a:picLocks noGrp="1" noChangeAspect="1"/>
          </p:cNvPicPr>
          <p:nvPr>
            <p:ph idx="1"/>
          </p:nvPr>
        </p:nvPicPr>
        <p:blipFill>
          <a:blip r:embed="rId3"/>
          <a:stretch>
            <a:fillRect/>
          </a:stretch>
        </p:blipFill>
        <p:spPr>
          <a:xfrm>
            <a:off x="457200" y="2090238"/>
            <a:ext cx="6324682" cy="4472141"/>
          </a:xfrm>
        </p:spPr>
      </p:pic>
      <p:sp>
        <p:nvSpPr>
          <p:cNvPr id="4" name="Slide Number Placeholder 3">
            <a:extLst>
              <a:ext uri="{FF2B5EF4-FFF2-40B4-BE49-F238E27FC236}">
                <a16:creationId xmlns:a16="http://schemas.microsoft.com/office/drawing/2014/main" id="{2EEC8E99-C85C-7FDA-891F-CC27BD5F123B}"/>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92685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a:extLst>
              <a:ext uri="{FF2B5EF4-FFF2-40B4-BE49-F238E27FC236}">
                <a16:creationId xmlns:a16="http://schemas.microsoft.com/office/drawing/2014/main" id="{D70DD9A6-FCBF-1099-0732-0147C6AB1E2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43"/>
          <a:stretch/>
        </p:blipFill>
        <p:spPr bwMode="auto">
          <a:xfrm>
            <a:off x="0" y="-1934"/>
            <a:ext cx="9148763" cy="6554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E908DB-0CE1-74C7-A88E-1C2B3A113F26}"/>
              </a:ext>
            </a:extLst>
          </p:cNvPr>
          <p:cNvSpPr>
            <a:spLocks noGrp="1"/>
          </p:cNvSpPr>
          <p:nvPr>
            <p:ph type="title"/>
          </p:nvPr>
        </p:nvSpPr>
        <p:spPr>
          <a:xfrm>
            <a:off x="123824" y="685800"/>
            <a:ext cx="8229600" cy="1143000"/>
          </a:xfrm>
        </p:spPr>
        <p:txBody>
          <a:bodyPr>
            <a:normAutofit fontScale="90000"/>
          </a:bodyPr>
          <a:lstStyle/>
          <a:p>
            <a:pPr algn="l"/>
            <a:br>
              <a:rPr lang="en-IE" dirty="0"/>
            </a:br>
            <a:r>
              <a:rPr lang="en-IE" b="1" dirty="0">
                <a:solidFill>
                  <a:schemeClr val="accent6">
                    <a:lumMod val="75000"/>
                  </a:schemeClr>
                </a:solidFill>
              </a:rPr>
              <a:t>Digitalised version of </a:t>
            </a:r>
            <a:br>
              <a:rPr lang="en-IE" b="1" dirty="0">
                <a:solidFill>
                  <a:schemeClr val="accent6">
                    <a:lumMod val="75000"/>
                  </a:schemeClr>
                </a:solidFill>
              </a:rPr>
            </a:br>
            <a:r>
              <a:rPr lang="en-IE" b="1" dirty="0">
                <a:solidFill>
                  <a:schemeClr val="accent6">
                    <a:lumMod val="75000"/>
                  </a:schemeClr>
                </a:solidFill>
              </a:rPr>
              <a:t>Housing Grants Form </a:t>
            </a:r>
          </a:p>
        </p:txBody>
      </p:sp>
      <p:sp>
        <p:nvSpPr>
          <p:cNvPr id="4" name="Slide Number Placeholder 3">
            <a:extLst>
              <a:ext uri="{FF2B5EF4-FFF2-40B4-BE49-F238E27FC236}">
                <a16:creationId xmlns:a16="http://schemas.microsoft.com/office/drawing/2014/main" id="{727BB40E-332A-4522-9516-BB0673B37B23}"/>
              </a:ext>
            </a:extLst>
          </p:cNvPr>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7" name="Content Placeholder 5">
            <a:extLst>
              <a:ext uri="{FF2B5EF4-FFF2-40B4-BE49-F238E27FC236}">
                <a16:creationId xmlns:a16="http://schemas.microsoft.com/office/drawing/2014/main" id="{D3FD7B6B-B31C-F8F4-2C04-7239ACF85194}"/>
              </a:ext>
            </a:extLst>
          </p:cNvPr>
          <p:cNvPicPr>
            <a:picLocks noGrp="1" noChangeAspect="1"/>
          </p:cNvPicPr>
          <p:nvPr>
            <p:ph idx="1"/>
          </p:nvPr>
        </p:nvPicPr>
        <p:blipFill>
          <a:blip r:embed="rId3"/>
          <a:stretch>
            <a:fillRect/>
          </a:stretch>
        </p:blipFill>
        <p:spPr>
          <a:xfrm>
            <a:off x="314325" y="2254403"/>
            <a:ext cx="8067675" cy="4525963"/>
          </a:xfrm>
        </p:spPr>
      </p:pic>
    </p:spTree>
    <p:extLst>
      <p:ext uri="{BB962C8B-B14F-4D97-AF65-F5344CB8AC3E}">
        <p14:creationId xmlns:p14="http://schemas.microsoft.com/office/powerpoint/2010/main" val="324663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155A4543-5DF6-4214-14B3-FD2BEBA0AC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43"/>
          <a:stretch/>
        </p:blipFill>
        <p:spPr bwMode="auto">
          <a:xfrm>
            <a:off x="0" y="-1934"/>
            <a:ext cx="9148763" cy="6554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E7C07B-8EA2-069D-CBF8-42EE4F41AA30}"/>
              </a:ext>
            </a:extLst>
          </p:cNvPr>
          <p:cNvSpPr>
            <a:spLocks noGrp="1"/>
          </p:cNvSpPr>
          <p:nvPr>
            <p:ph type="title"/>
          </p:nvPr>
        </p:nvSpPr>
        <p:spPr>
          <a:xfrm>
            <a:off x="342900" y="1219200"/>
            <a:ext cx="5219700" cy="971896"/>
          </a:xfrm>
        </p:spPr>
        <p:txBody>
          <a:bodyPr>
            <a:normAutofit fontScale="90000"/>
          </a:bodyPr>
          <a:lstStyle/>
          <a:p>
            <a:pPr algn="l"/>
            <a:r>
              <a:rPr lang="en-IE" b="1" dirty="0">
                <a:solidFill>
                  <a:schemeClr val="accent6">
                    <a:lumMod val="75000"/>
                  </a:schemeClr>
                </a:solidFill>
              </a:rPr>
              <a:t>Answer a series of questions to complete application </a:t>
            </a:r>
          </a:p>
        </p:txBody>
      </p:sp>
      <p:pic>
        <p:nvPicPr>
          <p:cNvPr id="6" name="Content Placeholder 5">
            <a:extLst>
              <a:ext uri="{FF2B5EF4-FFF2-40B4-BE49-F238E27FC236}">
                <a16:creationId xmlns:a16="http://schemas.microsoft.com/office/drawing/2014/main" id="{FED1935B-A5D4-2A51-2E8B-BEBA6C6E4E67}"/>
              </a:ext>
            </a:extLst>
          </p:cNvPr>
          <p:cNvPicPr>
            <a:picLocks noGrp="1" noChangeAspect="1"/>
          </p:cNvPicPr>
          <p:nvPr>
            <p:ph idx="1"/>
          </p:nvPr>
        </p:nvPicPr>
        <p:blipFill>
          <a:blip r:embed="rId3"/>
          <a:stretch>
            <a:fillRect/>
          </a:stretch>
        </p:blipFill>
        <p:spPr>
          <a:xfrm>
            <a:off x="323850" y="2914305"/>
            <a:ext cx="8496300" cy="3505200"/>
          </a:xfrm>
        </p:spPr>
      </p:pic>
      <p:sp>
        <p:nvSpPr>
          <p:cNvPr id="4" name="Slide Number Placeholder 3">
            <a:extLst>
              <a:ext uri="{FF2B5EF4-FFF2-40B4-BE49-F238E27FC236}">
                <a16:creationId xmlns:a16="http://schemas.microsoft.com/office/drawing/2014/main" id="{85A52FF7-2463-8E74-674C-8DC7297539E5}"/>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339424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11110</TotalTime>
  <Words>385</Words>
  <Application>Microsoft Office PowerPoint</Application>
  <PresentationFormat>On-screen Show (4:3)</PresentationFormat>
  <Paragraphs>46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lato_regular</vt:lpstr>
      <vt:lpstr>Office Theme</vt:lpstr>
      <vt:lpstr>PowerPoint Presentation</vt:lpstr>
      <vt:lpstr>            Private Housing and  Disability Grants available    Housing Adaptation Grant (HAG)   Housing Aid for Older People (HOP)   Mobility Aid Grant (MAG)    The amount of the grant awarded is based on a   a household income assessment.                </vt:lpstr>
      <vt:lpstr>Budget 2023 </vt:lpstr>
      <vt:lpstr>PowerPoint Presentation</vt:lpstr>
      <vt:lpstr>  Housing Grants Online   New platform to enable applications for Private Housing and Older Persons Grants online  </vt:lpstr>
      <vt:lpstr>Infographic and online video   </vt:lpstr>
      <vt:lpstr>My Housing Options Private Housing and Older Persons Grants </vt:lpstr>
      <vt:lpstr> Digitalised version of  Housing Grants Form </vt:lpstr>
      <vt:lpstr>Answer a series of questions to complete application </vt:lpstr>
      <vt:lpstr>After submission, applications are  presented with what they have applied for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Adult</dc:creator>
  <cp:lastModifiedBy>Fiona Hendley</cp:lastModifiedBy>
  <cp:revision>426</cp:revision>
  <cp:lastPrinted>2023-05-25T09:13:19Z</cp:lastPrinted>
  <dcterms:created xsi:type="dcterms:W3CDTF">2006-08-16T00:00:00Z</dcterms:created>
  <dcterms:modified xsi:type="dcterms:W3CDTF">2023-05-26T11:29:36Z</dcterms:modified>
</cp:coreProperties>
</file>