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y Menary" userId="0f0d75cb-48cc-4736-9998-5a50aacca39e" providerId="ADAL" clId="{7A6D0317-D936-4C1B-828E-C7BEB06B66C1}"/>
    <pc:docChg chg="undo custSel modSld">
      <pc:chgData name="Ally Menary" userId="0f0d75cb-48cc-4736-9998-5a50aacca39e" providerId="ADAL" clId="{7A6D0317-D936-4C1B-828E-C7BEB06B66C1}" dt="2023-05-25T11:54:48.424" v="10" actId="1076"/>
      <pc:docMkLst>
        <pc:docMk/>
      </pc:docMkLst>
      <pc:sldChg chg="modSp mod">
        <pc:chgData name="Ally Menary" userId="0f0d75cb-48cc-4736-9998-5a50aacca39e" providerId="ADAL" clId="{7A6D0317-D936-4C1B-828E-C7BEB06B66C1}" dt="2023-05-25T11:54:48.424" v="10" actId="1076"/>
        <pc:sldMkLst>
          <pc:docMk/>
          <pc:sldMk cId="982562917" sldId="267"/>
        </pc:sldMkLst>
        <pc:spChg chg="ord">
          <ac:chgData name="Ally Menary" userId="0f0d75cb-48cc-4736-9998-5a50aacca39e" providerId="ADAL" clId="{7A6D0317-D936-4C1B-828E-C7BEB06B66C1}" dt="2023-05-25T11:54:24.905" v="7" actId="170"/>
          <ac:spMkLst>
            <pc:docMk/>
            <pc:sldMk cId="982562917" sldId="267"/>
            <ac:spMk id="9" creationId="{07F2E8BB-B1EF-895D-C7BA-FB9BF1A27D22}"/>
          </ac:spMkLst>
        </pc:spChg>
        <pc:grpChg chg="mod ord">
          <ac:chgData name="Ally Menary" userId="0f0d75cb-48cc-4736-9998-5a50aacca39e" providerId="ADAL" clId="{7A6D0317-D936-4C1B-828E-C7BEB06B66C1}" dt="2023-05-25T11:54:48.424" v="10" actId="1076"/>
          <ac:grpSpMkLst>
            <pc:docMk/>
            <pc:sldMk cId="982562917" sldId="267"/>
            <ac:grpSpMk id="11" creationId="{ADD82A6D-28B4-21AF-3E7E-BAEE903FEDE7}"/>
          </ac:grpSpMkLst>
        </pc:grpChg>
        <pc:picChg chg="mod modCrop">
          <ac:chgData name="Ally Menary" userId="0f0d75cb-48cc-4736-9998-5a50aacca39e" providerId="ADAL" clId="{7A6D0317-D936-4C1B-828E-C7BEB06B66C1}" dt="2023-05-25T11:54:20.608" v="6" actId="14100"/>
          <ac:picMkLst>
            <pc:docMk/>
            <pc:sldMk cId="982562917" sldId="267"/>
            <ac:picMk id="3" creationId="{77083F19-613A-4BF4-7582-1DDD6FD922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EED9-8E18-2379-2131-9C1CD94E1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058C0-2BA7-FC81-0051-695DE2A75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8320D-79AB-071A-1E38-E183DEF1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D9B02-4BB4-2323-D66C-7676AAE7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6A198-C2A4-549F-56FA-FDDD6BF7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325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5934-53FC-4082-B2E7-27671882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2C1E9-B14C-1034-8932-67DCC9DFF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C0FE-48DD-2E75-D257-4489741C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96EC4-99FA-EF23-1C2E-1D1E3A6F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BF5C-4AC2-75C2-8E42-46862A26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045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99DF9-095C-A7A6-5645-735124368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E0B2C-D3D8-D0BD-DB4A-FD1B51F98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D642A-79CD-CD90-DB7F-C8A7842E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227D1-F5CE-1FE8-0BCB-79946452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CCAD3-086E-6B3E-834C-C0BC4371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110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C29-8305-B1D5-0CD2-060CF9AA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E7CE-E03D-C11F-87D3-B0B7C7BC5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905F-EF0D-96F3-48E8-59AA2005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AAC52-5C13-2367-D95C-284B97D1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DC8AE-6DCB-E08F-9A52-FE130E6B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881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E8CD-4136-56BA-A6A1-8FB876C1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B4D6D-8AC5-AB57-D363-C70BD9FF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CDBD-765A-2730-D4DE-CD0E433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BE6F4-875B-AEB6-5A8C-4055DB57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884C3-9C4D-806E-CDBC-7D79D6AE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360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6142-05E7-CF34-E0C5-7B259117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3A53B-992B-7E7A-454E-6CC8B27A4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1A952-E8FD-6743-A4A4-7A140E531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7AE2C-8102-E06E-53A4-AD13706F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063BA-13A8-7654-FF57-F9CAFC79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AD86F-07D8-D1EA-437F-565BB48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09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60D1-9772-B0A0-F612-6A9E8421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E7AF8-54E3-9B23-2740-3E3DD322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E7F07-E81B-0215-8BCB-882D546A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0E5B5-5AD0-57FF-C63F-F2D2C62B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3A2A2-858D-AA8E-751B-B9CA75AE0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DF4EB-F01A-F5B5-873D-496BE654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E073D-965E-A0A4-5156-E3467665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A8432-B0CE-9BB5-7537-8CA65ACE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90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D4E9-F607-FF05-95B1-CA159933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80B07-4F61-0993-CFEF-5C1567BB3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879EF-508D-7BF4-D92A-5C8AC28D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2A902-0E42-91BC-71C5-8C4A829E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429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B2B165-0CCF-6146-EEBF-20D4256E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B942-EA63-C9C0-33AE-72D5F992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A1208-7A4B-DB62-CCE3-4BA4D69F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49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479A-A0F5-460E-597B-C1563D10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8A01-0639-72E8-FF4D-4FDBB5512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2C754-3BB9-A8EE-371E-A5BFABE82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7A377-83E6-B7DF-FAE4-C4749137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F961-F593-D1B9-B6A7-23E0263E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A82E-1D53-88C7-B432-F9357CD2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875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5FC1-4B11-B7DA-CC9E-A6F503734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2400D-95AE-A4AE-2077-9FC450678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813F4-82D7-744B-4739-67FC43F30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61A74-4B34-D8C5-E010-3DB68266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2AC44-70FD-6B17-255A-BD07F367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2193C-E093-41AE-6EE1-6724B2B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260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D5289-D2EC-41D1-EA5B-C1EAE645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908A3-177A-BD64-3B07-1DE28141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2331-A63C-B3D0-6AA9-1CB74E028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D33C-ED8D-4786-8275-D8614E4E413C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74357-74CF-CFF6-33BC-63650A17B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E8E7D-0A17-18E6-B90F-2D8F5A7E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27C67-4AF1-4AEB-93D2-EF1C7BCA62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913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hart-close-up-data-desk-590022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5119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0ECECF-CC75-186A-9D65-817E1DA86B02}"/>
              </a:ext>
            </a:extLst>
          </p:cNvPr>
          <p:cNvSpPr txBox="1"/>
          <p:nvPr/>
        </p:nvSpPr>
        <p:spPr>
          <a:xfrm>
            <a:off x="5232400" y="0"/>
            <a:ext cx="695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>
                <a:solidFill>
                  <a:schemeClr val="bg1"/>
                </a:solidFill>
              </a:rPr>
              <a:t>South Dublin County Council</a:t>
            </a:r>
          </a:p>
          <a:p>
            <a:r>
              <a:rPr lang="en-IE" sz="4400" b="1" dirty="0">
                <a:solidFill>
                  <a:schemeClr val="bg1"/>
                </a:solidFill>
              </a:rPr>
              <a:t>School Crossing Report 2023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428CFF2-9583-8F91-FBE9-A6FAC9838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814250"/>
            <a:ext cx="1669796" cy="9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9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E7C579-2B12-819D-F97F-05A73ACE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Overview 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ADC03E-93D9-C0DE-E295-97080D197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200" dirty="0"/>
              <a:t>95 Primary School Crossings: </a:t>
            </a:r>
          </a:p>
          <a:p>
            <a:pPr lvl="1"/>
            <a:r>
              <a:rPr lang="en-US" sz="2200" dirty="0"/>
              <a:t>Lucan/Clondalkin – 37 *</a:t>
            </a:r>
          </a:p>
          <a:p>
            <a:pPr lvl="1"/>
            <a:r>
              <a:rPr lang="en-US" sz="2200" dirty="0"/>
              <a:t>Tallaght/Rathcoole – 31 </a:t>
            </a:r>
          </a:p>
          <a:p>
            <a:pPr lvl="1"/>
            <a:r>
              <a:rPr lang="en-US" sz="2200" dirty="0"/>
              <a:t>Templeogue/Rathfarnham – 27 </a:t>
            </a:r>
          </a:p>
          <a:p>
            <a:r>
              <a:rPr lang="en-US" sz="2200" dirty="0"/>
              <a:t>104 School Wardens (Permanent/Relief)</a:t>
            </a:r>
          </a:p>
          <a:p>
            <a:r>
              <a:rPr lang="en-US" sz="2200" dirty="0"/>
              <a:t>Counts undertaken at crossing locations and requested new locations to inform an evidence based next step approach.</a:t>
            </a:r>
          </a:p>
        </p:txBody>
      </p:sp>
      <p:pic>
        <p:nvPicPr>
          <p:cNvPr id="8" name="Picture 7" descr="A picture containing outdoor, person, road, street&#10;&#10;Description automatically generated">
            <a:extLst>
              <a:ext uri="{FF2B5EF4-FFF2-40B4-BE49-F238E27FC236}">
                <a16:creationId xmlns:a16="http://schemas.microsoft.com/office/drawing/2014/main" id="{E9BFA75B-55B6-47D0-B91C-9454EBF8E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242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814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E1A06-B66B-F47B-8B7C-74E5D4E5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 dirty="0"/>
              <a:t>Data Collection and Analysis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3CD65-E9B0-B540-95D7-9B01A88C4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r>
              <a:rPr lang="en-IE" sz="2000" dirty="0" err="1"/>
              <a:t>Tracsis</a:t>
            </a:r>
            <a:r>
              <a:rPr lang="en-IE" sz="2000" dirty="0"/>
              <a:t> LTD procured to undertake a data count at each of the crossing locations, </a:t>
            </a:r>
          </a:p>
          <a:p>
            <a:r>
              <a:rPr lang="en-IE" sz="2000" dirty="0"/>
              <a:t>Data coded as: </a:t>
            </a:r>
          </a:p>
          <a:p>
            <a:pPr lvl="1"/>
            <a:r>
              <a:rPr lang="en-IE" sz="2000" dirty="0"/>
              <a:t>V = Traffic Vehicle </a:t>
            </a:r>
          </a:p>
          <a:p>
            <a:pPr lvl="1"/>
            <a:r>
              <a:rPr lang="en-IE" sz="2000" dirty="0"/>
              <a:t>A = Adults </a:t>
            </a:r>
          </a:p>
          <a:p>
            <a:pPr lvl="1"/>
            <a:r>
              <a:rPr lang="en-IE" sz="2000" dirty="0"/>
              <a:t>AC = Accompanied Child </a:t>
            </a:r>
          </a:p>
          <a:p>
            <a:pPr lvl="1"/>
            <a:r>
              <a:rPr lang="en-IE" sz="2000" dirty="0"/>
              <a:t>UC = Unaccompanied Child</a:t>
            </a:r>
          </a:p>
          <a:p>
            <a:pPr lvl="1"/>
            <a:r>
              <a:rPr lang="en-IE" sz="2000" dirty="0"/>
              <a:t>T = Teenager </a:t>
            </a:r>
          </a:p>
          <a:p>
            <a:r>
              <a:rPr lang="en-IE" sz="2000" dirty="0"/>
              <a:t>Data recorded in 15 minute segments and crossing duty times used to extract data for analysis.</a:t>
            </a:r>
          </a:p>
          <a:p>
            <a:endParaRPr lang="en-IE" sz="1700" dirty="0"/>
          </a:p>
        </p:txBody>
      </p:sp>
      <p:pic>
        <p:nvPicPr>
          <p:cNvPr id="5" name="Picture 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BE84A05D-606A-D925-9877-CAD06A81D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49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614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E1A06-B66B-F47B-8B7C-74E5D4E5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 dirty="0"/>
              <a:t>Data Collection and Analysis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3CD65-E9B0-B540-95D7-9B01A88C4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700" dirty="0"/>
              <a:t>The following scenarios were used to inform how the crossings were being used: </a:t>
            </a:r>
          </a:p>
          <a:p>
            <a:r>
              <a:rPr lang="en-IE" sz="1700" dirty="0"/>
              <a:t>Ratio of V:UC&amp;T</a:t>
            </a:r>
          </a:p>
          <a:p>
            <a:r>
              <a:rPr lang="en-IE" sz="1700" dirty="0"/>
              <a:t>UC&amp;T per minute </a:t>
            </a:r>
          </a:p>
          <a:p>
            <a:r>
              <a:rPr lang="en-IE" sz="1700" dirty="0"/>
              <a:t>All pedestrians per minute </a:t>
            </a:r>
          </a:p>
          <a:p>
            <a:r>
              <a:rPr lang="en-IE" sz="1700" dirty="0"/>
              <a:t>Peak users per minute</a:t>
            </a:r>
          </a:p>
          <a:p>
            <a:pPr marL="0" indent="0">
              <a:buNone/>
            </a:pPr>
            <a:endParaRPr lang="en-IE" sz="1700" dirty="0"/>
          </a:p>
          <a:p>
            <a:pPr marL="0" indent="0">
              <a:buNone/>
            </a:pPr>
            <a:r>
              <a:rPr lang="en-IE" sz="1700" dirty="0"/>
              <a:t>Additional data (speed limit and whether the crossings is controlled/uncontrolled also added) </a:t>
            </a:r>
          </a:p>
          <a:p>
            <a:endParaRPr lang="en-IE" sz="1700" dirty="0"/>
          </a:p>
        </p:txBody>
      </p:sp>
      <p:pic>
        <p:nvPicPr>
          <p:cNvPr id="6" name="Picture 5" descr="A picture containing text, person">
            <a:extLst>
              <a:ext uri="{FF2B5EF4-FFF2-40B4-BE49-F238E27FC236}">
                <a16:creationId xmlns:a16="http://schemas.microsoft.com/office/drawing/2014/main" id="{830AAB5B-884C-F607-D366-C678FF2C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07" r="1594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637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F3F5-AE00-7489-1082-A3D98F3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0" y="131139"/>
            <a:ext cx="10515600" cy="1325563"/>
          </a:xfrm>
        </p:spPr>
        <p:txBody>
          <a:bodyPr/>
          <a:lstStyle/>
          <a:p>
            <a:r>
              <a:rPr lang="en-IE" dirty="0"/>
              <a:t>Lucan/Clondalkin Results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7E18E5-C797-41B5-9283-42EAEBE14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20606" r="20497" b="13772"/>
          <a:stretch/>
        </p:blipFill>
        <p:spPr>
          <a:xfrm>
            <a:off x="326570" y="1037691"/>
            <a:ext cx="9094388" cy="568917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82A6D-28B4-21AF-3E7E-BAEE903FEDE7}"/>
              </a:ext>
            </a:extLst>
          </p:cNvPr>
          <p:cNvGrpSpPr/>
          <p:nvPr/>
        </p:nvGrpSpPr>
        <p:grpSpPr>
          <a:xfrm>
            <a:off x="8851552" y="1797977"/>
            <a:ext cx="3013878" cy="2810410"/>
            <a:chOff x="9178122" y="1037690"/>
            <a:chExt cx="3013878" cy="28104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9F1CC0-2D68-D296-8050-DB958CB4E5D2}"/>
                </a:ext>
              </a:extLst>
            </p:cNvPr>
            <p:cNvSpPr txBox="1"/>
            <p:nvPr/>
          </p:nvSpPr>
          <p:spPr>
            <a:xfrm>
              <a:off x="9916884" y="1981429"/>
              <a:ext cx="2100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&lt; 1 Peak User PM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BB503-5A62-DD95-253E-20D61AF2559E}"/>
                </a:ext>
              </a:extLst>
            </p:cNvPr>
            <p:cNvSpPr/>
            <p:nvPr/>
          </p:nvSpPr>
          <p:spPr>
            <a:xfrm>
              <a:off x="9178123" y="1762384"/>
              <a:ext cx="738761" cy="838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3FE073-AE6D-6A48-2344-7CB01386A975}"/>
                </a:ext>
              </a:extLst>
            </p:cNvPr>
            <p:cNvSpPr/>
            <p:nvPr/>
          </p:nvSpPr>
          <p:spPr>
            <a:xfrm>
              <a:off x="9178122" y="3009900"/>
              <a:ext cx="738761" cy="838200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F2E8BB-B1EF-895D-C7BA-FB9BF1A27D22}"/>
                </a:ext>
              </a:extLst>
            </p:cNvPr>
            <p:cNvSpPr txBox="1"/>
            <p:nvPr/>
          </p:nvSpPr>
          <p:spPr>
            <a:xfrm>
              <a:off x="10091055" y="3028890"/>
              <a:ext cx="2100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&gt; 1 but &lt; 2 Peak User PM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E5821-2BAB-B11C-8470-BBB506C9FFDF}"/>
                </a:ext>
              </a:extLst>
            </p:cNvPr>
            <p:cNvSpPr txBox="1"/>
            <p:nvPr/>
          </p:nvSpPr>
          <p:spPr>
            <a:xfrm>
              <a:off x="9210902" y="1037690"/>
              <a:ext cx="2654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800" dirty="0"/>
                <a:t>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393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F3F5-AE00-7489-1082-A3D98F3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0" y="131139"/>
            <a:ext cx="10515600" cy="1325563"/>
          </a:xfrm>
        </p:spPr>
        <p:txBody>
          <a:bodyPr/>
          <a:lstStyle/>
          <a:p>
            <a:r>
              <a:rPr lang="en-IE" dirty="0"/>
              <a:t>Tallaght/Rathcoole 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83F19-613A-4BF4-7582-1DDD6FD92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6"/>
          <a:stretch/>
        </p:blipFill>
        <p:spPr>
          <a:xfrm>
            <a:off x="76321" y="1130438"/>
            <a:ext cx="9459962" cy="45750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82A6D-28B4-21AF-3E7E-BAEE903FEDE7}"/>
              </a:ext>
            </a:extLst>
          </p:cNvPr>
          <p:cNvGrpSpPr/>
          <p:nvPr/>
        </p:nvGrpSpPr>
        <p:grpSpPr>
          <a:xfrm>
            <a:off x="9101801" y="1778927"/>
            <a:ext cx="3013878" cy="2810410"/>
            <a:chOff x="9178122" y="1037690"/>
            <a:chExt cx="3013878" cy="28104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9F1CC0-2D68-D296-8050-DB958CB4E5D2}"/>
                </a:ext>
              </a:extLst>
            </p:cNvPr>
            <p:cNvSpPr txBox="1"/>
            <p:nvPr/>
          </p:nvSpPr>
          <p:spPr>
            <a:xfrm>
              <a:off x="9916884" y="1981429"/>
              <a:ext cx="2100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&lt; 1 Peak User PM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BB503-5A62-DD95-253E-20D61AF2559E}"/>
                </a:ext>
              </a:extLst>
            </p:cNvPr>
            <p:cNvSpPr/>
            <p:nvPr/>
          </p:nvSpPr>
          <p:spPr>
            <a:xfrm>
              <a:off x="9178123" y="1762384"/>
              <a:ext cx="738761" cy="838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3FE073-AE6D-6A48-2344-7CB01386A975}"/>
                </a:ext>
              </a:extLst>
            </p:cNvPr>
            <p:cNvSpPr/>
            <p:nvPr/>
          </p:nvSpPr>
          <p:spPr>
            <a:xfrm>
              <a:off x="9178122" y="3009900"/>
              <a:ext cx="738761" cy="838200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E5821-2BAB-B11C-8470-BBB506C9FFDF}"/>
                </a:ext>
              </a:extLst>
            </p:cNvPr>
            <p:cNvSpPr txBox="1"/>
            <p:nvPr/>
          </p:nvSpPr>
          <p:spPr>
            <a:xfrm>
              <a:off x="9210902" y="1037690"/>
              <a:ext cx="2654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800" dirty="0"/>
                <a:t>KEY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F2E8BB-B1EF-895D-C7BA-FB9BF1A27D22}"/>
                </a:ext>
              </a:extLst>
            </p:cNvPr>
            <p:cNvSpPr txBox="1"/>
            <p:nvPr/>
          </p:nvSpPr>
          <p:spPr>
            <a:xfrm>
              <a:off x="10091055" y="3028890"/>
              <a:ext cx="2100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&gt; 1 but &lt; 2 Peak User PM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56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F3F5-AE00-7489-1082-A3D98F3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0" y="131139"/>
            <a:ext cx="10515600" cy="1325563"/>
          </a:xfrm>
        </p:spPr>
        <p:txBody>
          <a:bodyPr/>
          <a:lstStyle/>
          <a:p>
            <a:r>
              <a:rPr lang="en-IE" dirty="0"/>
              <a:t>Templeogue/Rathfarnham Results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B169F-CF66-F979-312A-D4DED3E1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813" r="23062" b="22359"/>
          <a:stretch/>
        </p:blipFill>
        <p:spPr>
          <a:xfrm>
            <a:off x="326570" y="1158914"/>
            <a:ext cx="9177026" cy="55406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82A6D-28B4-21AF-3E7E-BAEE903FEDE7}"/>
              </a:ext>
            </a:extLst>
          </p:cNvPr>
          <p:cNvGrpSpPr/>
          <p:nvPr/>
        </p:nvGrpSpPr>
        <p:grpSpPr>
          <a:xfrm>
            <a:off x="8851552" y="1797977"/>
            <a:ext cx="3013878" cy="2810410"/>
            <a:chOff x="9178122" y="1037690"/>
            <a:chExt cx="3013878" cy="28104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9F1CC0-2D68-D296-8050-DB958CB4E5D2}"/>
                </a:ext>
              </a:extLst>
            </p:cNvPr>
            <p:cNvSpPr txBox="1"/>
            <p:nvPr/>
          </p:nvSpPr>
          <p:spPr>
            <a:xfrm>
              <a:off x="9916884" y="1981429"/>
              <a:ext cx="2100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&lt; 1 Peak User PM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BB503-5A62-DD95-253E-20D61AF2559E}"/>
                </a:ext>
              </a:extLst>
            </p:cNvPr>
            <p:cNvSpPr/>
            <p:nvPr/>
          </p:nvSpPr>
          <p:spPr>
            <a:xfrm>
              <a:off x="9178123" y="1762384"/>
              <a:ext cx="738761" cy="838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3FE073-AE6D-6A48-2344-7CB01386A975}"/>
                </a:ext>
              </a:extLst>
            </p:cNvPr>
            <p:cNvSpPr/>
            <p:nvPr/>
          </p:nvSpPr>
          <p:spPr>
            <a:xfrm>
              <a:off x="9178122" y="3009900"/>
              <a:ext cx="738761" cy="838200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F2E8BB-B1EF-895D-C7BA-FB9BF1A27D22}"/>
                </a:ext>
              </a:extLst>
            </p:cNvPr>
            <p:cNvSpPr txBox="1"/>
            <p:nvPr/>
          </p:nvSpPr>
          <p:spPr>
            <a:xfrm>
              <a:off x="10091055" y="3028890"/>
              <a:ext cx="2100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&gt; 1 but &lt; 2 Peak User PM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E5821-2BAB-B11C-8470-BBB506C9FFDF}"/>
                </a:ext>
              </a:extLst>
            </p:cNvPr>
            <p:cNvSpPr txBox="1"/>
            <p:nvPr/>
          </p:nvSpPr>
          <p:spPr>
            <a:xfrm>
              <a:off x="9210902" y="1037690"/>
              <a:ext cx="2654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800" dirty="0"/>
                <a:t>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61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F3F5-AE00-7489-1082-A3D98F3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0" y="131139"/>
            <a:ext cx="10515600" cy="1325563"/>
          </a:xfrm>
        </p:spPr>
        <p:txBody>
          <a:bodyPr/>
          <a:lstStyle/>
          <a:p>
            <a:r>
              <a:rPr lang="en-IE" dirty="0"/>
              <a:t>Additional Count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6F8E4-0140-5477-BE79-A9B53F77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102" r="20670" b="25739"/>
          <a:stretch/>
        </p:blipFill>
        <p:spPr>
          <a:xfrm>
            <a:off x="241955" y="1131046"/>
            <a:ext cx="9003609" cy="46758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82A6D-28B4-21AF-3E7E-BAEE903FEDE7}"/>
              </a:ext>
            </a:extLst>
          </p:cNvPr>
          <p:cNvGrpSpPr/>
          <p:nvPr/>
        </p:nvGrpSpPr>
        <p:grpSpPr>
          <a:xfrm>
            <a:off x="8851553" y="1797977"/>
            <a:ext cx="2839706" cy="1562894"/>
            <a:chOff x="9178123" y="1037690"/>
            <a:chExt cx="2839706" cy="15628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9F1CC0-2D68-D296-8050-DB958CB4E5D2}"/>
                </a:ext>
              </a:extLst>
            </p:cNvPr>
            <p:cNvSpPr txBox="1"/>
            <p:nvPr/>
          </p:nvSpPr>
          <p:spPr>
            <a:xfrm>
              <a:off x="9916884" y="1981429"/>
              <a:ext cx="2100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dirty="0"/>
                <a:t>&gt; 2 Peak User PM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BB503-5A62-DD95-253E-20D61AF2559E}"/>
                </a:ext>
              </a:extLst>
            </p:cNvPr>
            <p:cNvSpPr/>
            <p:nvPr/>
          </p:nvSpPr>
          <p:spPr>
            <a:xfrm>
              <a:off x="9178123" y="1762384"/>
              <a:ext cx="738761" cy="838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E5821-2BAB-B11C-8470-BBB506C9FFDF}"/>
                </a:ext>
              </a:extLst>
            </p:cNvPr>
            <p:cNvSpPr txBox="1"/>
            <p:nvPr/>
          </p:nvSpPr>
          <p:spPr>
            <a:xfrm>
              <a:off x="9210902" y="1037690"/>
              <a:ext cx="2654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800" dirty="0"/>
                <a:t>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66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E1A06-B66B-F47B-8B7C-74E5D4E5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 dirty="0"/>
              <a:t>Next Steps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3CD65-E9B0-B540-95D7-9B01A88C4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11133998" cy="2498404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IE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Examine </a:t>
            </a: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crossings highlighted red (except for SC-032 due to Luas track) in consultation with Traffic technical staff to explore alternative road safety engineering solutions,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Explore whether staff assigned to crossings highlighted in red (except for SC-032 due to Luas track) can be relocated</a:t>
            </a:r>
            <a:r>
              <a:rPr lang="en-I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 reassigned to </a:t>
            </a: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crossings identified and highlighted in green, 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If, point 2 above</a:t>
            </a:r>
            <a:r>
              <a:rPr lang="en-I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 not feasible, submit business cases for additional staff appointments to cover new crossings meeting criteria,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Begin </a:t>
            </a:r>
            <a:r>
              <a:rPr lang="en-I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processes of exploring 30km/h zones, were appropriate, initially outside primary schools in consultation with Traffic technical staff and plan to deliver as a separate project to upcoming speed limit review. 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E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638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352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Overview </vt:lpstr>
      <vt:lpstr>Data Collection and Analysis </vt:lpstr>
      <vt:lpstr>Data Collection and Analysis </vt:lpstr>
      <vt:lpstr>Lucan/Clondalkin Results </vt:lpstr>
      <vt:lpstr>Tallaght/Rathcoole Results </vt:lpstr>
      <vt:lpstr>Templeogue/Rathfarnham Results </vt:lpstr>
      <vt:lpstr>Additional Count Results </vt:lpstr>
      <vt:lpstr>Next Steps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Ally Menary</dc:creator>
  <cp:lastModifiedBy>Ally Menary</cp:lastModifiedBy>
  <cp:revision>8</cp:revision>
  <dcterms:created xsi:type="dcterms:W3CDTF">2023-03-29T08:59:33Z</dcterms:created>
  <dcterms:modified xsi:type="dcterms:W3CDTF">2023-05-25T11:54:48Z</dcterms:modified>
</cp:coreProperties>
</file>