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346" r:id="rId3"/>
    <p:sldId id="347" r:id="rId4"/>
    <p:sldId id="348" r:id="rId5"/>
    <p:sldId id="34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oin Burke" userId="4aafc82d-5189-4da3-bc5e-52a4f60cd126" providerId="ADAL" clId="{C2583663-F208-4450-B88A-BE79DE57979C}"/>
    <pc:docChg chg="custSel modSld">
      <pc:chgData name="Eoin Burke" userId="4aafc82d-5189-4da3-bc5e-52a4f60cd126" providerId="ADAL" clId="{C2583663-F208-4450-B88A-BE79DE57979C}" dt="2023-05-24T08:22:29.281" v="184" actId="20577"/>
      <pc:docMkLst>
        <pc:docMk/>
      </pc:docMkLst>
      <pc:sldChg chg="modSp mod">
        <pc:chgData name="Eoin Burke" userId="4aafc82d-5189-4da3-bc5e-52a4f60cd126" providerId="ADAL" clId="{C2583663-F208-4450-B88A-BE79DE57979C}" dt="2023-05-24T08:19:28.463" v="109" actId="1076"/>
        <pc:sldMkLst>
          <pc:docMk/>
          <pc:sldMk cId="648476031" sldId="344"/>
        </pc:sldMkLst>
        <pc:spChg chg="mod">
          <ac:chgData name="Eoin Burke" userId="4aafc82d-5189-4da3-bc5e-52a4f60cd126" providerId="ADAL" clId="{C2583663-F208-4450-B88A-BE79DE57979C}" dt="2023-05-24T08:19:28.463" v="109" actId="1076"/>
          <ac:spMkLst>
            <pc:docMk/>
            <pc:sldMk cId="648476031" sldId="344"/>
            <ac:spMk id="22" creationId="{DD40356A-FC5E-1BDC-33A3-23A261D4F72E}"/>
          </ac:spMkLst>
        </pc:spChg>
      </pc:sldChg>
      <pc:sldChg chg="modSp mod">
        <pc:chgData name="Eoin Burke" userId="4aafc82d-5189-4da3-bc5e-52a4f60cd126" providerId="ADAL" clId="{C2583663-F208-4450-B88A-BE79DE57979C}" dt="2023-05-24T08:19:55.652" v="132" actId="20577"/>
        <pc:sldMkLst>
          <pc:docMk/>
          <pc:sldMk cId="2572311964" sldId="346"/>
        </pc:sldMkLst>
        <pc:spChg chg="mod">
          <ac:chgData name="Eoin Burke" userId="4aafc82d-5189-4da3-bc5e-52a4f60cd126" providerId="ADAL" clId="{C2583663-F208-4450-B88A-BE79DE57979C}" dt="2023-05-24T08:19:39.867" v="118" actId="20577"/>
          <ac:spMkLst>
            <pc:docMk/>
            <pc:sldMk cId="2572311964" sldId="346"/>
            <ac:spMk id="4" creationId="{357F30B7-A321-B002-02E7-E2122F500C52}"/>
          </ac:spMkLst>
        </pc:spChg>
        <pc:spChg chg="mod">
          <ac:chgData name="Eoin Burke" userId="4aafc82d-5189-4da3-bc5e-52a4f60cd126" providerId="ADAL" clId="{C2583663-F208-4450-B88A-BE79DE57979C}" dt="2023-05-24T08:19:55.652" v="132" actId="20577"/>
          <ac:spMkLst>
            <pc:docMk/>
            <pc:sldMk cId="2572311964" sldId="346"/>
            <ac:spMk id="5" creationId="{1DC381C4-CDDC-055C-5263-E005C817DB34}"/>
          </ac:spMkLst>
        </pc:spChg>
      </pc:sldChg>
      <pc:sldChg chg="modSp mod">
        <pc:chgData name="Eoin Burke" userId="4aafc82d-5189-4da3-bc5e-52a4f60cd126" providerId="ADAL" clId="{C2583663-F208-4450-B88A-BE79DE57979C}" dt="2023-05-24T08:22:29.281" v="184" actId="20577"/>
        <pc:sldMkLst>
          <pc:docMk/>
          <pc:sldMk cId="318833354" sldId="347"/>
        </pc:sldMkLst>
        <pc:spChg chg="mod">
          <ac:chgData name="Eoin Burke" userId="4aafc82d-5189-4da3-bc5e-52a4f60cd126" providerId="ADAL" clId="{C2583663-F208-4450-B88A-BE79DE57979C}" dt="2023-05-24T08:22:29.281" v="184" actId="20577"/>
          <ac:spMkLst>
            <pc:docMk/>
            <pc:sldMk cId="318833354" sldId="347"/>
            <ac:spMk id="3" creationId="{483329D4-ECFD-6A7F-A9D4-95121002114E}"/>
          </ac:spMkLst>
        </pc:spChg>
        <pc:spChg chg="mod">
          <ac:chgData name="Eoin Burke" userId="4aafc82d-5189-4da3-bc5e-52a4f60cd126" providerId="ADAL" clId="{C2583663-F208-4450-B88A-BE79DE57979C}" dt="2023-05-24T08:20:58.092" v="140" actId="20577"/>
          <ac:spMkLst>
            <pc:docMk/>
            <pc:sldMk cId="318833354" sldId="347"/>
            <ac:spMk id="6" creationId="{CDE22DEA-484D-F9FC-F0E5-7EDC20A9C8C8}"/>
          </ac:spMkLst>
        </pc:spChg>
      </pc:sldChg>
      <pc:sldChg chg="modSp mod">
        <pc:chgData name="Eoin Burke" userId="4aafc82d-5189-4da3-bc5e-52a4f60cd126" providerId="ADAL" clId="{C2583663-F208-4450-B88A-BE79DE57979C}" dt="2023-05-24T08:20:38.541" v="139" actId="20577"/>
        <pc:sldMkLst>
          <pc:docMk/>
          <pc:sldMk cId="1800111418" sldId="349"/>
        </pc:sldMkLst>
        <pc:spChg chg="mod">
          <ac:chgData name="Eoin Burke" userId="4aafc82d-5189-4da3-bc5e-52a4f60cd126" providerId="ADAL" clId="{C2583663-F208-4450-B88A-BE79DE57979C}" dt="2023-05-24T08:20:38.541" v="139" actId="20577"/>
          <ac:spMkLst>
            <pc:docMk/>
            <pc:sldMk cId="1800111418" sldId="349"/>
            <ac:spMk id="4" creationId="{8CE8332A-7999-F71F-3EA9-1D61E1DA9371}"/>
          </ac:spMkLst>
        </pc:spChg>
        <pc:spChg chg="mod">
          <ac:chgData name="Eoin Burke" userId="4aafc82d-5189-4da3-bc5e-52a4f60cd126" providerId="ADAL" clId="{C2583663-F208-4450-B88A-BE79DE57979C}" dt="2023-05-23T23:03:28.653" v="6" actId="20577"/>
          <ac:spMkLst>
            <pc:docMk/>
            <pc:sldMk cId="1800111418" sldId="349"/>
            <ac:spMk id="5" creationId="{BCD19EC6-C899-19EF-6D42-513593C24B0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465BE-43B1-2083-316D-50475029D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141B7-099A-B31C-17EE-FED1B820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64628-460E-BAE3-2B21-B047F525E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B67-9E0F-40C2-99B8-0EC0A81B05A5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5D3D2-20EC-BEA3-8702-6891E3B7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7FE5-664A-4705-5ECE-DCBDDB76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988C-9685-456A-B037-F003C33217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802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29AC-5876-31BA-6B9C-542E9A9C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F3061-509A-3A79-3005-510C2E5F6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2CF28-606D-2AD7-4F0A-82B79A0B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B67-9E0F-40C2-99B8-0EC0A81B05A5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F0937-1C9D-8D26-8D66-6058AC7E7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B5F3E-3EA5-760B-4A1A-8B4B69AA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988C-9685-456A-B037-F003C33217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444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923CBC-6AC3-DDD8-5F71-49D9FACE1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14376-AB42-4BFE-62A9-1299314F0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2798-8395-CCA1-0395-77FC76C34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B67-9E0F-40C2-99B8-0EC0A81B05A5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981B6-F8B5-4E34-401B-3A750AF57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92659-5546-4233-2185-B9E851AE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988C-9685-456A-B037-F003C33217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167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7701-BED7-A456-4C77-D0D2D8074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C8D6-0745-C775-F40B-12C589994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DA330-C906-5007-1CA5-094ED3DD4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B67-9E0F-40C2-99B8-0EC0A81B05A5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8BF37-1252-0A0C-CE15-F2F1AC90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5115C-D7AD-4B88-B2C0-214CF74C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988C-9685-456A-B037-F003C33217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013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565C-8C4A-4344-5A63-927F83266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72F3D-3EF0-8D5A-4148-536784261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E349-CE7D-D171-A402-715504EED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B67-9E0F-40C2-99B8-0EC0A81B05A5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72768-5C99-C8AF-750B-6C2EECBB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47BB4-30C2-596E-A52F-E04588EB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988C-9685-456A-B037-F003C33217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114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AC51-1665-8BCA-0B35-1B42C4DA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7E9F0-FF67-301D-8632-3E6857D9F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5B9D8-2A08-E46B-74DA-DE2F6C3DD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A6780-97E4-11D7-74B3-DBDDF083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B67-9E0F-40C2-99B8-0EC0A81B05A5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FD294-8087-F2C8-B91A-B8755DF7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D4109-C081-9597-F941-49DA9C88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988C-9685-456A-B037-F003C33217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626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D0719-859A-6DC0-E108-D34833F4A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871F3-5E26-C34A-C73A-60A2042DF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34EC8-B94F-75A4-B3FF-8BA8B6B8A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6CEA9-98BE-46CA-57E0-CFA8653E5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D2B2F-E6E5-C720-BC6E-521C5469D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93315-C834-E64A-1E31-59DD3669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B67-9E0F-40C2-99B8-0EC0A81B05A5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5C1706-0F93-2C74-6AB0-9F512FFB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648B58-7285-FE91-F0BF-57F8200F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988C-9685-456A-B037-F003C33217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455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5A9A-3B52-1B64-33A6-BAE558C9B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EBE90-1871-2E2E-5F55-3C0038C9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B67-9E0F-40C2-99B8-0EC0A81B05A5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608E3-55EE-05A7-87C8-E0B94A4C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02080-5DE5-0EA5-D040-874DD7A4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988C-9685-456A-B037-F003C33217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359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0637D-3EEB-C2E6-C2E2-13F115A44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B67-9E0F-40C2-99B8-0EC0A81B05A5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FA9F3C-232E-2B9A-C8FA-7B021DDC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C7D1A-E0D4-A126-F395-BA98C097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988C-9685-456A-B037-F003C33217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900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7E9E8-12BA-1378-1C11-1D486C6E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13496-B664-4676-BECF-40062FDE3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B3546-D96D-2918-CAE0-553092C87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5C5A3-CC35-C3FD-C70F-8A73A307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B67-9E0F-40C2-99B8-0EC0A81B05A5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AFEA6-0AE5-346D-B8AB-65D40D78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FB18F-CA71-4B9E-0A3F-B84C6893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988C-9685-456A-B037-F003C33217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813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7D6DF-82CA-C17B-5B32-F0E19BA88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27A71-63D0-56B2-61BC-34714D746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BB6F3-40E9-482A-40F1-3A28FBE75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81114-0F03-906B-EA9A-75C606EE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B67-9E0F-40C2-99B8-0EC0A81B05A5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C8007-F462-A9D8-7375-81515A3A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17765-21A1-01A0-E303-32415F51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988C-9685-456A-B037-F003C33217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205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9D5CDE-746A-BC55-2A0E-A71FC34A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2F0E6-3A58-41B0-BFBB-D53157A10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5365A-0AE2-FD02-581C-E8C4E5A3E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3B67-9E0F-40C2-99B8-0EC0A81B05A5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32951-2E6E-86BC-57AB-999B388B7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22022-CE69-CC7C-A494-481E76941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3988C-9685-456A-B037-F003C33217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876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ext, hydrozoan&#10;&#10;Description automatically generated">
            <a:extLst>
              <a:ext uri="{FF2B5EF4-FFF2-40B4-BE49-F238E27FC236}">
                <a16:creationId xmlns:a16="http://schemas.microsoft.com/office/drawing/2014/main" id="{84EA274B-DB68-B7F4-BF3D-DF4B0A5BE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6" b="11015"/>
          <a:stretch/>
        </p:blipFill>
        <p:spPr>
          <a:xfrm>
            <a:off x="0" y="-127221"/>
            <a:ext cx="12176016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D40356A-FC5E-1BDC-33A3-23A261D4F72E}"/>
              </a:ext>
            </a:extLst>
          </p:cNvPr>
          <p:cNvSpPr txBox="1"/>
          <p:nvPr/>
        </p:nvSpPr>
        <p:spPr>
          <a:xfrm>
            <a:off x="0" y="5653561"/>
            <a:ext cx="797549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727494">
              <a:defRPr/>
            </a:pPr>
            <a:r>
              <a:rPr lang="en-GB" sz="2400" b="1" dirty="0">
                <a:solidFill>
                  <a:srgbClr val="92D050"/>
                </a:solidFill>
                <a:latin typeface="Omnes SemiBold" pitchFamily="50" charset="0"/>
              </a:rPr>
              <a:t>City Edge – Proposed Variation of County Development Plan </a:t>
            </a:r>
          </a:p>
          <a:p>
            <a:pPr defTabSz="727494">
              <a:defRPr/>
            </a:pPr>
            <a:r>
              <a:rPr lang="en-GB" sz="2000" b="1" dirty="0">
                <a:solidFill>
                  <a:srgbClr val="92D050"/>
                </a:solidFill>
                <a:latin typeface="Omnes SemiBold" pitchFamily="50" charset="0"/>
              </a:rPr>
              <a:t>LUPT SPC </a:t>
            </a:r>
          </a:p>
          <a:p>
            <a:pPr defTabSz="727494">
              <a:defRPr/>
            </a:pPr>
            <a:r>
              <a:rPr lang="en-GB" sz="2000" b="1" dirty="0">
                <a:solidFill>
                  <a:srgbClr val="92D050"/>
                </a:solidFill>
                <a:latin typeface="Omnes SemiBold" pitchFamily="50" charset="0"/>
              </a:rPr>
              <a:t>25th May 2023</a:t>
            </a:r>
            <a:endParaRPr lang="en-GB" sz="2000" b="1" dirty="0">
              <a:solidFill>
                <a:prstClr val="white"/>
              </a:solidFill>
              <a:latin typeface="Omnes SemiBold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7D0D7-08D7-D438-3270-D605D5E59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240" y="924934"/>
            <a:ext cx="1819014" cy="23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7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9045E39-6844-364E-1550-E777AA11C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7" y="231216"/>
            <a:ext cx="656911" cy="649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7F30B7-A321-B002-02E7-E2122F500C52}"/>
              </a:ext>
            </a:extLst>
          </p:cNvPr>
          <p:cNvSpPr txBox="1"/>
          <p:nvPr/>
        </p:nvSpPr>
        <p:spPr>
          <a:xfrm>
            <a:off x="2573518" y="292548"/>
            <a:ext cx="9925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Proposed Development Plan Variation</a:t>
            </a:r>
            <a:endParaRPr lang="en-IE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381C4-CDDC-055C-5263-E005C817DB34}"/>
              </a:ext>
            </a:extLst>
          </p:cNvPr>
          <p:cNvSpPr txBox="1"/>
          <p:nvPr/>
        </p:nvSpPr>
        <p:spPr>
          <a:xfrm>
            <a:off x="2872225" y="1277340"/>
            <a:ext cx="864921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/>
              <a:t>SDCC to propose Variation to County Development Plan 2022-2028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Purpose is to:</a:t>
            </a:r>
          </a:p>
          <a:p>
            <a:pPr marL="742950" lvl="1" indent="-285750">
              <a:buFontTx/>
              <a:buChar char="-"/>
            </a:pPr>
            <a:r>
              <a:rPr lang="en-GB" sz="1600" dirty="0"/>
              <a:t>Provide a statutory basis for provisions of Strategic Framework</a:t>
            </a:r>
          </a:p>
          <a:p>
            <a:pPr marL="742950" lvl="1" indent="-285750">
              <a:buFontTx/>
              <a:buChar char="-"/>
            </a:pPr>
            <a:r>
              <a:rPr lang="en-GB" sz="1600" dirty="0"/>
              <a:t>Refine provisions of Strategic Framework to provide more detailed planning and design guidance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DCC to also undertake Variation to DCC CDP to provide statutory basis for Strategic Framework and to align land use zoning within DCC area with Strategic Framework vision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Consultants’ services (</a:t>
            </a:r>
            <a:r>
              <a:rPr lang="en-GB" sz="1600" dirty="0" err="1"/>
              <a:t>Macreanor</a:t>
            </a:r>
            <a:r>
              <a:rPr lang="en-GB" sz="1600" dirty="0"/>
              <a:t> Lavington and sub-consultants) extended to carry out background studies to inform Variations – work has commenced</a:t>
            </a:r>
          </a:p>
          <a:p>
            <a:pPr lvl="1"/>
            <a:endParaRPr lang="en-GB" dirty="0">
              <a:latin typeface="+mj-lt"/>
            </a:endParaRPr>
          </a:p>
          <a:p>
            <a:pPr lvl="1"/>
            <a:endParaRPr lang="en-GB" dirty="0">
              <a:latin typeface="+mj-lt"/>
            </a:endParaRPr>
          </a:p>
          <a:p>
            <a:pPr marL="742950" lvl="1" indent="-285750">
              <a:buFontTx/>
              <a:buChar char="-"/>
            </a:pPr>
            <a:endParaRPr lang="en-GB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C3DF5F-EA85-21E0-DB67-D4B462E50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89" y="3902696"/>
            <a:ext cx="2002702" cy="284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A24FB8-E413-72A9-60F4-AB42E2D0E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69" y="1168958"/>
            <a:ext cx="1977341" cy="2445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1EC444-2478-7047-6847-6BDEEF27C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995" y="3812596"/>
            <a:ext cx="5431587" cy="28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1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329D4-ECFD-6A7F-A9D4-95121002114E}"/>
              </a:ext>
            </a:extLst>
          </p:cNvPr>
          <p:cNvSpPr txBox="1"/>
          <p:nvPr/>
        </p:nvSpPr>
        <p:spPr>
          <a:xfrm>
            <a:off x="-312172" y="1382407"/>
            <a:ext cx="747497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IE" sz="1600" b="1" dirty="0">
                <a:cs typeface="Times New Roman" panose="02020603050405020304" pitchFamily="18" charset="0"/>
              </a:rPr>
              <a:t>Refine the Strategic Framework Provisions</a:t>
            </a:r>
          </a:p>
          <a:p>
            <a:pPr marL="1200150" lvl="2" indent="-285750">
              <a:buFontTx/>
              <a:buChar char="-"/>
            </a:pPr>
            <a:r>
              <a:rPr lang="en-IE" sz="1600" dirty="0">
                <a:cs typeface="Times New Roman" panose="02020603050405020304" pitchFamily="18" charset="0"/>
              </a:rPr>
              <a:t>Provide supplementary area-wide urban design guidance and analysis</a:t>
            </a:r>
          </a:p>
          <a:p>
            <a:pPr marL="1200150" lvl="2" indent="-285750">
              <a:buFontTx/>
              <a:buChar char="-"/>
            </a:pPr>
            <a:r>
              <a:rPr lang="en-IE" sz="1600" dirty="0">
                <a:cs typeface="Times New Roman" panose="02020603050405020304" pitchFamily="18" charset="0"/>
              </a:rPr>
              <a:t>Provide updated district level urban design guidance (for each of the five districts)</a:t>
            </a:r>
          </a:p>
          <a:p>
            <a:pPr marL="1200150" lvl="2" indent="-285750">
              <a:buFontTx/>
              <a:buChar char="-"/>
            </a:pPr>
            <a:r>
              <a:rPr lang="en-IE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IE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stablish sequencing through identification of Priority Development Areas and key infrastructure requirements</a:t>
            </a:r>
          </a:p>
          <a:p>
            <a:pPr marL="742950" lvl="1" indent="-285750">
              <a:buFontTx/>
              <a:buChar char="-"/>
            </a:pPr>
            <a:r>
              <a:rPr lang="en-IE" sz="1600" b="1" dirty="0">
                <a:ea typeface="Times New Roman" panose="02020603050405020304" pitchFamily="18" charset="0"/>
                <a:cs typeface="Calibri" panose="020F0502020204030204" pitchFamily="34" charset="0"/>
              </a:rPr>
              <a:t>Variation to include (not limited to)</a:t>
            </a:r>
          </a:p>
          <a:p>
            <a:pPr marL="1200150" lvl="2" indent="-285750">
              <a:buFontTx/>
              <a:buChar char="-"/>
            </a:pPr>
            <a:r>
              <a:rPr lang="en-IE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Urban framework and </a:t>
            </a:r>
            <a:r>
              <a:rPr lang="en-IE" sz="1600" dirty="0"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IE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and use mix</a:t>
            </a:r>
          </a:p>
          <a:p>
            <a:pPr marL="1200150" lvl="2" indent="-285750">
              <a:buFontTx/>
              <a:buChar char="-"/>
            </a:pPr>
            <a:r>
              <a:rPr lang="en-IE" sz="1600" dirty="0"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E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ample typologies for mixed use</a:t>
            </a:r>
          </a:p>
          <a:p>
            <a:pPr marL="1200150" lvl="2" indent="-285750">
              <a:buFontTx/>
              <a:buChar char="-"/>
            </a:pPr>
            <a:r>
              <a:rPr lang="en-IE" sz="1600" dirty="0"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E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esidential and non-residential capacity </a:t>
            </a:r>
          </a:p>
          <a:p>
            <a:pPr marL="1200150" lvl="2" indent="-285750">
              <a:buFontTx/>
              <a:buChar char="-"/>
            </a:pPr>
            <a:r>
              <a:rPr lang="en-IE" sz="1600" dirty="0"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E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istribution of social infrastructure</a:t>
            </a:r>
          </a:p>
          <a:p>
            <a:pPr marL="1200150" lvl="2" indent="-285750">
              <a:buFontTx/>
              <a:buChar char="-"/>
            </a:pPr>
            <a:r>
              <a:rPr lang="en-IE" sz="1600" dirty="0">
                <a:ea typeface="Times New Roman" panose="02020603050405020304" pitchFamily="18" charset="0"/>
                <a:cs typeface="Calibri" panose="020F0502020204030204" pitchFamily="34" charset="0"/>
              </a:rPr>
              <a:t>Estimated foul capacity demand</a:t>
            </a:r>
          </a:p>
          <a:p>
            <a:pPr marL="1200150" lvl="2" indent="-285750">
              <a:buFontTx/>
              <a:buChar char="-"/>
            </a:pPr>
            <a:r>
              <a:rPr lang="en-IE" sz="1600" dirty="0">
                <a:ea typeface="Times New Roman" panose="02020603050405020304" pitchFamily="18" charset="0"/>
                <a:cs typeface="Calibri" panose="020F0502020204030204" pitchFamily="34" charset="0"/>
              </a:rPr>
              <a:t>Parking strategy</a:t>
            </a:r>
          </a:p>
          <a:p>
            <a:pPr marL="1200150" lvl="2" indent="-285750">
              <a:buFontTx/>
              <a:buChar char="-"/>
            </a:pPr>
            <a:r>
              <a:rPr lang="en-IE" sz="1600" dirty="0">
                <a:ea typeface="Calibri" panose="020F0502020204030204" pitchFamily="34" charset="0"/>
                <a:cs typeface="Calibri" panose="020F0502020204030204" pitchFamily="34" charset="0"/>
              </a:rPr>
              <a:t>Approach to open space provision</a:t>
            </a:r>
          </a:p>
          <a:p>
            <a:pPr marL="1200150" lvl="2" indent="-285750">
              <a:buFontTx/>
              <a:buChar char="-"/>
            </a:pPr>
            <a:r>
              <a:rPr lang="en-IE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Phasing approach</a:t>
            </a:r>
          </a:p>
          <a:p>
            <a:pPr marL="1200150" lvl="2" indent="-285750">
              <a:buFontTx/>
              <a:buChar char="-"/>
            </a:pPr>
            <a:r>
              <a:rPr lang="en-IE" sz="1600" dirty="0">
                <a:ea typeface="Calibri" panose="020F0502020204030204" pitchFamily="34" charset="0"/>
                <a:cs typeface="Calibri" panose="020F0502020204030204" pitchFamily="34" charset="0"/>
              </a:rPr>
              <a:t>Sequencing of regeneration </a:t>
            </a:r>
            <a:endParaRPr lang="en-IE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en-IE" sz="1600" dirty="0">
                <a:ea typeface="Calibri" panose="020F0502020204030204" pitchFamily="34" charset="0"/>
                <a:cs typeface="Calibri" panose="020F0502020204030204" pitchFamily="34" charset="0"/>
              </a:rPr>
              <a:t>Development management standards/requirements</a:t>
            </a:r>
            <a:endParaRPr lang="en-IE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GB" sz="1600" b="1" dirty="0"/>
              <a:t>Environmental Reports</a:t>
            </a:r>
          </a:p>
          <a:p>
            <a:pPr marL="1200150" lvl="2" indent="-285750">
              <a:buFontTx/>
              <a:buChar char="-"/>
            </a:pPr>
            <a:r>
              <a:rPr lang="en-GB" sz="1600" dirty="0"/>
              <a:t>Strategic Environmental Assessment (SEA)</a:t>
            </a:r>
          </a:p>
          <a:p>
            <a:pPr marL="1200150" lvl="2" indent="-285750">
              <a:buFontTx/>
              <a:buChar char="-"/>
            </a:pPr>
            <a:r>
              <a:rPr lang="en-GB" sz="1600" dirty="0"/>
              <a:t>Appropriate Assessment (AA)</a:t>
            </a:r>
          </a:p>
          <a:p>
            <a:pPr marL="1200150" lvl="2" indent="-285750">
              <a:buFontTx/>
              <a:buChar char="-"/>
            </a:pPr>
            <a:r>
              <a:rPr lang="en-GB" sz="1600" dirty="0"/>
              <a:t>Strategic Flood Risk Assessment (SFRA)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C38A08F-0826-8254-1BF8-9A47CB1DC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7" y="231216"/>
            <a:ext cx="656911" cy="649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E22DEA-484D-F9FC-F0E5-7EDC20A9C8C8}"/>
              </a:ext>
            </a:extLst>
          </p:cNvPr>
          <p:cNvSpPr txBox="1"/>
          <p:nvPr/>
        </p:nvSpPr>
        <p:spPr>
          <a:xfrm>
            <a:off x="1407381" y="339480"/>
            <a:ext cx="105195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Background Studies to Support Variation</a:t>
            </a:r>
            <a:endParaRPr lang="en-IE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CCB30-F096-3766-944C-D03EB99AA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140877"/>
            <a:ext cx="4764157" cy="451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DF09D4-EDA8-3C6B-EAB4-47C880217F42}"/>
              </a:ext>
            </a:extLst>
          </p:cNvPr>
          <p:cNvSpPr txBox="1"/>
          <p:nvPr/>
        </p:nvSpPr>
        <p:spPr>
          <a:xfrm>
            <a:off x="3598252" y="1222171"/>
            <a:ext cx="7773617" cy="330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SEA and AA Screening </a:t>
            </a:r>
            <a:r>
              <a:rPr lang="en-I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was carried out at non-statutory Strategic Framework stage.</a:t>
            </a:r>
          </a:p>
          <a:p>
            <a:pPr marL="1200150" lvl="2" indent="-28575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20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I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ndertaking given in Framework to recommence SEA and AA processes at statutory </a:t>
            </a:r>
            <a:r>
              <a:rPr lang="en-I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Variation/Plan stage</a:t>
            </a:r>
            <a:r>
              <a:rPr lang="en-I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200150" lvl="2" indent="-28575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Fresh screening and scoping </a:t>
            </a:r>
            <a:r>
              <a:rPr lang="en-IE" sz="2000" dirty="0">
                <a:ea typeface="Calibri" panose="020F0502020204030204" pitchFamily="34" charset="0"/>
                <a:cs typeface="Times New Roman" panose="02020603050405020304" pitchFamily="18" charset="0"/>
              </a:rPr>
              <a:t>will be now carried out</a:t>
            </a:r>
          </a:p>
          <a:p>
            <a:pPr marL="1200150" lvl="2" indent="-28575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2000" dirty="0">
                <a:ea typeface="Calibri" panose="020F0502020204030204" pitchFamily="34" charset="0"/>
                <a:cs typeface="Times New Roman" panose="02020603050405020304" pitchFamily="18" charset="0"/>
              </a:rPr>
              <a:t>To be followed by Natural Impact Statement and Strategic Environmental Assessment </a:t>
            </a:r>
          </a:p>
          <a:p>
            <a:pPr marL="1200150" lvl="2" indent="-28575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Process will be parallel and iterative to plan-making</a:t>
            </a:r>
          </a:p>
          <a:p>
            <a:pPr marL="1200150" lvl="2" indent="-28575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2000" dirty="0">
                <a:ea typeface="Calibri" panose="020F0502020204030204" pitchFamily="34" charset="0"/>
                <a:cs typeface="Times New Roman" panose="02020603050405020304" pitchFamily="18" charset="0"/>
              </a:rPr>
              <a:t>Updated </a:t>
            </a:r>
            <a:r>
              <a:rPr lang="en-I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Strategic Flood Risk Assessment</a:t>
            </a:r>
            <a:r>
              <a:rPr lang="en-IE" sz="2000" dirty="0">
                <a:ea typeface="Calibri" panose="020F0502020204030204" pitchFamily="34" charset="0"/>
                <a:cs typeface="Times New Roman" panose="02020603050405020304" pitchFamily="18" charset="0"/>
              </a:rPr>
              <a:t> will be carried out </a:t>
            </a:r>
            <a:endParaRPr lang="en-I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en-IE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CAC605-6FD9-354E-5408-0C8407782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7" y="231216"/>
            <a:ext cx="656911" cy="649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59A3F7-5034-EEA9-54A5-1CBDDEBFA0B4}"/>
              </a:ext>
            </a:extLst>
          </p:cNvPr>
          <p:cNvSpPr txBox="1"/>
          <p:nvPr/>
        </p:nvSpPr>
        <p:spPr>
          <a:xfrm>
            <a:off x="2516281" y="157516"/>
            <a:ext cx="9227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Environmental Reports for Variations</a:t>
            </a:r>
            <a:endParaRPr lang="en-IE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0596A-4079-D2DF-8135-F743A99AC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97" y="1222171"/>
            <a:ext cx="2844907" cy="2508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F9CE4-C827-2078-70E4-8FC50A79E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31" y="4054854"/>
            <a:ext cx="2878673" cy="2571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03CF9B-1594-22A2-A6AB-9A015D041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177" y="4547534"/>
            <a:ext cx="6839905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8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EAA1D08-017E-CA4C-7786-F21CF07D7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7" y="231216"/>
            <a:ext cx="656911" cy="649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E8332A-7999-F71F-3EA9-1D61E1DA9371}"/>
              </a:ext>
            </a:extLst>
          </p:cNvPr>
          <p:cNvSpPr txBox="1"/>
          <p:nvPr/>
        </p:nvSpPr>
        <p:spPr>
          <a:xfrm>
            <a:off x="1425521" y="281292"/>
            <a:ext cx="6094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Further Studies informing Variation</a:t>
            </a:r>
            <a:endParaRPr lang="en-IE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19EC6-C899-19EF-6D42-513593C24B07}"/>
              </a:ext>
            </a:extLst>
          </p:cNvPr>
          <p:cNvSpPr txBox="1"/>
          <p:nvPr/>
        </p:nvSpPr>
        <p:spPr>
          <a:xfrm>
            <a:off x="451651" y="880808"/>
            <a:ext cx="7901774" cy="570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-10" dirty="0">
                <a:ea typeface="Calibri" panose="020F0502020204030204" pitchFamily="34" charset="0"/>
                <a:cs typeface="Times New Roman" panose="02020603050405020304" pitchFamily="18" charset="0"/>
              </a:rPr>
              <a:t>Ongoing stakeholder consultation with NTA, LDA, HSA, ESB/</a:t>
            </a:r>
            <a:r>
              <a:rPr lang="en-GB" b="1" spc="-10" dirty="0" err="1">
                <a:ea typeface="Calibri" panose="020F0502020204030204" pitchFamily="34" charset="0"/>
                <a:cs typeface="Times New Roman" panose="02020603050405020304" pitchFamily="18" charset="0"/>
              </a:rPr>
              <a:t>Eirgrid</a:t>
            </a:r>
            <a:r>
              <a:rPr lang="en-GB" b="1" spc="-10" dirty="0">
                <a:ea typeface="Calibri" panose="020F0502020204030204" pitchFamily="34" charset="0"/>
                <a:cs typeface="Times New Roman" panose="02020603050405020304" pitchFamily="18" charset="0"/>
              </a:rPr>
              <a:t> &amp; IW</a:t>
            </a:r>
          </a:p>
          <a:p>
            <a:endParaRPr lang="en-GB" b="1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spc="-10" dirty="0">
                <a:ea typeface="Calibri" panose="020F0502020204030204" pitchFamily="34" charset="0"/>
                <a:cs typeface="Times New Roman" panose="02020603050405020304" pitchFamily="18" charset="0"/>
              </a:rPr>
              <a:t>First Park</a:t>
            </a:r>
          </a:p>
          <a:p>
            <a:pPr marL="285750" indent="-285750">
              <a:buFontTx/>
              <a:buChar char="-"/>
            </a:pPr>
            <a:r>
              <a:rPr lang="en-GB" spc="-10" dirty="0">
                <a:ea typeface="Calibri" panose="020F0502020204030204" pitchFamily="34" charset="0"/>
                <a:cs typeface="Times New Roman" panose="02020603050405020304" pitchFamily="18" charset="0"/>
              </a:rPr>
              <a:t>Grant Associates engaged to undertake feasibility study for first large park involving:</a:t>
            </a:r>
            <a:endParaRPr lang="en-I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1400" dirty="0">
                <a:ea typeface="Calibri" panose="020F0502020204030204" pitchFamily="34" charset="0"/>
                <a:cs typeface="Times New Roman" panose="02020603050405020304" pitchFamily="18" charset="0"/>
              </a:rPr>
              <a:t>Appraisal, vision, high level concept plan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IE" sz="1400" dirty="0">
                <a:ea typeface="Calibri" panose="020F0502020204030204" pitchFamily="34" charset="0"/>
                <a:cs typeface="Times New Roman" panose="02020603050405020304" pitchFamily="18" charset="0"/>
              </a:rPr>
              <a:t>Delivery strategy, high level cost benchmarking, funding opportunities</a:t>
            </a:r>
            <a:endParaRPr lang="en-GB" sz="1600" b="1" spc="-10" dirty="0">
              <a:latin typeface="Omnes SemiBold"/>
              <a:cs typeface="Omnes SemiBold"/>
            </a:endParaRPr>
          </a:p>
          <a:p>
            <a:r>
              <a:rPr lang="en-GB" b="1" dirty="0"/>
              <a:t>Power Lines</a:t>
            </a:r>
            <a:r>
              <a:rPr lang="en-GB" dirty="0"/>
              <a:t> </a:t>
            </a:r>
          </a:p>
          <a:p>
            <a:pPr marL="285750" indent="-285750">
              <a:buFontTx/>
              <a:buChar char="-"/>
            </a:pPr>
            <a:r>
              <a:rPr lang="en-GB" dirty="0"/>
              <a:t>TLI Group engaged by LDA/SDCC/DCC to prepare technical brief for Feasibility Study into undergrounding of overhead high voltage electricity cables  </a:t>
            </a:r>
          </a:p>
          <a:p>
            <a:pPr marL="1200150" lvl="2" indent="-285750">
              <a:buFontTx/>
              <a:buChar char="-"/>
            </a:pPr>
            <a:r>
              <a:rPr lang="en-GB" sz="1400" dirty="0"/>
              <a:t>Will potentially release 40 Ha plus of developable land</a:t>
            </a:r>
          </a:p>
          <a:p>
            <a:pPr marL="1200150" lvl="2" indent="-285750">
              <a:buFontTx/>
              <a:buChar char="-"/>
            </a:pPr>
            <a:r>
              <a:rPr lang="en-GB" sz="1400" dirty="0"/>
              <a:t>Will improve visual amenity, setting and placemaking</a:t>
            </a:r>
            <a:endParaRPr lang="en-GB" b="1" dirty="0"/>
          </a:p>
          <a:p>
            <a:r>
              <a:rPr lang="en-GB" b="1" dirty="0"/>
              <a:t>Energy</a:t>
            </a:r>
          </a:p>
          <a:p>
            <a:pPr marL="285750" indent="-285750">
              <a:buFontTx/>
              <a:buChar char="-"/>
            </a:pPr>
            <a:r>
              <a:rPr lang="en-GB" dirty="0"/>
              <a:t>Codema engaged by SDCC/DCC to undertake energy management and provision feasibility study</a:t>
            </a:r>
          </a:p>
          <a:p>
            <a:pPr marL="285750" indent="-285750">
              <a:buFontTx/>
              <a:buChar char="-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Report will set out policy-based recommendations and conclusions on:</a:t>
            </a:r>
          </a:p>
          <a:p>
            <a:pPr marL="1200150" lvl="2" indent="-285750">
              <a:buFontTx/>
              <a:buChar char="-"/>
            </a:pPr>
            <a:r>
              <a:rPr lang="en-GB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Low-carbon heating and heat networks including potential for district heating and waste heat source</a:t>
            </a:r>
          </a:p>
          <a:p>
            <a:pPr marL="1200150" lvl="2" indent="-285750">
              <a:buFontTx/>
              <a:buChar char="-"/>
            </a:pPr>
            <a:r>
              <a:rPr lang="en-GB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Low-carbon transport including an assessment of emissions pathways for different modes/routes</a:t>
            </a:r>
          </a:p>
          <a:p>
            <a:pPr marL="1200150" lvl="2" indent="-285750">
              <a:buFontTx/>
              <a:buChar char="-"/>
            </a:pPr>
            <a:r>
              <a:rPr lang="en-IE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Renewable electricity</a:t>
            </a:r>
          </a:p>
          <a:p>
            <a:pPr marL="1200150" lvl="2" indent="-285750">
              <a:buFontTx/>
              <a:buChar char="-"/>
            </a:pPr>
            <a:r>
              <a:rPr lang="en-IE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Building energy </a:t>
            </a:r>
            <a:r>
              <a:rPr lang="en-IE" sz="14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IE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fficiency</a:t>
            </a:r>
            <a:r>
              <a:rPr lang="en-IE" sz="1400" dirty="0">
                <a:solidFill>
                  <a:srgbClr val="000000"/>
                </a:solidFill>
                <a:latin typeface="Calibri" panose="020F0502020204030204" pitchFamily="34" charset="0"/>
              </a:rPr>
              <a:t> and e</a:t>
            </a:r>
            <a:r>
              <a:rPr lang="en-IE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mbodied carbon in buildings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F908D-0A21-6FBB-9B8A-2B96C0796B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68" r="6239"/>
          <a:stretch/>
        </p:blipFill>
        <p:spPr>
          <a:xfrm>
            <a:off x="8577469" y="4578525"/>
            <a:ext cx="2572131" cy="2152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B8B960-B34C-FC9C-B07C-4A22C08D1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470" y="2358993"/>
            <a:ext cx="2572132" cy="2140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B7B964-DD1B-C64B-F491-73074875F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7469" y="52818"/>
            <a:ext cx="2504987" cy="22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1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445</Words>
  <Application>Microsoft Office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Omnes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Edge Project Update </dc:title>
  <dc:creator>Siobhan Duff</dc:creator>
  <cp:lastModifiedBy>Eoin Burke</cp:lastModifiedBy>
  <cp:revision>8</cp:revision>
  <dcterms:created xsi:type="dcterms:W3CDTF">2023-05-23T11:42:31Z</dcterms:created>
  <dcterms:modified xsi:type="dcterms:W3CDTF">2023-05-24T08:22:35Z</dcterms:modified>
</cp:coreProperties>
</file>