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7" r:id="rId4"/>
    <p:sldId id="302" r:id="rId5"/>
    <p:sldId id="299" r:id="rId6"/>
    <p:sldId id="298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in Burke" userId="4aafc82d-5189-4da3-bc5e-52a4f60cd126" providerId="ADAL" clId="{71B0D392-690F-4A0A-B866-3482B02ED917}"/>
    <pc:docChg chg="undo custSel addSld modSld">
      <pc:chgData name="Eoin Burke" userId="4aafc82d-5189-4da3-bc5e-52a4f60cd126" providerId="ADAL" clId="{71B0D392-690F-4A0A-B866-3482B02ED917}" dt="2023-05-24T08:12:15.665" v="139" actId="20577"/>
      <pc:docMkLst>
        <pc:docMk/>
      </pc:docMkLst>
      <pc:sldChg chg="modSp add mod">
        <pc:chgData name="Eoin Burke" userId="4aafc82d-5189-4da3-bc5e-52a4f60cd126" providerId="ADAL" clId="{71B0D392-690F-4A0A-B866-3482B02ED917}" dt="2023-05-24T08:12:15.665" v="139" actId="20577"/>
        <pc:sldMkLst>
          <pc:docMk/>
          <pc:sldMk cId="2865545430" sldId="302"/>
        </pc:sldMkLst>
        <pc:spChg chg="mod">
          <ac:chgData name="Eoin Burke" userId="4aafc82d-5189-4da3-bc5e-52a4f60cd126" providerId="ADAL" clId="{71B0D392-690F-4A0A-B866-3482B02ED917}" dt="2023-05-24T08:12:15.665" v="139" actId="20577"/>
          <ac:spMkLst>
            <pc:docMk/>
            <pc:sldMk cId="2865545430" sldId="302"/>
            <ac:spMk id="3" creationId="{245C9949-D60C-4EC0-94CA-CB4818012A59}"/>
          </ac:spMkLst>
        </pc:spChg>
        <pc:spChg chg="mod">
          <ac:chgData name="Eoin Burke" userId="4aafc82d-5189-4da3-bc5e-52a4f60cd126" providerId="ADAL" clId="{71B0D392-690F-4A0A-B866-3482B02ED917}" dt="2023-05-24T08:12:08.270" v="137" actId="20577"/>
          <ac:spMkLst>
            <pc:docMk/>
            <pc:sldMk cId="2865545430" sldId="302"/>
            <ac:spMk id="6" creationId="{EE346848-07AB-4BE9-840D-B6643F6AEA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A07D-93E3-4B76-A8AD-E60E11ECA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47D84-7AF8-4A82-837D-26AE8F754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1FB24-37D8-49C1-A1C6-A3BB76EB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4C01D-CC12-4D0E-B0C0-50CFEAE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09385-7656-4C6F-B3A6-864D8251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954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E1CF-0F0B-48B5-8AA1-A42BF9B4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B6871-7EB6-43D0-9260-E71659565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CBF2-75E5-4F8B-AF0B-C8CBAAF5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1C86-D5B8-4C84-806B-D4AED87B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D891-EAA3-4232-9074-FB5A789B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796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3DC33-6F4E-4799-ABEE-E1090942C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AD728-260F-4CBC-9211-BF6A7A04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7A86-26D8-4219-9EA3-2E5F7AB0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F4484-2E29-4E9E-9CF7-793F33CB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05303-D766-46CB-9EA4-BB12D1C3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166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E11F-662B-483B-B65A-920DA3DD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5D260-4419-412E-911E-AE9ADE9F6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FBDA-B8FB-4D50-9105-7D060239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A4D10-4F72-4B62-AAFD-8DD4D3FE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4933-8E7C-4A81-94D0-EE3D41B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18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A269-7DA1-48AC-B960-E67FB50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FFED0-68F5-4B8F-AFD1-C41F6519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E350E-DAA6-489C-B9AA-4282050A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1C00-A8DD-45AF-AA75-B3F1ECBC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BB83B-4ED6-4D20-8342-D3446753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142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B4C2-147F-4028-9414-64EFAE3D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1C5E7-DA02-41BB-86BB-EBFCBAFE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278BB-F0B2-4D59-A84A-6707D6C7E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D00C6-8587-4B1F-8132-E974D7C8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F6BA9-EE62-466B-A6B4-F04311D3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E7146-86F3-4E13-9E85-9F90F9ED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18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A371-8E27-48BF-B065-BACFBE47F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8FA16-6FB1-4F1D-A0AA-FB502FF3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A9742-0D29-4E54-BD9D-C04E66DA0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12EDE-919A-4DF9-8404-1089B1FC4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1C343-89B2-4FFD-A74D-F4628DD60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12994-73CC-417D-9B55-52EBC1AE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F1B3B-721C-466B-8BA1-F2D2B0AD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35221-894A-4A6A-BDD7-FCEDBA86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229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2D39-7B11-4589-92EE-236E0F0D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73AA5-08F1-49A4-8CB0-17F760AB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F1CFE-46AB-45EB-A276-D43007E4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5818B-091A-4C33-95FD-0CB4B507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3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74AE47-DA35-4FFE-89B3-05909380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49763-B064-4072-B8FD-A76E1AEC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A6FBB-2324-4A9A-8A47-9B020274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528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2BFE-232B-404D-8722-1944EAE0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B3E87-B9FA-4709-8EBF-FC01F0A00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1DD90-78A0-48F6-839B-828EA891C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18492-2CD2-4569-9093-E07158F2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AA2A1-9C1F-4AFE-8949-DC6F74807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BE812-EAB5-4168-B94A-5E4E29B3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096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D5B2-553E-43A4-B74C-33A25CFE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97741-FECC-4692-95A4-81DD9BE86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BE195-42E7-4694-9135-F09912609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C2314-4278-4B85-8BC3-431B5D20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0260F-4337-4C45-BFFF-5B3D0D48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FBA3D-7D29-458B-BC96-18AADF04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530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7C249-ED52-497C-B3F0-5D835196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2124F-2D86-4EAA-BE42-C395DD26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72B5-943D-4AE6-A8A1-87BE8870B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18B5-F284-419F-918A-88689E196703}" type="datetimeFigureOut">
              <a:rPr lang="en-IE" smtClean="0"/>
              <a:t>23/05/2023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7658A-9C9A-4DFF-8EDC-066D6A06D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78558-96D8-4E23-9033-124192A21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403B-164B-4353-9CBD-D3BA0FF453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835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96125-0D01-4BF9-959E-904EE93D4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IE" sz="8000" dirty="0">
                <a:solidFill>
                  <a:schemeClr val="accent6">
                    <a:lumMod val="75000"/>
                  </a:schemeClr>
                </a:solidFill>
              </a:rPr>
              <a:t>Heritage Plan Review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BB060-6C41-4572-87A1-9BDF53D1C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90" y="857156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en-GB" b="1" dirty="0">
                <a:solidFill>
                  <a:srgbClr val="FFC000"/>
                </a:solidFill>
              </a:rPr>
              <a:t>LUPT SPC, 25</a:t>
            </a:r>
            <a:r>
              <a:rPr lang="en-GB" b="1" baseline="30000" dirty="0">
                <a:solidFill>
                  <a:srgbClr val="FFC000"/>
                </a:solidFill>
              </a:rPr>
              <a:t>th</a:t>
            </a:r>
            <a:r>
              <a:rPr lang="en-GB" b="1" dirty="0">
                <a:solidFill>
                  <a:srgbClr val="FFC000"/>
                </a:solidFill>
              </a:rPr>
              <a:t> May 2023</a:t>
            </a:r>
            <a:endParaRPr lang="en-IE" b="1" dirty="0">
              <a:solidFill>
                <a:srgbClr val="FFC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8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9949-D60C-4EC0-94CA-CB481801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47" y="908464"/>
            <a:ext cx="5134482" cy="4937145"/>
          </a:xfrm>
        </p:spPr>
        <p:txBody>
          <a:bodyPr anchor="ctr">
            <a:normAutofit/>
          </a:bodyPr>
          <a:lstStyle/>
          <a:p>
            <a:pPr lvl="1"/>
            <a:r>
              <a:rPr lang="en-IE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Review of Heritage Plan</a:t>
            </a:r>
            <a:endParaRPr lang="en-I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46848-07AB-4BE9-840D-B6643F6AEA51}"/>
              </a:ext>
            </a:extLst>
          </p:cNvPr>
          <p:cNvSpPr txBox="1"/>
          <p:nvPr/>
        </p:nvSpPr>
        <p:spPr>
          <a:xfrm>
            <a:off x="5993376" y="614161"/>
            <a:ext cx="5407982" cy="553997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/>
              <a:t>Grant of €12,000 </a:t>
            </a:r>
            <a:r>
              <a:rPr lang="en-GB" sz="2400" dirty="0"/>
              <a:t>was awarded by the Heritage Council for the Review of the Heritage Plan, under their 2023 programme of support for County Heritage Plan projects.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/>
              <a:t>Following the Internal Consultation Workshop hosted with EPIC consultants in December 2022, two </a:t>
            </a:r>
            <a:r>
              <a:rPr lang="en-GB" sz="2400" b="1" dirty="0"/>
              <a:t>External Stakeholder Workshops </a:t>
            </a:r>
            <a:r>
              <a:rPr lang="en-GB" sz="2400" dirty="0"/>
              <a:t>were hosted in the Tallaght Library on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March and 15</a:t>
            </a:r>
            <a:r>
              <a:rPr lang="en-GB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March (facilitated by EPIC consultants).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9949-D60C-4EC0-94CA-CB481801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24" y="922919"/>
            <a:ext cx="5187262" cy="4937145"/>
          </a:xfrm>
        </p:spPr>
        <p:txBody>
          <a:bodyPr anchor="ctr">
            <a:normAutofit/>
          </a:bodyPr>
          <a:lstStyle/>
          <a:p>
            <a:pPr lvl="1"/>
            <a:r>
              <a:rPr lang="en-IE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 Draft Consultation on Heritage Plan</a:t>
            </a:r>
            <a:endParaRPr lang="en-I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46848-07AB-4BE9-840D-B6643F6AEA51}"/>
              </a:ext>
            </a:extLst>
          </p:cNvPr>
          <p:cNvSpPr txBox="1"/>
          <p:nvPr/>
        </p:nvSpPr>
        <p:spPr>
          <a:xfrm>
            <a:off x="5786582" y="528794"/>
            <a:ext cx="5687346" cy="563231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Public Consultation </a:t>
            </a:r>
            <a:r>
              <a:rPr lang="en-GB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urvey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the Review of the Plan was live on the Council’s Consultation Portal between March 10</a:t>
            </a:r>
            <a:r>
              <a:rPr lang="en-GB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April 11</a:t>
            </a:r>
            <a:r>
              <a:rPr lang="en-GB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43 submissions </a:t>
            </a:r>
            <a:r>
              <a:rPr lang="en-I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received through the on-line consultation survey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I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of submissions and outputs 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both the external consultation workshops and the on-line survey are currently being reviewed and assessed in conjunction with EPIC consultants</a:t>
            </a:r>
            <a:r>
              <a:rPr lang="en-GB" sz="2400" dirty="0"/>
              <a:t>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572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7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9949-D60C-4EC0-94CA-CB481801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24" y="922919"/>
            <a:ext cx="5187262" cy="4937145"/>
          </a:xfrm>
        </p:spPr>
        <p:txBody>
          <a:bodyPr anchor="ctr">
            <a:normAutofit/>
          </a:bodyPr>
          <a:lstStyle/>
          <a:p>
            <a:pPr lvl="1"/>
            <a:r>
              <a:rPr lang="en-IE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Heritage Plan Programme</a:t>
            </a:r>
            <a:endParaRPr lang="en-I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46848-07AB-4BE9-840D-B6643F6AEA51}"/>
              </a:ext>
            </a:extLst>
          </p:cNvPr>
          <p:cNvSpPr txBox="1"/>
          <p:nvPr/>
        </p:nvSpPr>
        <p:spPr>
          <a:xfrm>
            <a:off x="5786582" y="528794"/>
            <a:ext cx="5687346" cy="4728217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a Draft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 (June – August)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on Draft Plan content and consultation to September LUPT SPC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to October Council meeting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consultation on Draft Plan (October/ November)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Report on submissions received and amendments recommended (November/ December)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Revised final plan prepared (November/ December)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Council in January /February for noting of CE Report and final Heritage Plan </a:t>
            </a:r>
            <a:endParaRPr lang="en-I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4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6DFC2-2582-6E50-C8F8-3540BB7B560D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effectLst/>
                <a:latin typeface="+mj-lt"/>
                <a:ea typeface="+mj-ea"/>
                <a:cs typeface="+mj-cs"/>
              </a:rPr>
              <a:t>Proposed Format of the Plan</a:t>
            </a:r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46848-07AB-4BE9-840D-B6643F6AEA51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SECTION 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Introduction to the Heritage Plan Review process, highlighting changes in national legislation, policies, obligations etc.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Brief </a:t>
            </a:r>
            <a:r>
              <a:rPr lang="en-US" sz="2200" dirty="0"/>
              <a:t>c</a:t>
            </a:r>
            <a:r>
              <a:rPr lang="en-US" sz="2200" dirty="0">
                <a:effectLst/>
              </a:rPr>
              <a:t>ase examples of 4 achieved projects from the first plan (</a:t>
            </a:r>
            <a:r>
              <a:rPr lang="en-US" sz="2200" i="1" dirty="0">
                <a:effectLst/>
              </a:rPr>
              <a:t>i.e. </a:t>
            </a:r>
            <a:r>
              <a:rPr lang="en-US" sz="2200" i="1" dirty="0"/>
              <a:t>a</a:t>
            </a:r>
            <a:r>
              <a:rPr lang="en-US" sz="2200" dirty="0">
                <a:effectLst/>
              </a:rPr>
              <a:t>rchaeology, natural </a:t>
            </a:r>
            <a:r>
              <a:rPr lang="en-US" sz="2200" dirty="0"/>
              <a:t>h</a:t>
            </a:r>
            <a:r>
              <a:rPr lang="en-US" sz="2200" dirty="0">
                <a:effectLst/>
              </a:rPr>
              <a:t>eritage, built heritage, cultural heritage) </a:t>
            </a:r>
            <a:r>
              <a:rPr lang="en-US" sz="2200" dirty="0"/>
              <a:t>that have expanded our knowledge of the County’s heritage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20B05-DE80-33C1-5D20-00C16EE64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0" r="304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413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81ADA-D3AB-2CFA-0925-C413FDB05BEC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effectLst/>
                <a:latin typeface="+mj-lt"/>
                <a:ea typeface="+mj-ea"/>
                <a:cs typeface="+mj-cs"/>
              </a:rPr>
              <a:t>Proposed Format of the Plan</a:t>
            </a:r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46848-07AB-4BE9-840D-B6643F6AEA51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SECTION 2</a:t>
            </a:r>
            <a:endParaRPr lang="en-US" sz="2200" b="1" dirty="0">
              <a:solidFill>
                <a:schemeClr val="accent2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Summary of the Plan making process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Implementation process for the new Plan (Heritage Forum/Plan Governance, a costed Plan, monitoring and evaluation of success and impact</a:t>
            </a:r>
            <a:endParaRPr lang="en-US" sz="2200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893CE-A1BD-D933-A5F7-7DB012829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4" r="18867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83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81ADA-D3AB-2CFA-0925-C413FDB05BEC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effectLst/>
                <a:latin typeface="+mj-lt"/>
                <a:ea typeface="+mj-ea"/>
                <a:cs typeface="+mj-cs"/>
              </a:rPr>
              <a:t>Proposed Format of the Plan</a:t>
            </a:r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46848-07AB-4BE9-840D-B6643F6AEA51}"/>
              </a:ext>
            </a:extLst>
          </p:cNvPr>
          <p:cNvSpPr txBox="1"/>
          <p:nvPr/>
        </p:nvSpPr>
        <p:spPr>
          <a:xfrm>
            <a:off x="572493" y="2071316"/>
            <a:ext cx="5142241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SECTION 3</a:t>
            </a:r>
            <a:endParaRPr lang="en-US" sz="2200" b="1" dirty="0">
              <a:solidFill>
                <a:schemeClr val="accent2"/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Focus Points/Categories for listed actions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Finding and telling the stories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Managing heritage data and resources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Supporting community engagement and access to heritage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Building resilience/adapting to change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" name="Picture 3" descr="A close up of a lace&#10;&#10;Description automatically generated with medium confidence">
            <a:extLst>
              <a:ext uri="{FF2B5EF4-FFF2-40B4-BE49-F238E27FC236}">
                <a16:creationId xmlns:a16="http://schemas.microsoft.com/office/drawing/2014/main" id="{01768456-0D11-F5CA-046F-57AD2669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43" y="2246244"/>
            <a:ext cx="6096000" cy="39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81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353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Heritage Plan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Plan Report</dc:title>
  <dc:creator>Rosaleen Dwyer</dc:creator>
  <cp:lastModifiedBy>Eoin Burke</cp:lastModifiedBy>
  <cp:revision>79</cp:revision>
  <dcterms:created xsi:type="dcterms:W3CDTF">2020-11-25T09:58:36Z</dcterms:created>
  <dcterms:modified xsi:type="dcterms:W3CDTF">2023-05-24T08:12:17Z</dcterms:modified>
</cp:coreProperties>
</file>