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97" r:id="rId4"/>
    <p:sldId id="302" r:id="rId5"/>
    <p:sldId id="299" r:id="rId6"/>
    <p:sldId id="298" r:id="rId7"/>
    <p:sldId id="30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oin Burke" userId="4aafc82d-5189-4da3-bc5e-52a4f60cd126" providerId="ADAL" clId="{71B0D392-690F-4A0A-B866-3482B02ED917}"/>
    <pc:docChg chg="undo custSel addSld modSld">
      <pc:chgData name="Eoin Burke" userId="4aafc82d-5189-4da3-bc5e-52a4f60cd126" providerId="ADAL" clId="{71B0D392-690F-4A0A-B866-3482B02ED917}" dt="2023-05-24T08:12:15.665" v="139" actId="20577"/>
      <pc:docMkLst>
        <pc:docMk/>
      </pc:docMkLst>
      <pc:sldChg chg="modSp add mod">
        <pc:chgData name="Eoin Burke" userId="4aafc82d-5189-4da3-bc5e-52a4f60cd126" providerId="ADAL" clId="{71B0D392-690F-4A0A-B866-3482B02ED917}" dt="2023-05-24T08:12:15.665" v="139" actId="20577"/>
        <pc:sldMkLst>
          <pc:docMk/>
          <pc:sldMk cId="2865545430" sldId="302"/>
        </pc:sldMkLst>
        <pc:spChg chg="mod">
          <ac:chgData name="Eoin Burke" userId="4aafc82d-5189-4da3-bc5e-52a4f60cd126" providerId="ADAL" clId="{71B0D392-690F-4A0A-B866-3482B02ED917}" dt="2023-05-24T08:12:15.665" v="139" actId="20577"/>
          <ac:spMkLst>
            <pc:docMk/>
            <pc:sldMk cId="2865545430" sldId="302"/>
            <ac:spMk id="3" creationId="{245C9949-D60C-4EC0-94CA-CB4818012A59}"/>
          </ac:spMkLst>
        </pc:spChg>
        <pc:spChg chg="mod">
          <ac:chgData name="Eoin Burke" userId="4aafc82d-5189-4da3-bc5e-52a4f60cd126" providerId="ADAL" clId="{71B0D392-690F-4A0A-B866-3482B02ED917}" dt="2023-05-24T08:12:08.270" v="137" actId="20577"/>
          <ac:spMkLst>
            <pc:docMk/>
            <pc:sldMk cId="2865545430" sldId="302"/>
            <ac:spMk id="6" creationId="{EE346848-07AB-4BE9-840D-B6643F6AEA5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1A07D-93E3-4B76-A8AD-E60E11ECA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647D84-7AF8-4A82-837D-26AE8F754C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1FB24-37D8-49C1-A1C6-A3BB76EB6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4C01D-CC12-4D0E-B0C0-50CFEAEC0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09385-7656-4C6F-B3A6-864D82517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79546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9E1CF-0F0B-48B5-8AA1-A42BF9B42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9B6871-7EB6-43D0-9260-E716595652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5CBF2-75E5-4F8B-AF0B-C8CBAAF59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11C86-D5B8-4C84-806B-D4AED87BE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DD891-EAA3-4232-9074-FB5A789BE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7962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D3DC33-6F4E-4799-ABEE-E1090942C3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CAD728-260F-4CBC-9211-BF6A7A042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AC7A86-26D8-4219-9EA3-2E5F7AB01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F4484-2E29-4E9E-9CF7-793F33CBA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05303-D766-46CB-9EA4-BB12D1C3B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3166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0E11F-662B-483B-B65A-920DA3DDA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5D260-4419-412E-911E-AE9ADE9F6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BFBDA-B8FB-4D50-9105-7D0602393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6A4D10-4F72-4B62-AAFD-8DD4D3FE5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74933-8E7C-4A81-94D0-EE3D41B73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21891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2A269-7DA1-48AC-B960-E67FB50FD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1FFED0-68F5-4B8F-AFD1-C41F65190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E350E-DAA6-489C-B9AA-4282050AD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01C00-A8DD-45AF-AA75-B3F1ECBC6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BB83B-4ED6-4D20-8342-D34467538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41420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CB4C2-147F-4028-9414-64EFAE3D6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1C5E7-DA02-41BB-86BB-EBFCBAFEA5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D278BB-F0B2-4D59-A84A-6707D6C7E6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1D00C6-8587-4B1F-8132-E974D7C8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0F6BA9-EE62-466B-A6B4-F04311D38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9E7146-86F3-4E13-9E85-9F90F9ED9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8180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3A371-8E27-48BF-B065-BACFBE47F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8FA16-6FB1-4F1D-A0AA-FB502FF30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6A9742-0D29-4E54-BD9D-C04E66DA0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12EDE-919A-4DF9-8404-1089B1FC4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E1C343-89B2-4FFD-A74D-F4628DD603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C12994-73CC-417D-9B55-52EBC1AE5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5F1B3B-721C-466B-8BA1-F2D2B0AD4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D35221-894A-4A6A-BDD7-FCEDBA860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62292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32D39-7B11-4589-92EE-236E0F0D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273AA5-08F1-49A4-8CB0-17F760ABD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2F1CFE-46AB-45EB-A276-D43007E4C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95818B-091A-4C33-95FD-0CB4B5070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9333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74AE47-DA35-4FFE-89B3-059093805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149763-B064-4072-B8FD-A76E1AEC7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A6FBB-2324-4A9A-8A47-9B020274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1528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02BFE-232B-404D-8722-1944EAE01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B3E87-B9FA-4709-8EBF-FC01F0A00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1DD90-78A0-48F6-839B-828EA891C3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018492-2CD2-4569-9093-E07158F2A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3AA2A1-9C1F-4AFE-8949-DC6F74807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BE812-EAB5-4168-B94A-5E4E29B34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096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9D5B2-553E-43A4-B74C-33A25CFEC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D97741-FECC-4692-95A4-81DD9BE86F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FBE195-42E7-4694-9135-F099126090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DC2314-4278-4B85-8BC3-431B5D20E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D0260F-4337-4C45-BFFF-5B3D0D480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FBA3D-7D29-458B-BC96-18AADF04A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5301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F7C249-ED52-497C-B3F0-5D835196D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B2124F-2D86-4EAA-BE42-C395DD266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E72B5-943D-4AE6-A8A1-87BE8870BE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318B5-F284-419F-918A-88689E196703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7658A-9C9A-4DFF-8EDC-066D6A06DD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78558-96D8-4E23-9033-124192A21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18359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896125-0D01-4BF9-959E-904EE93D4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7689" y="3071183"/>
            <a:ext cx="9910296" cy="2590027"/>
          </a:xfrm>
        </p:spPr>
        <p:txBody>
          <a:bodyPr anchor="t">
            <a:normAutofit/>
          </a:bodyPr>
          <a:lstStyle/>
          <a:p>
            <a:pPr algn="l"/>
            <a:r>
              <a:rPr lang="en-IE" sz="8000" dirty="0">
                <a:solidFill>
                  <a:schemeClr val="accent6">
                    <a:lumMod val="75000"/>
                  </a:schemeClr>
                </a:solidFill>
              </a:rPr>
              <a:t>Heritage Plan Review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3BB060-6C41-4572-87A1-9BDF53D1C3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690" y="857156"/>
            <a:ext cx="9910295" cy="1281733"/>
          </a:xfrm>
        </p:spPr>
        <p:txBody>
          <a:bodyPr anchor="b">
            <a:normAutofit/>
          </a:bodyPr>
          <a:lstStyle/>
          <a:p>
            <a:pPr algn="l"/>
            <a:r>
              <a:rPr lang="en-GB" b="1" dirty="0">
                <a:solidFill>
                  <a:srgbClr val="FFC000"/>
                </a:solidFill>
              </a:rPr>
              <a:t>LUPT SPC, 25</a:t>
            </a:r>
            <a:r>
              <a:rPr lang="en-GB" b="1" baseline="30000" dirty="0">
                <a:solidFill>
                  <a:srgbClr val="FFC000"/>
                </a:solidFill>
              </a:rPr>
              <a:t>th</a:t>
            </a:r>
            <a:r>
              <a:rPr lang="en-GB" b="1" dirty="0">
                <a:solidFill>
                  <a:srgbClr val="FFC000"/>
                </a:solidFill>
              </a:rPr>
              <a:t> May 2023</a:t>
            </a:r>
            <a:endParaRPr lang="en-IE" b="1" dirty="0">
              <a:solidFill>
                <a:srgbClr val="FFC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80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2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2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39" name="Rectangle 2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2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C9949-D60C-4EC0-94CA-CB4818012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447" y="908464"/>
            <a:ext cx="5134482" cy="4937145"/>
          </a:xfrm>
        </p:spPr>
        <p:txBody>
          <a:bodyPr anchor="ctr">
            <a:normAutofit/>
          </a:bodyPr>
          <a:lstStyle/>
          <a:p>
            <a:pPr lvl="1"/>
            <a:r>
              <a:rPr lang="en-IE" sz="36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Review of Heritage Plan</a:t>
            </a:r>
            <a:endParaRPr lang="en-IE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346848-07AB-4BE9-840D-B6643F6AEA51}"/>
              </a:ext>
            </a:extLst>
          </p:cNvPr>
          <p:cNvSpPr txBox="1"/>
          <p:nvPr/>
        </p:nvSpPr>
        <p:spPr>
          <a:xfrm>
            <a:off x="5993376" y="614161"/>
            <a:ext cx="5407982" cy="5539978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n-GB" sz="2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400" b="1" dirty="0"/>
              <a:t>Grant of €12,000 </a:t>
            </a:r>
            <a:r>
              <a:rPr lang="en-GB" sz="2400" dirty="0"/>
              <a:t>was awarded by the Heritage Council for the Review of the Heritage Plan, under their 2023 programme of support for County Heritage Plan projects.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400" dirty="0"/>
              <a:t>Following the Internal Consultation Workshop hosted with EPIC consultants in December 2022, two </a:t>
            </a:r>
            <a:r>
              <a:rPr lang="en-GB" sz="2400" b="1" dirty="0"/>
              <a:t>External Stakeholder Workshops </a:t>
            </a:r>
            <a:r>
              <a:rPr lang="en-GB" sz="2400" dirty="0"/>
              <a:t>were hosted in the Tallaght Library on 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GB" sz="24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March and 15</a:t>
            </a:r>
            <a:r>
              <a:rPr lang="en-GB" sz="24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March (facilitated by EPIC consultants).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453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2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2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39" name="Rectangle 2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2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C9949-D60C-4EC0-94CA-CB4818012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24" y="922919"/>
            <a:ext cx="5187262" cy="4937145"/>
          </a:xfrm>
        </p:spPr>
        <p:txBody>
          <a:bodyPr anchor="ctr">
            <a:normAutofit/>
          </a:bodyPr>
          <a:lstStyle/>
          <a:p>
            <a:pPr lvl="1"/>
            <a:r>
              <a:rPr lang="en-IE" sz="36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Pre Draft Consultation on Heritage Plan</a:t>
            </a:r>
            <a:endParaRPr lang="en-IE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346848-07AB-4BE9-840D-B6643F6AEA51}"/>
              </a:ext>
            </a:extLst>
          </p:cNvPr>
          <p:cNvSpPr txBox="1"/>
          <p:nvPr/>
        </p:nvSpPr>
        <p:spPr>
          <a:xfrm>
            <a:off x="5786582" y="528794"/>
            <a:ext cx="5687346" cy="5632311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Public Consultation </a:t>
            </a:r>
            <a:r>
              <a:rPr lang="en-GB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urvey 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 the Review of the Plan was live on the Council’s Consultation Portal between March 10</a:t>
            </a:r>
            <a:r>
              <a:rPr lang="en-GB" sz="24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and April 11</a:t>
            </a:r>
            <a:r>
              <a:rPr lang="en-GB" sz="24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E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E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43 submissions </a:t>
            </a:r>
            <a:r>
              <a:rPr lang="en-IE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received through the on-line consultation survey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E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Review of submissions and outputs 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from both the external consultation workshops and the on-line survey are currently being reviewed and assessed in conjunction with EPIC consultants</a:t>
            </a:r>
            <a:r>
              <a:rPr lang="en-GB" sz="2400" dirty="0"/>
              <a:t>.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55721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2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2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39" name="Rectangle 2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2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C9949-D60C-4EC0-94CA-CB4818012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24" y="922919"/>
            <a:ext cx="5187262" cy="4937145"/>
          </a:xfrm>
        </p:spPr>
        <p:txBody>
          <a:bodyPr anchor="ctr">
            <a:normAutofit/>
          </a:bodyPr>
          <a:lstStyle/>
          <a:p>
            <a:pPr lvl="1"/>
            <a:r>
              <a:rPr lang="en-IE" sz="36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Heritage Plan Programme</a:t>
            </a:r>
            <a:endParaRPr lang="en-IE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346848-07AB-4BE9-840D-B6643F6AEA51}"/>
              </a:ext>
            </a:extLst>
          </p:cNvPr>
          <p:cNvSpPr txBox="1"/>
          <p:nvPr/>
        </p:nvSpPr>
        <p:spPr>
          <a:xfrm>
            <a:off x="5786582" y="528794"/>
            <a:ext cx="5687346" cy="4728217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Prepare a Draft 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 (June – August)</a:t>
            </a: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 on Draft Plan content and consultation to September LUPT SPC</a:t>
            </a: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 to October Council meeting </a:t>
            </a: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consultation on Draft Plan (October/ November)</a:t>
            </a: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 Report on submissions received and amendments recommended (November/ December) </a:t>
            </a: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Revised final plan prepared (November/ December)</a:t>
            </a: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Full Council in January /February for noting of CE Report and final Heritage Plan </a:t>
            </a: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545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16DFC2-2582-6E50-C8F8-3540BB7B560D}"/>
              </a:ext>
            </a:extLst>
          </p:cNvPr>
          <p:cNvSpPr txBox="1"/>
          <p:nvPr/>
        </p:nvSpPr>
        <p:spPr>
          <a:xfrm>
            <a:off x="572493" y="238539"/>
            <a:ext cx="11018520" cy="1434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>
                <a:effectLst/>
                <a:latin typeface="+mj-lt"/>
                <a:ea typeface="+mj-ea"/>
                <a:cs typeface="+mj-cs"/>
              </a:rPr>
              <a:t>Proposed Format of the Plan</a:t>
            </a:r>
          </a:p>
        </p:txBody>
      </p:sp>
      <p:sp>
        <p:nvSpPr>
          <p:cNvPr id="4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346848-07AB-4BE9-840D-B6643F6AEA51}"/>
              </a:ext>
            </a:extLst>
          </p:cNvPr>
          <p:cNvSpPr txBox="1"/>
          <p:nvPr/>
        </p:nvSpPr>
        <p:spPr>
          <a:xfrm>
            <a:off x="572493" y="2071316"/>
            <a:ext cx="6713552" cy="4119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2"/>
                </a:solidFill>
              </a:rPr>
              <a:t>SECTION 1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Introduction to the Heritage Plan Review process, highlighting changes in national legislation, policies, obligations etc.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Brief </a:t>
            </a:r>
            <a:r>
              <a:rPr lang="en-US" sz="2200" dirty="0"/>
              <a:t>c</a:t>
            </a:r>
            <a:r>
              <a:rPr lang="en-US" sz="2200" dirty="0">
                <a:effectLst/>
              </a:rPr>
              <a:t>ase examples of 4 achieved projects from the first plan (</a:t>
            </a:r>
            <a:r>
              <a:rPr lang="en-US" sz="2200" i="1" dirty="0">
                <a:effectLst/>
              </a:rPr>
              <a:t>i.e. </a:t>
            </a:r>
            <a:r>
              <a:rPr lang="en-US" sz="2200" i="1" dirty="0"/>
              <a:t>a</a:t>
            </a:r>
            <a:r>
              <a:rPr lang="en-US" sz="2200" dirty="0">
                <a:effectLst/>
              </a:rPr>
              <a:t>rchaeology, natural </a:t>
            </a:r>
            <a:r>
              <a:rPr lang="en-US" sz="2200" dirty="0"/>
              <a:t>h</a:t>
            </a:r>
            <a:r>
              <a:rPr lang="en-US" sz="2200" dirty="0">
                <a:effectLst/>
              </a:rPr>
              <a:t>eritage, built heritage, cultural heritage) </a:t>
            </a:r>
            <a:r>
              <a:rPr lang="en-US" sz="2200" dirty="0"/>
              <a:t>that have expanded our knowledge of the County’s heritage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B20B05-DE80-33C1-5D20-00C16EE64E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00" r="30484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54136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481ADA-D3AB-2CFA-0925-C413FDB05BEC}"/>
              </a:ext>
            </a:extLst>
          </p:cNvPr>
          <p:cNvSpPr txBox="1"/>
          <p:nvPr/>
        </p:nvSpPr>
        <p:spPr>
          <a:xfrm>
            <a:off x="572493" y="238539"/>
            <a:ext cx="11018520" cy="1434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>
                <a:effectLst/>
                <a:latin typeface="+mj-lt"/>
                <a:ea typeface="+mj-ea"/>
                <a:cs typeface="+mj-cs"/>
              </a:rPr>
              <a:t>Proposed Format of the Plan</a:t>
            </a:r>
          </a:p>
        </p:txBody>
      </p:sp>
      <p:sp>
        <p:nvSpPr>
          <p:cNvPr id="4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346848-07AB-4BE9-840D-B6643F6AEA51}"/>
              </a:ext>
            </a:extLst>
          </p:cNvPr>
          <p:cNvSpPr txBox="1"/>
          <p:nvPr/>
        </p:nvSpPr>
        <p:spPr>
          <a:xfrm>
            <a:off x="572493" y="2071316"/>
            <a:ext cx="6713552" cy="4119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2"/>
                </a:solidFill>
              </a:rPr>
              <a:t>SECTION 2</a:t>
            </a:r>
            <a:endParaRPr lang="en-US" sz="2200" b="1" dirty="0">
              <a:solidFill>
                <a:schemeClr val="accent2"/>
              </a:solidFill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Summary of the Plan making process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Implementation process for the new Plan (Heritage Forum/Plan Governance, a costed Plan, monitoring and evaluation of success and impact</a:t>
            </a:r>
            <a:endParaRPr lang="en-US" sz="2200" b="1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B893CE-A1BD-D933-A5F7-7DB0128296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74" r="18867" b="-3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833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481ADA-D3AB-2CFA-0925-C413FDB05BEC}"/>
              </a:ext>
            </a:extLst>
          </p:cNvPr>
          <p:cNvSpPr txBox="1"/>
          <p:nvPr/>
        </p:nvSpPr>
        <p:spPr>
          <a:xfrm>
            <a:off x="572493" y="238539"/>
            <a:ext cx="11018520" cy="1434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>
                <a:effectLst/>
                <a:latin typeface="+mj-lt"/>
                <a:ea typeface="+mj-ea"/>
                <a:cs typeface="+mj-cs"/>
              </a:rPr>
              <a:t>Proposed Format of the Plan</a:t>
            </a:r>
          </a:p>
        </p:txBody>
      </p:sp>
      <p:sp>
        <p:nvSpPr>
          <p:cNvPr id="4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346848-07AB-4BE9-840D-B6643F6AEA51}"/>
              </a:ext>
            </a:extLst>
          </p:cNvPr>
          <p:cNvSpPr txBox="1"/>
          <p:nvPr/>
        </p:nvSpPr>
        <p:spPr>
          <a:xfrm>
            <a:off x="572493" y="2071316"/>
            <a:ext cx="5142241" cy="411917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2"/>
                </a:solidFill>
              </a:rPr>
              <a:t>SECTION 3</a:t>
            </a:r>
            <a:endParaRPr lang="en-US" sz="2200" b="1" dirty="0">
              <a:solidFill>
                <a:schemeClr val="accent2"/>
              </a:solidFill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Focus Points/Categories for listed actions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Finding and telling the stories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Managing heritage data and resources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Supporting community engagement and access to heritage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Building resilience/adapting to change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4" name="Picture 3" descr="A close up of a lace&#10;&#10;Description automatically generated with medium confidence">
            <a:extLst>
              <a:ext uri="{FF2B5EF4-FFF2-40B4-BE49-F238E27FC236}">
                <a16:creationId xmlns:a16="http://schemas.microsoft.com/office/drawing/2014/main" id="{01768456-0D11-F5CA-046F-57AD2669F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843" y="2246244"/>
            <a:ext cx="6096000" cy="394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81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3072</TotalTime>
  <Words>353</Words>
  <Application>Microsoft Office PowerPoint</Application>
  <PresentationFormat>Widescreen</PresentationFormat>
  <Paragraphs>47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Heritage Plan Review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Heritage Plan Report</dc:title>
  <dc:creator>Rosaleen Dwyer</dc:creator>
  <cp:lastModifiedBy>Eoin Burke</cp:lastModifiedBy>
  <cp:revision>79</cp:revision>
  <dcterms:created xsi:type="dcterms:W3CDTF">2020-11-25T09:58:36Z</dcterms:created>
  <dcterms:modified xsi:type="dcterms:W3CDTF">2023-05-24T08:12:17Z</dcterms:modified>
</cp:coreProperties>
</file>